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445" r:id="rId2"/>
    <p:sldId id="446" r:id="rId3"/>
    <p:sldId id="370" r:id="rId4"/>
    <p:sldId id="369" r:id="rId5"/>
    <p:sldId id="468" r:id="rId6"/>
    <p:sldId id="469" r:id="rId7"/>
    <p:sldId id="470" r:id="rId8"/>
    <p:sldId id="471" r:id="rId9"/>
    <p:sldId id="447" r:id="rId10"/>
    <p:sldId id="448" r:id="rId11"/>
    <p:sldId id="450" r:id="rId12"/>
    <p:sldId id="449" r:id="rId13"/>
    <p:sldId id="451" r:id="rId14"/>
    <p:sldId id="452" r:id="rId15"/>
    <p:sldId id="472" r:id="rId16"/>
    <p:sldId id="473" r:id="rId17"/>
    <p:sldId id="474" r:id="rId18"/>
    <p:sldId id="475" r:id="rId19"/>
    <p:sldId id="478" r:id="rId20"/>
    <p:sldId id="479" r:id="rId21"/>
    <p:sldId id="480" r:id="rId22"/>
    <p:sldId id="482" r:id="rId23"/>
    <p:sldId id="484" r:id="rId24"/>
    <p:sldId id="485" r:id="rId25"/>
    <p:sldId id="486" r:id="rId26"/>
    <p:sldId id="489" r:id="rId27"/>
    <p:sldId id="493" r:id="rId28"/>
    <p:sldId id="487" r:id="rId29"/>
    <p:sldId id="491" r:id="rId30"/>
    <p:sldId id="492" r:id="rId31"/>
    <p:sldId id="453" r:id="rId32"/>
    <p:sldId id="459" r:id="rId33"/>
    <p:sldId id="460" r:id="rId34"/>
    <p:sldId id="467" r:id="rId35"/>
    <p:sldId id="461" r:id="rId36"/>
    <p:sldId id="462" r:id="rId37"/>
    <p:sldId id="463" r:id="rId38"/>
    <p:sldId id="464" r:id="rId39"/>
    <p:sldId id="465" r:id="rId40"/>
    <p:sldId id="466" r:id="rId41"/>
    <p:sldId id="454" r:id="rId42"/>
    <p:sldId id="455" r:id="rId43"/>
    <p:sldId id="456" r:id="rId44"/>
    <p:sldId id="457" r:id="rId45"/>
    <p:sldId id="458" r:id="rId46"/>
    <p:sldId id="476" r:id="rId47"/>
    <p:sldId id="477" r:id="rId48"/>
  </p:sldIdLst>
  <p:sldSz cx="9906000" cy="6858000" type="A4"/>
  <p:notesSz cx="6797675" cy="9928225"/>
  <p:embeddedFontLst>
    <p:embeddedFont>
      <p:font typeface="나눔명조 ExtraBold" panose="02020603020101020101" pitchFamily="18" charset="-127"/>
      <p:bold r:id="rId51"/>
    </p:embeddedFont>
    <p:embeddedFont>
      <p:font typeface="나눔고딕" panose="020D0604000000000000" pitchFamily="50" charset="-127"/>
      <p:regular r:id="rId52"/>
      <p:bold r:id="rId53"/>
    </p:embeddedFont>
    <p:embeddedFont>
      <p:font typeface="HY헤드라인M" panose="02030600000101010101" pitchFamily="18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Tahoma" panose="020B0604030504040204" pitchFamily="34" charset="0"/>
      <p:regular r:id="rId57"/>
      <p:bold r:id="rId58"/>
    </p:embeddedFont>
  </p:embeddedFontLst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Tahoma" pitchFamily="34" charset="0"/>
        <a:ea typeface="HY헤드라인M" pitchFamily="18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Tahoma" pitchFamily="34" charset="0"/>
        <a:ea typeface="HY헤드라인M" pitchFamily="18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Tahoma" pitchFamily="34" charset="0"/>
        <a:ea typeface="HY헤드라인M" pitchFamily="18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Tahoma" pitchFamily="34" charset="0"/>
        <a:ea typeface="HY헤드라인M" pitchFamily="18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Tahoma" pitchFamily="34" charset="0"/>
        <a:ea typeface="HY헤드라인M" pitchFamily="18" charset="-127"/>
        <a:cs typeface="+mn-cs"/>
      </a:defRPr>
    </a:lvl5pPr>
    <a:lvl6pPr marL="2286000" algn="l" defTabSz="914400" rtl="0" eaLnBrk="1" latinLnBrk="1" hangingPunct="1">
      <a:defRPr kumimoji="1" sz="1400" b="1" kern="1200">
        <a:solidFill>
          <a:schemeClr val="tx1"/>
        </a:solidFill>
        <a:latin typeface="Tahoma" pitchFamily="34" charset="0"/>
        <a:ea typeface="HY헤드라인M" pitchFamily="18" charset="-127"/>
        <a:cs typeface="+mn-cs"/>
      </a:defRPr>
    </a:lvl6pPr>
    <a:lvl7pPr marL="2743200" algn="l" defTabSz="914400" rtl="0" eaLnBrk="1" latinLnBrk="1" hangingPunct="1">
      <a:defRPr kumimoji="1" sz="1400" b="1" kern="1200">
        <a:solidFill>
          <a:schemeClr val="tx1"/>
        </a:solidFill>
        <a:latin typeface="Tahoma" pitchFamily="34" charset="0"/>
        <a:ea typeface="HY헤드라인M" pitchFamily="18" charset="-127"/>
        <a:cs typeface="+mn-cs"/>
      </a:defRPr>
    </a:lvl7pPr>
    <a:lvl8pPr marL="3200400" algn="l" defTabSz="914400" rtl="0" eaLnBrk="1" latinLnBrk="1" hangingPunct="1">
      <a:defRPr kumimoji="1" sz="1400" b="1" kern="1200">
        <a:solidFill>
          <a:schemeClr val="tx1"/>
        </a:solidFill>
        <a:latin typeface="Tahoma" pitchFamily="34" charset="0"/>
        <a:ea typeface="HY헤드라인M" pitchFamily="18" charset="-127"/>
        <a:cs typeface="+mn-cs"/>
      </a:defRPr>
    </a:lvl8pPr>
    <a:lvl9pPr marL="3657600" algn="l" defTabSz="914400" rtl="0" eaLnBrk="1" latinLnBrk="1" hangingPunct="1">
      <a:defRPr kumimoji="1" sz="1400" b="1" kern="1200">
        <a:solidFill>
          <a:schemeClr val="tx1"/>
        </a:solidFill>
        <a:latin typeface="Tahoma" pitchFamily="34" charset="0"/>
        <a:ea typeface="HY헤드라인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>
          <p15:clr>
            <a:srgbClr val="A4A3A4"/>
          </p15:clr>
        </p15:guide>
        <p15:guide id="2" orient="horz">
          <p15:clr>
            <a:srgbClr val="A4A3A4"/>
          </p15:clr>
        </p15:guide>
        <p15:guide id="3" orient="horz" pos="1253">
          <p15:clr>
            <a:srgbClr val="A4A3A4"/>
          </p15:clr>
        </p15:guide>
        <p15:guide id="4" orient="horz" pos="3158">
          <p15:clr>
            <a:srgbClr val="A4A3A4"/>
          </p15:clr>
        </p15:guide>
        <p15:guide id="5" orient="horz" pos="2704">
          <p15:clr>
            <a:srgbClr val="A4A3A4"/>
          </p15:clr>
        </p15:guide>
        <p15:guide id="6" orient="horz" pos="1661">
          <p15:clr>
            <a:srgbClr val="A4A3A4"/>
          </p15:clr>
        </p15:guide>
        <p15:guide id="7" pos="5343">
          <p15:clr>
            <a:srgbClr val="A4A3A4"/>
          </p15:clr>
        </p15:guide>
        <p15:guide id="8" pos="262">
          <p15:clr>
            <a:srgbClr val="A4A3A4"/>
          </p15:clr>
        </p15:guide>
        <p15:guide id="9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A51E1B"/>
    <a:srgbClr val="AC281A"/>
    <a:srgbClr val="B52A1F"/>
    <a:srgbClr val="C74739"/>
    <a:srgbClr val="BF2F35"/>
    <a:srgbClr val="AE272D"/>
    <a:srgbClr val="0D60AB"/>
    <a:srgbClr val="2A7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5" autoAdjust="0"/>
    <p:restoredTop sz="96424" autoAdjust="0"/>
  </p:normalViewPr>
  <p:slideViewPr>
    <p:cSldViewPr>
      <p:cViewPr varScale="1">
        <p:scale>
          <a:sx n="115" d="100"/>
          <a:sy n="115" d="100"/>
        </p:scale>
        <p:origin x="1350" y="102"/>
      </p:cViewPr>
      <p:guideLst>
        <p:guide orient="horz" pos="572"/>
        <p:guide orient="horz"/>
        <p:guide orient="horz" pos="1253"/>
        <p:guide orient="horz" pos="3158"/>
        <p:guide orient="horz" pos="2704"/>
        <p:guide orient="horz" pos="1661"/>
        <p:guide pos="5343"/>
        <p:guide pos="262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3216" y="84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0585197934607E-2"/>
          <c:y val="2.0671834625323595E-2"/>
          <c:w val="0.78836714699659416"/>
          <c:h val="0.894056847545219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매출액 (단위:백만원)</c:v>
                </c:pt>
              </c:strCache>
            </c:strRef>
          </c:tx>
          <c:spPr>
            <a:solidFill>
              <a:schemeClr val="accent1"/>
            </a:solidFill>
            <a:ln w="11905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6.9798493946354916E-3"/>
                  <c:y val="0.1536717338180401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F99-4248-9CCF-5C58C0AB93B3}"/>
                </c:ext>
              </c:extLst>
            </c:dLbl>
            <c:dLbl>
              <c:idx val="1"/>
              <c:layout>
                <c:manualLayout>
                  <c:x val="-6.3981213667718933E-17"/>
                  <c:y val="0.160353113549259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F99-4248-9CCF-5C58C0AB93B3}"/>
                </c:ext>
              </c:extLst>
            </c:dLbl>
            <c:dLbl>
              <c:idx val="2"/>
              <c:layout>
                <c:manualLayout>
                  <c:x val="-3.4899246973177428E-3"/>
                  <c:y val="0.14030897435560197"/>
                </c:manualLayout>
              </c:layout>
              <c:tx>
                <c:rich>
                  <a:bodyPr/>
                  <a:lstStyle/>
                  <a:p>
                    <a:pPr>
                      <a:defRPr sz="700" b="1"/>
                    </a:pPr>
                    <a:r>
                      <a:rPr lang="en-US" altLang="en-US" sz="700" b="1" i="0" baseline="0" dirty="0"/>
                      <a:t> 4,872 </a:t>
                    </a:r>
                    <a:endParaRPr lang="en-US" altLang="en-US" sz="700" b="1" dirty="0"/>
                  </a:p>
                </c:rich>
              </c:tx>
              <c:spPr>
                <a:noFill/>
                <a:ln w="23810">
                  <a:noFill/>
                </a:ln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F99-4248-9CCF-5C58C0AB93B3}"/>
                </c:ext>
              </c:extLst>
            </c:dLbl>
            <c:spPr>
              <a:noFill/>
              <a:ln w="23810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Sheet1!$D$1:$F$1</c:f>
              <c:strCache>
                <c:ptCount val="3"/>
                <c:pt idx="0">
                  <c:v>2011년</c:v>
                </c:pt>
                <c:pt idx="1">
                  <c:v>2012년</c:v>
                </c:pt>
                <c:pt idx="2">
                  <c:v>2013년</c:v>
                </c:pt>
              </c:strCache>
            </c:strRef>
          </c:cat>
          <c:val>
            <c:numRef>
              <c:f>Sheet1!$D$2:$F$2</c:f>
              <c:numCache>
                <c:formatCode>_(* #,##0_);_(* \(#,##0\);_(* "-"_);_(@_)</c:formatCode>
                <c:ptCount val="3"/>
                <c:pt idx="0">
                  <c:v>4141</c:v>
                </c:pt>
                <c:pt idx="1">
                  <c:v>4602</c:v>
                </c:pt>
                <c:pt idx="2">
                  <c:v>4872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F99-4248-9CCF-5C58C0AB9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33186816"/>
        <c:axId val="519387328"/>
      </c:barChart>
      <c:catAx>
        <c:axId val="1033186816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low"/>
        <c:spPr>
          <a:ln w="2976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ko-KR"/>
          </a:p>
        </c:txPr>
        <c:crossAx val="51938732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519387328"/>
        <c:scaling>
          <c:orientation val="minMax"/>
        </c:scaling>
        <c:delete val="0"/>
        <c:axPos val="l"/>
        <c:majorGridlines>
          <c:spPr>
            <a:ln w="2976">
              <a:solidFill>
                <a:schemeClr val="tx1"/>
              </a:solidFill>
              <a:prstDash val="solid"/>
            </a:ln>
          </c:spPr>
        </c:majorGridlines>
        <c:numFmt formatCode="_(* #,##0_);_(* \(#,##0\);_(* &quot;-&quot;_);_(@_)" sourceLinked="1"/>
        <c:majorTickMark val="in"/>
        <c:minorTickMark val="none"/>
        <c:tickLblPos val="nextTo"/>
        <c:spPr>
          <a:ln w="2976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ko-KR"/>
          </a:p>
        </c:txPr>
        <c:crossAx val="1033186816"/>
        <c:crosses val="autoZero"/>
        <c:crossBetween val="between"/>
      </c:valAx>
      <c:spPr>
        <a:noFill/>
        <a:ln w="12700">
          <a:solidFill>
            <a:schemeClr val="tx1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22019913455363493"/>
          <c:y val="4.8061742261831172E-2"/>
          <c:w val="0.56644452018314095"/>
          <c:h val="9.7349481593797194E-2"/>
        </c:manualLayout>
      </c:layout>
      <c:overlay val="0"/>
      <c:spPr>
        <a:noFill/>
        <a:ln w="23810">
          <a:noFill/>
        </a:ln>
      </c:spPr>
    </c:legend>
    <c:plotVisOnly val="1"/>
    <c:dispBlanksAs val="gap"/>
    <c:showDLblsOverMax val="0"/>
  </c:chart>
  <c:spPr>
    <a:solidFill>
      <a:schemeClr val="bg1"/>
    </a:solidFill>
    <a:ln>
      <a:solidFill>
        <a:srgbClr val="1F497D">
          <a:lumMod val="40000"/>
          <a:lumOff val="60000"/>
          <a:alpha val="52000"/>
        </a:srgbClr>
      </a:solidFill>
    </a:ln>
    <a:effectLst>
      <a:outerShdw blurRad="50800" dir="5400000" algn="ctr" rotWithShape="0">
        <a:srgbClr val="000000">
          <a:alpha val="43137"/>
        </a:srgbClr>
      </a:outerShdw>
    </a:effectLst>
  </c:spPr>
  <c:txPr>
    <a:bodyPr/>
    <a:lstStyle/>
    <a:p>
      <a:pPr>
        <a:defRPr sz="700" b="1" i="0" u="none" strike="noStrike" baseline="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굴림"/>
        </a:defRPr>
      </a:pPr>
      <a:endParaRPr lang="ko-K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C27574-6786-4A6E-8A32-8BA87E75C94B}" type="doc">
      <dgm:prSet loTypeId="urn:microsoft.com/office/officeart/2005/8/layout/vProcess5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C0BB744D-1CDB-4BB2-9EAC-25945EE8CD44}">
      <dgm:prSet phldrT="[텍스트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latinLnBrk="1"/>
          <a:r>
            <a: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rPr>
            <a:t>1) </a:t>
          </a:r>
          <a:r>
            <a: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rPr>
            <a:t>테스트 장비 입고 </a:t>
          </a:r>
          <a:r>
            <a:rPr lang="ko-KR" altLang="en-US" sz="1000" b="1" dirty="0" err="1">
              <a:latin typeface="나눔고딕" panose="020D0604000000000000" pitchFamily="50" charset="-127"/>
              <a:ea typeface="나눔고딕" panose="020D0604000000000000" pitchFamily="50" charset="-127"/>
            </a:rPr>
            <a:t>스펙</a:t>
          </a:r>
          <a:r>
            <a: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rPr>
            <a:t> 및 수량 확인 검증</a:t>
          </a:r>
        </a:p>
      </dgm:t>
    </dgm:pt>
    <dgm:pt modelId="{AEFF2266-7517-4328-9766-C52C6A83F765}" type="parTrans" cxnId="{082E53DE-B31F-4FF7-84D4-F0B6AEFEB971}">
      <dgm:prSet/>
      <dgm:spPr/>
      <dgm:t>
        <a:bodyPr/>
        <a:lstStyle/>
        <a:p>
          <a:pPr latinLnBrk="1"/>
          <a:endParaRPr lang="ko-KR" altLang="en-US" sz="1000"/>
        </a:p>
      </dgm:t>
    </dgm:pt>
    <dgm:pt modelId="{BB169916-FA35-443A-981D-F675B66054BE}" type="sibTrans" cxnId="{082E53DE-B31F-4FF7-84D4-F0B6AEFEB971}">
      <dgm:prSet custT="1"/>
      <dgm:spPr/>
      <dgm:t>
        <a:bodyPr/>
        <a:lstStyle/>
        <a:p>
          <a:pPr latinLnBrk="1"/>
          <a:endParaRPr lang="ko-KR" altLang="en-US" sz="1000"/>
        </a:p>
      </dgm:t>
    </dgm:pt>
    <dgm:pt modelId="{506F6E1C-79B9-4D4E-B70E-B232D3D694C0}">
      <dgm:prSet phldrT="[텍스트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rPr>
            <a:t>2) </a:t>
          </a:r>
          <a:r>
            <a: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rPr>
            <a:t>테스트 장비 설치 계획서 제출 및 검토</a:t>
          </a:r>
        </a:p>
      </dgm:t>
    </dgm:pt>
    <dgm:pt modelId="{E8D3BEF1-6B2C-49C5-B457-A22012792B02}" type="parTrans" cxnId="{17D52A89-2070-4B26-979F-F870287BA885}">
      <dgm:prSet/>
      <dgm:spPr/>
      <dgm:t>
        <a:bodyPr/>
        <a:lstStyle/>
        <a:p>
          <a:pPr latinLnBrk="1"/>
          <a:endParaRPr lang="ko-KR" altLang="en-US" sz="1000"/>
        </a:p>
      </dgm:t>
    </dgm:pt>
    <dgm:pt modelId="{AF858515-A91A-4984-9E19-8DF4E90FCDDA}" type="sibTrans" cxnId="{17D52A89-2070-4B26-979F-F870287BA885}">
      <dgm:prSet custT="1"/>
      <dgm:spPr/>
      <dgm:t>
        <a:bodyPr/>
        <a:lstStyle/>
        <a:p>
          <a:pPr latinLnBrk="1"/>
          <a:endParaRPr lang="ko-KR" altLang="en-US" sz="1000"/>
        </a:p>
      </dgm:t>
    </dgm:pt>
    <dgm:pt modelId="{2FE1FC8B-CECA-4F30-BD88-4F7886F1296D}">
      <dgm:prSet phldrT="[텍스트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rPr>
            <a:t>3) </a:t>
          </a:r>
          <a:r>
            <a: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rPr>
            <a:t>테스트 장비 </a:t>
          </a:r>
          <a:r>
            <a: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rPr>
            <a:t>OS </a:t>
          </a:r>
          <a:r>
            <a: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rPr>
            <a:t>설치 및 환경 설정</a:t>
          </a:r>
        </a:p>
      </dgm:t>
    </dgm:pt>
    <dgm:pt modelId="{80615914-734E-435E-9061-52EE8946B507}" type="parTrans" cxnId="{35B4EB2E-F63A-4334-80B0-3538049E4BBC}">
      <dgm:prSet/>
      <dgm:spPr/>
      <dgm:t>
        <a:bodyPr/>
        <a:lstStyle/>
        <a:p>
          <a:pPr latinLnBrk="1"/>
          <a:endParaRPr lang="ko-KR" altLang="en-US" sz="1000"/>
        </a:p>
      </dgm:t>
    </dgm:pt>
    <dgm:pt modelId="{0E9A3F2F-5557-4D85-86EA-4D073298BB50}" type="sibTrans" cxnId="{35B4EB2E-F63A-4334-80B0-3538049E4BBC}">
      <dgm:prSet custT="1"/>
      <dgm:spPr/>
      <dgm:t>
        <a:bodyPr/>
        <a:lstStyle/>
        <a:p>
          <a:pPr latinLnBrk="1"/>
          <a:endParaRPr lang="ko-KR" altLang="en-US" sz="1000"/>
        </a:p>
      </dgm:t>
    </dgm:pt>
    <dgm:pt modelId="{1EF5B621-F8B3-44A7-8A55-019EF2181F9A}">
      <dgm:prSet phldrT="[텍스트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en-US" altLang="ko-KR" sz="10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4) </a:t>
          </a:r>
          <a:r>
            <a:rPr lang="ko-KR" altLang="en-US" sz="10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테스트 장비 네트워크 및 인프라 구축 후  검증</a:t>
          </a:r>
        </a:p>
      </dgm:t>
    </dgm:pt>
    <dgm:pt modelId="{0EE56248-B4CD-4C6D-8644-921EC455B720}" type="parTrans" cxnId="{7C438125-08D4-48B8-8A5A-879CFCF0BAA0}">
      <dgm:prSet/>
      <dgm:spPr/>
      <dgm:t>
        <a:bodyPr/>
        <a:lstStyle/>
        <a:p>
          <a:pPr latinLnBrk="1"/>
          <a:endParaRPr lang="ko-KR" altLang="en-US" sz="1000"/>
        </a:p>
      </dgm:t>
    </dgm:pt>
    <dgm:pt modelId="{5E153ADF-472A-4FC8-91AD-1C0FFC66C1C6}" type="sibTrans" cxnId="{7C438125-08D4-48B8-8A5A-879CFCF0BAA0}">
      <dgm:prSet custT="1"/>
      <dgm:spPr/>
      <dgm:t>
        <a:bodyPr/>
        <a:lstStyle/>
        <a:p>
          <a:pPr latinLnBrk="1"/>
          <a:endParaRPr lang="ko-KR" altLang="en-US" sz="1000"/>
        </a:p>
      </dgm:t>
    </dgm:pt>
    <dgm:pt modelId="{0826F94C-B035-4261-998B-012332B877E9}">
      <dgm:prSet phldrT="[텍스트]" custT="1"/>
      <dgm:spPr>
        <a:solidFill>
          <a:schemeClr val="accent3">
            <a:lumMod val="85000"/>
          </a:schemeClr>
        </a:solidFill>
      </dgm:spPr>
      <dgm:t>
        <a:bodyPr/>
        <a:lstStyle/>
        <a:p>
          <a:pPr latinLnBrk="1"/>
          <a:r>
            <a:rPr lang="en-US" altLang="ko-KR" sz="10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5) </a:t>
          </a:r>
          <a:r>
            <a:rPr lang="ko-KR" altLang="en-US" sz="10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테스트 장비 응용 </a:t>
          </a:r>
          <a:r>
            <a:rPr lang="en-US" altLang="ko-KR" sz="10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S/W </a:t>
          </a:r>
          <a:r>
            <a:rPr lang="ko-KR" altLang="en-US" sz="1000" b="1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설치</a:t>
          </a:r>
        </a:p>
      </dgm:t>
    </dgm:pt>
    <dgm:pt modelId="{918C5C73-8F56-4239-84B8-AD26F212973F}" type="parTrans" cxnId="{149C770F-AB2E-4F27-ADDD-2FA2036415F4}">
      <dgm:prSet/>
      <dgm:spPr/>
      <dgm:t>
        <a:bodyPr/>
        <a:lstStyle/>
        <a:p>
          <a:pPr latinLnBrk="1"/>
          <a:endParaRPr lang="ko-KR" altLang="en-US" sz="1000"/>
        </a:p>
      </dgm:t>
    </dgm:pt>
    <dgm:pt modelId="{F74F1FBF-86A0-448F-944C-D30663EE6A38}" type="sibTrans" cxnId="{149C770F-AB2E-4F27-ADDD-2FA2036415F4}">
      <dgm:prSet/>
      <dgm:spPr/>
      <dgm:t>
        <a:bodyPr/>
        <a:lstStyle/>
        <a:p>
          <a:pPr latinLnBrk="1"/>
          <a:endParaRPr lang="ko-KR" altLang="en-US" sz="1000"/>
        </a:p>
      </dgm:t>
    </dgm:pt>
    <dgm:pt modelId="{B93B7CAF-2428-44D9-9660-7B5EB04B7EAE}" type="pres">
      <dgm:prSet presAssocID="{F4C27574-6786-4A6E-8A32-8BA87E75C94B}" presName="outerComposite" presStyleCnt="0">
        <dgm:presLayoutVars>
          <dgm:chMax val="5"/>
          <dgm:dir/>
          <dgm:resizeHandles val="exact"/>
        </dgm:presLayoutVars>
      </dgm:prSet>
      <dgm:spPr/>
    </dgm:pt>
    <dgm:pt modelId="{6D04D553-B10D-4580-98D4-4FBFCB26F2AC}" type="pres">
      <dgm:prSet presAssocID="{F4C27574-6786-4A6E-8A32-8BA87E75C94B}" presName="dummyMaxCanvas" presStyleCnt="0">
        <dgm:presLayoutVars/>
      </dgm:prSet>
      <dgm:spPr/>
    </dgm:pt>
    <dgm:pt modelId="{1240A99E-A39F-4039-A694-26295198AB79}" type="pres">
      <dgm:prSet presAssocID="{F4C27574-6786-4A6E-8A32-8BA87E75C94B}" presName="FiveNodes_1" presStyleLbl="node1" presStyleIdx="0" presStyleCnt="5">
        <dgm:presLayoutVars>
          <dgm:bulletEnabled val="1"/>
        </dgm:presLayoutVars>
      </dgm:prSet>
      <dgm:spPr/>
    </dgm:pt>
    <dgm:pt modelId="{E5AFF03E-F198-4522-81FD-5C417A117324}" type="pres">
      <dgm:prSet presAssocID="{F4C27574-6786-4A6E-8A32-8BA87E75C94B}" presName="FiveNodes_2" presStyleLbl="node1" presStyleIdx="1" presStyleCnt="5" custLinFactNeighborX="1908">
        <dgm:presLayoutVars>
          <dgm:bulletEnabled val="1"/>
        </dgm:presLayoutVars>
      </dgm:prSet>
      <dgm:spPr/>
    </dgm:pt>
    <dgm:pt modelId="{5B2D54AF-8E3B-471F-9639-01CFF8A5A1F2}" type="pres">
      <dgm:prSet presAssocID="{F4C27574-6786-4A6E-8A32-8BA87E75C94B}" presName="FiveNodes_3" presStyleLbl="node1" presStyleIdx="2" presStyleCnt="5" custLinFactNeighborX="1908">
        <dgm:presLayoutVars>
          <dgm:bulletEnabled val="1"/>
        </dgm:presLayoutVars>
      </dgm:prSet>
      <dgm:spPr/>
    </dgm:pt>
    <dgm:pt modelId="{EC0B4D3C-86EC-4DE0-8F12-7C205DA4FDA7}" type="pres">
      <dgm:prSet presAssocID="{F4C27574-6786-4A6E-8A32-8BA87E75C94B}" presName="FiveNodes_4" presStyleLbl="node1" presStyleIdx="3" presStyleCnt="5" custScaleX="97670" custLinFactNeighborX="1908">
        <dgm:presLayoutVars>
          <dgm:bulletEnabled val="1"/>
        </dgm:presLayoutVars>
      </dgm:prSet>
      <dgm:spPr/>
    </dgm:pt>
    <dgm:pt modelId="{EB48E118-5316-4F9B-8A9E-E77EBD2C37B3}" type="pres">
      <dgm:prSet presAssocID="{F4C27574-6786-4A6E-8A32-8BA87E75C94B}" presName="FiveNodes_5" presStyleLbl="node1" presStyleIdx="4" presStyleCnt="5" custLinFactY="48929" custLinFactNeighborX="0" custLinFactNeighborY="100000">
        <dgm:presLayoutVars>
          <dgm:bulletEnabled val="1"/>
        </dgm:presLayoutVars>
      </dgm:prSet>
      <dgm:spPr/>
    </dgm:pt>
    <dgm:pt modelId="{C8953CB7-FE6A-41CF-92BA-FB2DE81EE264}" type="pres">
      <dgm:prSet presAssocID="{F4C27574-6786-4A6E-8A32-8BA87E75C94B}" presName="FiveConn_1-2" presStyleLbl="fgAccFollowNode1" presStyleIdx="0" presStyleCnt="4">
        <dgm:presLayoutVars>
          <dgm:bulletEnabled val="1"/>
        </dgm:presLayoutVars>
      </dgm:prSet>
      <dgm:spPr/>
    </dgm:pt>
    <dgm:pt modelId="{95A02D14-9385-404C-AB99-87F22E031655}" type="pres">
      <dgm:prSet presAssocID="{F4C27574-6786-4A6E-8A32-8BA87E75C94B}" presName="FiveConn_2-3" presStyleLbl="fgAccFollowNode1" presStyleIdx="1" presStyleCnt="4">
        <dgm:presLayoutVars>
          <dgm:bulletEnabled val="1"/>
        </dgm:presLayoutVars>
      </dgm:prSet>
      <dgm:spPr/>
    </dgm:pt>
    <dgm:pt modelId="{25FEDC36-7DF4-40EC-B91E-8AD7940B576A}" type="pres">
      <dgm:prSet presAssocID="{F4C27574-6786-4A6E-8A32-8BA87E75C94B}" presName="FiveConn_3-4" presStyleLbl="fgAccFollowNode1" presStyleIdx="2" presStyleCnt="4">
        <dgm:presLayoutVars>
          <dgm:bulletEnabled val="1"/>
        </dgm:presLayoutVars>
      </dgm:prSet>
      <dgm:spPr/>
    </dgm:pt>
    <dgm:pt modelId="{F7798268-E886-4FD1-84C6-6D26AF11F756}" type="pres">
      <dgm:prSet presAssocID="{F4C27574-6786-4A6E-8A32-8BA87E75C94B}" presName="FiveConn_4-5" presStyleLbl="fgAccFollowNode1" presStyleIdx="3" presStyleCnt="4">
        <dgm:presLayoutVars>
          <dgm:bulletEnabled val="1"/>
        </dgm:presLayoutVars>
      </dgm:prSet>
      <dgm:spPr/>
    </dgm:pt>
    <dgm:pt modelId="{ED1E0551-C112-4754-AB57-0B34A955576E}" type="pres">
      <dgm:prSet presAssocID="{F4C27574-6786-4A6E-8A32-8BA87E75C94B}" presName="FiveNodes_1_text" presStyleLbl="node1" presStyleIdx="4" presStyleCnt="5">
        <dgm:presLayoutVars>
          <dgm:bulletEnabled val="1"/>
        </dgm:presLayoutVars>
      </dgm:prSet>
      <dgm:spPr/>
    </dgm:pt>
    <dgm:pt modelId="{2826981E-EE4E-4163-90A9-DE09A4203A90}" type="pres">
      <dgm:prSet presAssocID="{F4C27574-6786-4A6E-8A32-8BA87E75C94B}" presName="FiveNodes_2_text" presStyleLbl="node1" presStyleIdx="4" presStyleCnt="5">
        <dgm:presLayoutVars>
          <dgm:bulletEnabled val="1"/>
        </dgm:presLayoutVars>
      </dgm:prSet>
      <dgm:spPr/>
    </dgm:pt>
    <dgm:pt modelId="{C3738785-5274-4561-949B-1CB9CCB0370E}" type="pres">
      <dgm:prSet presAssocID="{F4C27574-6786-4A6E-8A32-8BA87E75C94B}" presName="FiveNodes_3_text" presStyleLbl="node1" presStyleIdx="4" presStyleCnt="5">
        <dgm:presLayoutVars>
          <dgm:bulletEnabled val="1"/>
        </dgm:presLayoutVars>
      </dgm:prSet>
      <dgm:spPr/>
    </dgm:pt>
    <dgm:pt modelId="{1D5E5DB3-726D-4646-8694-79682697D3BB}" type="pres">
      <dgm:prSet presAssocID="{F4C27574-6786-4A6E-8A32-8BA87E75C94B}" presName="FiveNodes_4_text" presStyleLbl="node1" presStyleIdx="4" presStyleCnt="5">
        <dgm:presLayoutVars>
          <dgm:bulletEnabled val="1"/>
        </dgm:presLayoutVars>
      </dgm:prSet>
      <dgm:spPr/>
    </dgm:pt>
    <dgm:pt modelId="{C4DBA264-0C7B-4F3A-AAEE-2FCB0A8B4FAF}" type="pres">
      <dgm:prSet presAssocID="{F4C27574-6786-4A6E-8A32-8BA87E75C94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9539247-2BF0-490F-BDF5-316F8ABF33B1}" type="presOf" srcId="{2FE1FC8B-CECA-4F30-BD88-4F7886F1296D}" destId="{5B2D54AF-8E3B-471F-9639-01CFF8A5A1F2}" srcOrd="0" destOrd="0" presId="urn:microsoft.com/office/officeart/2005/8/layout/vProcess5"/>
    <dgm:cxn modelId="{7C438125-08D4-48B8-8A5A-879CFCF0BAA0}" srcId="{F4C27574-6786-4A6E-8A32-8BA87E75C94B}" destId="{1EF5B621-F8B3-44A7-8A55-019EF2181F9A}" srcOrd="3" destOrd="0" parTransId="{0EE56248-B4CD-4C6D-8644-921EC455B720}" sibTransId="{5E153ADF-472A-4FC8-91AD-1C0FFC66C1C6}"/>
    <dgm:cxn modelId="{35B4EB2E-F63A-4334-80B0-3538049E4BBC}" srcId="{F4C27574-6786-4A6E-8A32-8BA87E75C94B}" destId="{2FE1FC8B-CECA-4F30-BD88-4F7886F1296D}" srcOrd="2" destOrd="0" parTransId="{80615914-734E-435E-9061-52EE8946B507}" sibTransId="{0E9A3F2F-5557-4D85-86EA-4D073298BB50}"/>
    <dgm:cxn modelId="{BF97F3FA-5505-4C1C-8459-E2DCFD044629}" type="presOf" srcId="{AF858515-A91A-4984-9E19-8DF4E90FCDDA}" destId="{95A02D14-9385-404C-AB99-87F22E031655}" srcOrd="0" destOrd="0" presId="urn:microsoft.com/office/officeart/2005/8/layout/vProcess5"/>
    <dgm:cxn modelId="{8F111E15-761E-427F-8634-05D1CC356F7A}" type="presOf" srcId="{1EF5B621-F8B3-44A7-8A55-019EF2181F9A}" destId="{EC0B4D3C-86EC-4DE0-8F12-7C205DA4FDA7}" srcOrd="0" destOrd="0" presId="urn:microsoft.com/office/officeart/2005/8/layout/vProcess5"/>
    <dgm:cxn modelId="{082E53DE-B31F-4FF7-84D4-F0B6AEFEB971}" srcId="{F4C27574-6786-4A6E-8A32-8BA87E75C94B}" destId="{C0BB744D-1CDB-4BB2-9EAC-25945EE8CD44}" srcOrd="0" destOrd="0" parTransId="{AEFF2266-7517-4328-9766-C52C6A83F765}" sibTransId="{BB169916-FA35-443A-981D-F675B66054BE}"/>
    <dgm:cxn modelId="{D0FA2FA4-E8A8-4CA1-AB4C-132FD4206A7A}" type="presOf" srcId="{C0BB744D-1CDB-4BB2-9EAC-25945EE8CD44}" destId="{1240A99E-A39F-4039-A694-26295198AB79}" srcOrd="0" destOrd="0" presId="urn:microsoft.com/office/officeart/2005/8/layout/vProcess5"/>
    <dgm:cxn modelId="{2359940F-68EB-410F-B1E2-32537DBA3034}" type="presOf" srcId="{2FE1FC8B-CECA-4F30-BD88-4F7886F1296D}" destId="{C3738785-5274-4561-949B-1CB9CCB0370E}" srcOrd="1" destOrd="0" presId="urn:microsoft.com/office/officeart/2005/8/layout/vProcess5"/>
    <dgm:cxn modelId="{05008314-C409-4CD8-830D-359200C8F99E}" type="presOf" srcId="{C0BB744D-1CDB-4BB2-9EAC-25945EE8CD44}" destId="{ED1E0551-C112-4754-AB57-0B34A955576E}" srcOrd="1" destOrd="0" presId="urn:microsoft.com/office/officeart/2005/8/layout/vProcess5"/>
    <dgm:cxn modelId="{F5514040-D00B-4D8D-A6DC-3C58D1623B61}" type="presOf" srcId="{BB169916-FA35-443A-981D-F675B66054BE}" destId="{C8953CB7-FE6A-41CF-92BA-FB2DE81EE264}" srcOrd="0" destOrd="0" presId="urn:microsoft.com/office/officeart/2005/8/layout/vProcess5"/>
    <dgm:cxn modelId="{DD0C7986-D163-48B8-A746-972A74CC07D6}" type="presOf" srcId="{5E153ADF-472A-4FC8-91AD-1C0FFC66C1C6}" destId="{F7798268-E886-4FD1-84C6-6D26AF11F756}" srcOrd="0" destOrd="0" presId="urn:microsoft.com/office/officeart/2005/8/layout/vProcess5"/>
    <dgm:cxn modelId="{852C3F86-C0E8-4703-8DA6-B8571642EC58}" type="presOf" srcId="{506F6E1C-79B9-4D4E-B70E-B232D3D694C0}" destId="{2826981E-EE4E-4163-90A9-DE09A4203A90}" srcOrd="1" destOrd="0" presId="urn:microsoft.com/office/officeart/2005/8/layout/vProcess5"/>
    <dgm:cxn modelId="{149C770F-AB2E-4F27-ADDD-2FA2036415F4}" srcId="{F4C27574-6786-4A6E-8A32-8BA87E75C94B}" destId="{0826F94C-B035-4261-998B-012332B877E9}" srcOrd="4" destOrd="0" parTransId="{918C5C73-8F56-4239-84B8-AD26F212973F}" sibTransId="{F74F1FBF-86A0-448F-944C-D30663EE6A38}"/>
    <dgm:cxn modelId="{E2BC6324-63DC-40A0-83E6-487FBBF0B85B}" type="presOf" srcId="{0826F94C-B035-4261-998B-012332B877E9}" destId="{C4DBA264-0C7B-4F3A-AAEE-2FCB0A8B4FAF}" srcOrd="1" destOrd="0" presId="urn:microsoft.com/office/officeart/2005/8/layout/vProcess5"/>
    <dgm:cxn modelId="{17D52A89-2070-4B26-979F-F870287BA885}" srcId="{F4C27574-6786-4A6E-8A32-8BA87E75C94B}" destId="{506F6E1C-79B9-4D4E-B70E-B232D3D694C0}" srcOrd="1" destOrd="0" parTransId="{E8D3BEF1-6B2C-49C5-B457-A22012792B02}" sibTransId="{AF858515-A91A-4984-9E19-8DF4E90FCDDA}"/>
    <dgm:cxn modelId="{6E0DF8CA-8C99-466A-93FF-61F5B55A41B8}" type="presOf" srcId="{0E9A3F2F-5557-4D85-86EA-4D073298BB50}" destId="{25FEDC36-7DF4-40EC-B91E-8AD7940B576A}" srcOrd="0" destOrd="0" presId="urn:microsoft.com/office/officeart/2005/8/layout/vProcess5"/>
    <dgm:cxn modelId="{8C0A42B1-98EC-4F27-A243-A90B89B6ED4D}" type="presOf" srcId="{1EF5B621-F8B3-44A7-8A55-019EF2181F9A}" destId="{1D5E5DB3-726D-4646-8694-79682697D3BB}" srcOrd="1" destOrd="0" presId="urn:microsoft.com/office/officeart/2005/8/layout/vProcess5"/>
    <dgm:cxn modelId="{30126654-C902-45D3-8840-9192AE867321}" type="presOf" srcId="{0826F94C-B035-4261-998B-012332B877E9}" destId="{EB48E118-5316-4F9B-8A9E-E77EBD2C37B3}" srcOrd="0" destOrd="0" presId="urn:microsoft.com/office/officeart/2005/8/layout/vProcess5"/>
    <dgm:cxn modelId="{C494D2BF-C5FD-4E2D-B16B-74D821183BBC}" type="presOf" srcId="{F4C27574-6786-4A6E-8A32-8BA87E75C94B}" destId="{B93B7CAF-2428-44D9-9660-7B5EB04B7EAE}" srcOrd="0" destOrd="0" presId="urn:microsoft.com/office/officeart/2005/8/layout/vProcess5"/>
    <dgm:cxn modelId="{53071E5D-6C11-4C95-AD0A-587E5D9299C7}" type="presOf" srcId="{506F6E1C-79B9-4D4E-B70E-B232D3D694C0}" destId="{E5AFF03E-F198-4522-81FD-5C417A117324}" srcOrd="0" destOrd="0" presId="urn:microsoft.com/office/officeart/2005/8/layout/vProcess5"/>
    <dgm:cxn modelId="{0FF25531-57BA-4728-8EDC-A78152D87CFE}" type="presParOf" srcId="{B93B7CAF-2428-44D9-9660-7B5EB04B7EAE}" destId="{6D04D553-B10D-4580-98D4-4FBFCB26F2AC}" srcOrd="0" destOrd="0" presId="urn:microsoft.com/office/officeart/2005/8/layout/vProcess5"/>
    <dgm:cxn modelId="{93BF9EF2-4ED0-448C-8FC9-0F1B7FF18401}" type="presParOf" srcId="{B93B7CAF-2428-44D9-9660-7B5EB04B7EAE}" destId="{1240A99E-A39F-4039-A694-26295198AB79}" srcOrd="1" destOrd="0" presId="urn:microsoft.com/office/officeart/2005/8/layout/vProcess5"/>
    <dgm:cxn modelId="{E9D309EB-E5CB-405F-8E5D-08E8BF8AEA09}" type="presParOf" srcId="{B93B7CAF-2428-44D9-9660-7B5EB04B7EAE}" destId="{E5AFF03E-F198-4522-81FD-5C417A117324}" srcOrd="2" destOrd="0" presId="urn:microsoft.com/office/officeart/2005/8/layout/vProcess5"/>
    <dgm:cxn modelId="{1F1A8761-78D7-42D6-B6F4-D2AC25A77DFB}" type="presParOf" srcId="{B93B7CAF-2428-44D9-9660-7B5EB04B7EAE}" destId="{5B2D54AF-8E3B-471F-9639-01CFF8A5A1F2}" srcOrd="3" destOrd="0" presId="urn:microsoft.com/office/officeart/2005/8/layout/vProcess5"/>
    <dgm:cxn modelId="{F62BF538-5C85-42AF-8AFA-C6AAE56D1E6F}" type="presParOf" srcId="{B93B7CAF-2428-44D9-9660-7B5EB04B7EAE}" destId="{EC0B4D3C-86EC-4DE0-8F12-7C205DA4FDA7}" srcOrd="4" destOrd="0" presId="urn:microsoft.com/office/officeart/2005/8/layout/vProcess5"/>
    <dgm:cxn modelId="{71777391-4E7E-43C3-A207-CDAA9B87CC03}" type="presParOf" srcId="{B93B7CAF-2428-44D9-9660-7B5EB04B7EAE}" destId="{EB48E118-5316-4F9B-8A9E-E77EBD2C37B3}" srcOrd="5" destOrd="0" presId="urn:microsoft.com/office/officeart/2005/8/layout/vProcess5"/>
    <dgm:cxn modelId="{02FA0C3B-72EC-454E-BFF2-A66A21E7AD93}" type="presParOf" srcId="{B93B7CAF-2428-44D9-9660-7B5EB04B7EAE}" destId="{C8953CB7-FE6A-41CF-92BA-FB2DE81EE264}" srcOrd="6" destOrd="0" presId="urn:microsoft.com/office/officeart/2005/8/layout/vProcess5"/>
    <dgm:cxn modelId="{90DBAC1B-696E-44FA-9645-0278C4CAED9B}" type="presParOf" srcId="{B93B7CAF-2428-44D9-9660-7B5EB04B7EAE}" destId="{95A02D14-9385-404C-AB99-87F22E031655}" srcOrd="7" destOrd="0" presId="urn:microsoft.com/office/officeart/2005/8/layout/vProcess5"/>
    <dgm:cxn modelId="{3123D320-AC67-45B7-B877-7D9F159C4257}" type="presParOf" srcId="{B93B7CAF-2428-44D9-9660-7B5EB04B7EAE}" destId="{25FEDC36-7DF4-40EC-B91E-8AD7940B576A}" srcOrd="8" destOrd="0" presId="urn:microsoft.com/office/officeart/2005/8/layout/vProcess5"/>
    <dgm:cxn modelId="{13E52C36-BEB7-44AC-8EB1-6E175CF63180}" type="presParOf" srcId="{B93B7CAF-2428-44D9-9660-7B5EB04B7EAE}" destId="{F7798268-E886-4FD1-84C6-6D26AF11F756}" srcOrd="9" destOrd="0" presId="urn:microsoft.com/office/officeart/2005/8/layout/vProcess5"/>
    <dgm:cxn modelId="{EE7512A6-F5AC-4BE8-88D4-3DED13482D9C}" type="presParOf" srcId="{B93B7CAF-2428-44D9-9660-7B5EB04B7EAE}" destId="{ED1E0551-C112-4754-AB57-0B34A955576E}" srcOrd="10" destOrd="0" presId="urn:microsoft.com/office/officeart/2005/8/layout/vProcess5"/>
    <dgm:cxn modelId="{E0FC60E3-39F2-4675-B7F0-254205649F66}" type="presParOf" srcId="{B93B7CAF-2428-44D9-9660-7B5EB04B7EAE}" destId="{2826981E-EE4E-4163-90A9-DE09A4203A90}" srcOrd="11" destOrd="0" presId="urn:microsoft.com/office/officeart/2005/8/layout/vProcess5"/>
    <dgm:cxn modelId="{00366303-B7E1-4F52-9691-0933A953A229}" type="presParOf" srcId="{B93B7CAF-2428-44D9-9660-7B5EB04B7EAE}" destId="{C3738785-5274-4561-949B-1CB9CCB0370E}" srcOrd="12" destOrd="0" presId="urn:microsoft.com/office/officeart/2005/8/layout/vProcess5"/>
    <dgm:cxn modelId="{8548159A-DE25-4F44-AAE4-18C1BC859BF0}" type="presParOf" srcId="{B93B7CAF-2428-44D9-9660-7B5EB04B7EAE}" destId="{1D5E5DB3-726D-4646-8694-79682697D3BB}" srcOrd="13" destOrd="0" presId="urn:microsoft.com/office/officeart/2005/8/layout/vProcess5"/>
    <dgm:cxn modelId="{3BBD24BB-5A25-4926-84A4-8867709070A4}" type="presParOf" srcId="{B93B7CAF-2428-44D9-9660-7B5EB04B7EAE}" destId="{C4DBA264-0C7B-4F3A-AAEE-2FCB0A8B4FAF}" srcOrd="14" destOrd="0" presId="urn:microsoft.com/office/officeart/2005/8/layout/vProcess5"/>
  </dgm:cxnLst>
  <dgm:bg/>
  <dgm:whole>
    <a:ln w="12700">
      <a:solidFill>
        <a:srgbClr val="AE272D"/>
      </a:solidFill>
      <a:prstDash val="sysDash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0A99E-A39F-4039-A694-26295198AB79}">
      <dsp:nvSpPr>
        <dsp:cNvPr id="0" name=""/>
        <dsp:cNvSpPr/>
      </dsp:nvSpPr>
      <dsp:spPr>
        <a:xfrm>
          <a:off x="0" y="0"/>
          <a:ext cx="3328137" cy="40309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1) </a:t>
          </a:r>
          <a:r>
            <a:rPr lang="ko-KR" altLang="en-US" sz="10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테스트 장비 입고 </a:t>
          </a:r>
          <a:r>
            <a:rPr lang="ko-KR" altLang="en-US" sz="1000" b="1" kern="1200" dirty="0" err="1">
              <a:latin typeface="나눔고딕" panose="020D0604000000000000" pitchFamily="50" charset="-127"/>
              <a:ea typeface="나눔고딕" panose="020D0604000000000000" pitchFamily="50" charset="-127"/>
            </a:rPr>
            <a:t>스펙</a:t>
          </a:r>
          <a:r>
            <a:rPr lang="ko-KR" altLang="en-US" sz="10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 및 수량 확인 검증</a:t>
          </a:r>
        </a:p>
      </dsp:txBody>
      <dsp:txXfrm>
        <a:off x="11806" y="11806"/>
        <a:ext cx="2846008" cy="379480"/>
      </dsp:txXfrm>
    </dsp:sp>
    <dsp:sp modelId="{E5AFF03E-F198-4522-81FD-5C417A117324}">
      <dsp:nvSpPr>
        <dsp:cNvPr id="0" name=""/>
        <dsp:cNvSpPr/>
      </dsp:nvSpPr>
      <dsp:spPr>
        <a:xfrm>
          <a:off x="312030" y="459077"/>
          <a:ext cx="3328137" cy="403092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2) </a:t>
          </a:r>
          <a:r>
            <a:rPr lang="ko-KR" altLang="en-US" sz="10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테스트 장비 설치 계획서 제출 및 검토</a:t>
          </a:r>
        </a:p>
      </dsp:txBody>
      <dsp:txXfrm>
        <a:off x="323836" y="470883"/>
        <a:ext cx="2793986" cy="379480"/>
      </dsp:txXfrm>
    </dsp:sp>
    <dsp:sp modelId="{5B2D54AF-8E3B-471F-9639-01CFF8A5A1F2}">
      <dsp:nvSpPr>
        <dsp:cNvPr id="0" name=""/>
        <dsp:cNvSpPr/>
      </dsp:nvSpPr>
      <dsp:spPr>
        <a:xfrm>
          <a:off x="560560" y="918154"/>
          <a:ext cx="3328137" cy="403092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3) </a:t>
          </a:r>
          <a:r>
            <a:rPr lang="ko-KR" altLang="en-US" sz="10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테스트 장비 </a:t>
          </a:r>
          <a:r>
            <a:rPr lang="en-US" altLang="ko-KR" sz="10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OS </a:t>
          </a:r>
          <a:r>
            <a:rPr lang="ko-KR" altLang="en-US" sz="1000" b="1" kern="1200" dirty="0">
              <a:latin typeface="나눔고딕" panose="020D0604000000000000" pitchFamily="50" charset="-127"/>
              <a:ea typeface="나눔고딕" panose="020D0604000000000000" pitchFamily="50" charset="-127"/>
            </a:rPr>
            <a:t>설치 및 환경 설정</a:t>
          </a:r>
        </a:p>
      </dsp:txBody>
      <dsp:txXfrm>
        <a:off x="572366" y="929960"/>
        <a:ext cx="2793986" cy="379480"/>
      </dsp:txXfrm>
    </dsp:sp>
    <dsp:sp modelId="{EC0B4D3C-86EC-4DE0-8F12-7C205DA4FDA7}">
      <dsp:nvSpPr>
        <dsp:cNvPr id="0" name=""/>
        <dsp:cNvSpPr/>
      </dsp:nvSpPr>
      <dsp:spPr>
        <a:xfrm>
          <a:off x="847863" y="1377232"/>
          <a:ext cx="3250592" cy="403092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4) </a:t>
          </a:r>
          <a:r>
            <a:rPr lang="ko-KR" altLang="en-US" sz="1000" b="1" kern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테스트 장비 네트워크 및 인프라 구축 후  검증</a:t>
          </a:r>
        </a:p>
      </dsp:txBody>
      <dsp:txXfrm>
        <a:off x="859669" y="1389038"/>
        <a:ext cx="2728336" cy="379480"/>
      </dsp:txXfrm>
    </dsp:sp>
    <dsp:sp modelId="{EB48E118-5316-4F9B-8A9E-E77EBD2C37B3}">
      <dsp:nvSpPr>
        <dsp:cNvPr id="0" name=""/>
        <dsp:cNvSpPr/>
      </dsp:nvSpPr>
      <dsp:spPr>
        <a:xfrm>
          <a:off x="994119" y="1836309"/>
          <a:ext cx="3328137" cy="403092"/>
        </a:xfrm>
        <a:prstGeom prst="roundRect">
          <a:avLst>
            <a:gd name="adj" fmla="val 10000"/>
          </a:avLst>
        </a:prstGeom>
        <a:solidFill>
          <a:schemeClr val="accent3">
            <a:lumMod val="8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1" kern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5) </a:t>
          </a:r>
          <a:r>
            <a:rPr lang="ko-KR" altLang="en-US" sz="1000" b="1" kern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테스트 장비 응용 </a:t>
          </a:r>
          <a:r>
            <a:rPr lang="en-US" altLang="ko-KR" sz="1000" b="1" kern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S/W </a:t>
          </a:r>
          <a:r>
            <a:rPr lang="ko-KR" altLang="en-US" sz="1000" b="1" kern="1200" dirty="0">
              <a:solidFill>
                <a:schemeClr val="tx2"/>
              </a:solidFill>
              <a:latin typeface="나눔고딕" panose="020D0604000000000000" pitchFamily="50" charset="-127"/>
              <a:ea typeface="나눔고딕" panose="020D0604000000000000" pitchFamily="50" charset="-127"/>
            </a:rPr>
            <a:t>설치</a:t>
          </a:r>
        </a:p>
      </dsp:txBody>
      <dsp:txXfrm>
        <a:off x="1005925" y="1848115"/>
        <a:ext cx="2793986" cy="379480"/>
      </dsp:txXfrm>
    </dsp:sp>
    <dsp:sp modelId="{C8953CB7-FE6A-41CF-92BA-FB2DE81EE264}">
      <dsp:nvSpPr>
        <dsp:cNvPr id="0" name=""/>
        <dsp:cNvSpPr/>
      </dsp:nvSpPr>
      <dsp:spPr>
        <a:xfrm>
          <a:off x="3066127" y="294481"/>
          <a:ext cx="262010" cy="2620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3125079" y="294481"/>
        <a:ext cx="144106" cy="197163"/>
      </dsp:txXfrm>
    </dsp:sp>
    <dsp:sp modelId="{95A02D14-9385-404C-AB99-87F22E031655}">
      <dsp:nvSpPr>
        <dsp:cNvPr id="0" name=""/>
        <dsp:cNvSpPr/>
      </dsp:nvSpPr>
      <dsp:spPr>
        <a:xfrm>
          <a:off x="3314657" y="753558"/>
          <a:ext cx="262010" cy="2620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800000"/>
            <a:satOff val="-15105"/>
            <a:lumOff val="4461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4800000"/>
              <a:satOff val="-15105"/>
              <a:lumOff val="446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3373609" y="753558"/>
        <a:ext cx="144106" cy="197163"/>
      </dsp:txXfrm>
    </dsp:sp>
    <dsp:sp modelId="{25FEDC36-7DF4-40EC-B91E-8AD7940B576A}">
      <dsp:nvSpPr>
        <dsp:cNvPr id="0" name=""/>
        <dsp:cNvSpPr/>
      </dsp:nvSpPr>
      <dsp:spPr>
        <a:xfrm>
          <a:off x="3563187" y="1205917"/>
          <a:ext cx="262010" cy="2620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9600000"/>
            <a:satOff val="-30211"/>
            <a:lumOff val="8922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9600000"/>
              <a:satOff val="-30211"/>
              <a:lumOff val="892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3622139" y="1205917"/>
        <a:ext cx="144106" cy="197163"/>
      </dsp:txXfrm>
    </dsp:sp>
    <dsp:sp modelId="{F7798268-E886-4FD1-84C6-6D26AF11F756}">
      <dsp:nvSpPr>
        <dsp:cNvPr id="0" name=""/>
        <dsp:cNvSpPr/>
      </dsp:nvSpPr>
      <dsp:spPr>
        <a:xfrm>
          <a:off x="3811717" y="1669474"/>
          <a:ext cx="262010" cy="2620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4400000"/>
            <a:satOff val="-45316"/>
            <a:lumOff val="13383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4400000"/>
              <a:satOff val="-45316"/>
              <a:lumOff val="133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3870669" y="1669474"/>
        <a:ext cx="144106" cy="197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0"/>
            <a:ext cx="2944813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2" tIns="45767" rIns="91532" bIns="45767" numCol="1" anchor="t" anchorCtr="0" compatLnSpc="1">
            <a:prstTxWarp prst="textNoShape">
              <a:avLst/>
            </a:prstTxWarp>
          </a:bodyPr>
          <a:lstStyle>
            <a:lvl1pPr algn="l" defTabSz="915988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2" tIns="45767" rIns="91532" bIns="45767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9430219"/>
            <a:ext cx="2944813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2" tIns="45767" rIns="91532" bIns="45767" numCol="1" anchor="b" anchorCtr="0" compatLnSpc="1">
            <a:prstTxWarp prst="textNoShape">
              <a:avLst/>
            </a:prstTxWarp>
          </a:bodyPr>
          <a:lstStyle>
            <a:lvl1pPr algn="l" defTabSz="915988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863" y="9430219"/>
            <a:ext cx="2944812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2" tIns="45767" rIns="91532" bIns="45767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3A8819E-3FE7-4B03-8EF1-EE6FBBC2F98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0542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2914650" cy="458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4" tIns="45772" rIns="91544" bIns="45772" numCol="1" anchor="t" anchorCtr="0" compatLnSpc="1">
            <a:prstTxWarp prst="textNoShape">
              <a:avLst/>
            </a:prstTxWarp>
          </a:bodyPr>
          <a:lstStyle>
            <a:lvl1pPr algn="l" defTabSz="915988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942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3816" y="2"/>
            <a:ext cx="2992437" cy="458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4" tIns="45772" rIns="91544" bIns="45772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2475" y="765175"/>
            <a:ext cx="5314950" cy="36814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42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753417"/>
            <a:ext cx="4984750" cy="444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4" tIns="45772" rIns="91544" bIns="45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942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217"/>
            <a:ext cx="2914650" cy="461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4" tIns="45772" rIns="91544" bIns="45772" numCol="1" anchor="b" anchorCtr="0" compatLnSpc="1">
            <a:prstTxWarp prst="textNoShape">
              <a:avLst/>
            </a:prstTxWarp>
          </a:bodyPr>
          <a:lstStyle>
            <a:lvl1pPr algn="l" defTabSz="915988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942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3816" y="9430217"/>
            <a:ext cx="2992437" cy="461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4" tIns="45772" rIns="91544" bIns="45772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49E8602-49DB-4A3D-9EA2-986BF976B71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82634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D346D2-8273-4B31-A974-28803811927E}" type="slidenum">
              <a:rPr lang="en-US" altLang="ko-KR" smtClean="0"/>
              <a:pPr/>
              <a:t>0</a:t>
            </a:fld>
            <a:endParaRPr lang="en-US" altLang="ko-KR" dirty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672878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D346D2-8273-4B31-A974-28803811927E}" type="slidenum">
              <a:rPr lang="en-US" altLang="ko-KR" smtClean="0">
                <a:solidFill>
                  <a:prstClr val="black"/>
                </a:solidFill>
              </a:rPr>
              <a:pPr/>
              <a:t>2</a:t>
            </a:fld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766866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D346D2-8273-4B31-A974-28803811927E}" type="slidenum">
              <a:rPr lang="en-US" altLang="ko-KR" smtClean="0">
                <a:solidFill>
                  <a:prstClr val="black"/>
                </a:solidFill>
              </a:rPr>
              <a:pPr/>
              <a:t>8</a:t>
            </a:fld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88388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D346D2-8273-4B31-A974-28803811927E}" type="slidenum">
              <a:rPr lang="en-US" altLang="ko-KR" smtClean="0">
                <a:solidFill>
                  <a:prstClr val="black"/>
                </a:solidFill>
              </a:rPr>
              <a:pPr/>
              <a:t>14</a:t>
            </a:fld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88388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D346D2-8273-4B31-A974-28803811927E}" type="slidenum">
              <a:rPr lang="en-US" altLang="ko-KR" smtClean="0">
                <a:solidFill>
                  <a:prstClr val="black"/>
                </a:solidFill>
              </a:rPr>
              <a:pPr/>
              <a:t>30</a:t>
            </a:fld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322435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D346D2-8273-4B31-A974-28803811927E}" type="slidenum">
              <a:rPr lang="en-US" altLang="ko-KR" smtClean="0">
                <a:solidFill>
                  <a:prstClr val="black"/>
                </a:solidFill>
              </a:rPr>
              <a:pPr/>
              <a:t>40</a:t>
            </a:fld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222260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D346D2-8273-4B31-A974-28803811927E}" type="slidenum">
              <a:rPr lang="en-US" altLang="ko-KR" smtClean="0">
                <a:solidFill>
                  <a:prstClr val="black"/>
                </a:solidFill>
              </a:rPr>
              <a:pPr/>
              <a:t>45</a:t>
            </a:fld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4222260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4828254" y="6570419"/>
            <a:ext cx="415178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defTabSz="957263">
              <a:defRPr/>
            </a:pPr>
            <a:fld id="{4D2F635C-4B1E-4610-BC4C-17025B6C6148}" type="slidenum">
              <a:rPr lang="en-US" altLang="ko-KR" sz="1300" b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 defTabSz="957263">
                <a:defRPr/>
              </a:pPr>
              <a:t>‹#›</a:t>
            </a:fld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4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7313" y="6524625"/>
            <a:ext cx="2063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 b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50382660-8815-4528-9C1E-79007086452E}" type="slidenum">
              <a:rPr lang="ko-KR" altLang="ko-KR" smtClean="0"/>
              <a:pPr>
                <a:defRPr/>
              </a:pPr>
              <a:t>‹#›</a:t>
            </a:fld>
            <a:r>
              <a:rPr lang="ko-KR" altLang="ko-KR"/>
              <a:t>/</a:t>
            </a:r>
            <a:r>
              <a:rPr lang="en-US" altLang="ko-KR"/>
              <a:t> 13</a:t>
            </a:r>
            <a:endParaRPr lang="ko-KR" altLang="ko-KR" dirty="0"/>
          </a:p>
        </p:txBody>
      </p:sp>
      <p:pic>
        <p:nvPicPr>
          <p:cNvPr id="6" name="그림 5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440" y="6437360"/>
            <a:ext cx="1028031" cy="47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7"/>
          <p:cNvSpPr>
            <a:spLocks noChangeArrowheads="1"/>
          </p:cNvSpPr>
          <p:nvPr userDrawn="1"/>
        </p:nvSpPr>
        <p:spPr bwMode="auto">
          <a:xfrm>
            <a:off x="152400" y="548679"/>
            <a:ext cx="9625136" cy="72033"/>
          </a:xfrm>
          <a:prstGeom prst="rect">
            <a:avLst/>
          </a:prstGeom>
          <a:solidFill>
            <a:srgbClr val="AE272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50000"/>
              </a:lnSpc>
              <a:spcBef>
                <a:spcPct val="20000"/>
              </a:spcBef>
              <a:defRPr/>
            </a:pPr>
            <a:endParaRPr lang="en-US" sz="1200" b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470763"/>
            <a:ext cx="624136" cy="2747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kumimoji="1" sz="1600">
          <a:solidFill>
            <a:schemeClr val="tx1"/>
          </a:solidFill>
          <a:latin typeface="+mn-lt"/>
          <a:ea typeface="+mn-ea"/>
          <a:cs typeface="+mn-cs"/>
        </a:defRPr>
      </a:lvl1pPr>
      <a:lvl2pPr marL="758825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marL="1177925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jpe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eg"/><Relationship Id="rId2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image" Target="../media/image77.wmf"/><Relationship Id="rId3" Type="http://schemas.openxmlformats.org/officeDocument/2006/relationships/image" Target="../media/image70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7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2.png"/><Relationship Id="rId11" Type="http://schemas.openxmlformats.org/officeDocument/2006/relationships/image" Target="../media/image75.wmf"/><Relationship Id="rId5" Type="http://schemas.openxmlformats.org/officeDocument/2006/relationships/image" Target="../media/image44.png"/><Relationship Id="rId10" Type="http://schemas.openxmlformats.org/officeDocument/2006/relationships/image" Target="../media/image74.wmf"/><Relationship Id="rId4" Type="http://schemas.openxmlformats.org/officeDocument/2006/relationships/image" Target="../media/image71.png"/><Relationship Id="rId9" Type="http://schemas.openxmlformats.org/officeDocument/2006/relationships/image" Target="../media/image73.wmf"/><Relationship Id="rId14" Type="http://schemas.openxmlformats.org/officeDocument/2006/relationships/image" Target="../media/image78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7" y="0"/>
            <a:ext cx="9898144" cy="6858000"/>
          </a:xfrm>
          <a:prstGeom prst="rect">
            <a:avLst/>
          </a:prstGeom>
        </p:spPr>
      </p:pic>
      <p:sp>
        <p:nvSpPr>
          <p:cNvPr id="4098" name="Rectangle 3"/>
          <p:cNvSpPr>
            <a:spLocks noChangeArrowheads="1"/>
          </p:cNvSpPr>
          <p:nvPr/>
        </p:nvSpPr>
        <p:spPr bwMode="auto">
          <a:xfrm>
            <a:off x="0" y="757571"/>
            <a:ext cx="9906000" cy="122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200" spc="-150" dirty="0">
                <a:ln w="3175">
                  <a:solidFill>
                    <a:schemeClr val="bg1"/>
                  </a:solidFill>
                </a:ln>
                <a:solidFill>
                  <a:srgbClr val="BF2F35"/>
                </a:solidFill>
                <a:effectLst>
                  <a:glow rad="12700">
                    <a:schemeClr val="bg1">
                      <a:alpha val="50000"/>
                    </a:schemeClr>
                  </a:glo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3200" spc="-150" dirty="0">
                <a:ln w="3175">
                  <a:solidFill>
                    <a:schemeClr val="bg1"/>
                  </a:solidFill>
                </a:ln>
                <a:solidFill>
                  <a:srgbClr val="BF2F35"/>
                </a:solidFill>
                <a:effectLst>
                  <a:glow rad="12700">
                    <a:schemeClr val="bg1">
                      <a:alpha val="50000"/>
                    </a:schemeClr>
                  </a:glo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연동 </a:t>
            </a:r>
            <a:r>
              <a:rPr lang="ko-KR" altLang="en-US" sz="3200" spc="-150" dirty="0">
                <a:ln w="3175">
                  <a:solidFill>
                    <a:schemeClr val="bg1"/>
                  </a:solidFill>
                </a:ln>
                <a:effectLst>
                  <a:glow rad="12700">
                    <a:schemeClr val="bg1">
                      <a:alpha val="50000"/>
                    </a:schemeClr>
                  </a:glo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통합플랫폼</a:t>
            </a:r>
            <a:r>
              <a:rPr lang="ko-KR" altLang="en-US" sz="2600" spc="-150" dirty="0">
                <a:ln w="3175">
                  <a:solidFill>
                    <a:schemeClr val="bg1"/>
                  </a:solidFill>
                </a:ln>
                <a:effectLst>
                  <a:glow rad="12700">
                    <a:schemeClr val="bg1">
                      <a:alpha val="50000"/>
                    </a:schemeClr>
                  </a:glo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600" spc="-150" dirty="0">
                <a:ln w="3175"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">
                    <a:schemeClr val="bg1">
                      <a:alpha val="50000"/>
                    </a:schemeClr>
                  </a:glo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</a:p>
          <a:p>
            <a:pPr>
              <a:lnSpc>
                <a:spcPct val="120000"/>
              </a:lnSpc>
            </a:pPr>
            <a:r>
              <a:rPr lang="ko-KR" altLang="en-US" sz="3200" spc="-150" dirty="0">
                <a:ln w="3175">
                  <a:solidFill>
                    <a:schemeClr val="bg1"/>
                  </a:solidFill>
                </a:ln>
                <a:effectLst>
                  <a:glow rad="12700">
                    <a:schemeClr val="bg1">
                      <a:alpha val="50000"/>
                    </a:schemeClr>
                  </a:glo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시험기반 조성</a:t>
            </a:r>
            <a:r>
              <a:rPr lang="ko-KR" altLang="en-US" sz="2600" spc="-150" dirty="0">
                <a:ln w="3175">
                  <a:solidFill>
                    <a:schemeClr val="bg1"/>
                  </a:solidFill>
                </a:ln>
                <a:effectLst>
                  <a:glow rad="12700">
                    <a:schemeClr val="bg1">
                      <a:alpha val="50000"/>
                    </a:schemeClr>
                  </a:glo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600" spc="-150" dirty="0">
                <a:ln w="3175"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2700">
                    <a:schemeClr val="bg1">
                      <a:alpha val="50000"/>
                    </a:schemeClr>
                  </a:glo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제안요약서</a:t>
            </a:r>
            <a:endParaRPr lang="en-US" altLang="ko-KR" sz="2600" spc="-150" dirty="0">
              <a:ln w="3175">
                <a:solidFill>
                  <a:schemeClr val="bg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glow rad="12700">
                  <a:schemeClr val="bg1">
                    <a:alpha val="50000"/>
                  </a:schemeClr>
                </a:glo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3382396" y="5780163"/>
            <a:ext cx="3226788" cy="346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500" b="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</a:t>
            </a:r>
            <a:r>
              <a:rPr lang="ko-KR" altLang="en-US" sz="1500" b="0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엠앤엘솔루션</a:t>
            </a:r>
            <a:r>
              <a:rPr lang="ko-KR" altLang="en-US" sz="1500" b="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500" b="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2015. 1. 13</a:t>
            </a:r>
          </a:p>
        </p:txBody>
      </p:sp>
      <p:pic>
        <p:nvPicPr>
          <p:cNvPr id="15" name="그림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921" y="6093296"/>
            <a:ext cx="1028031" cy="47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7775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일반현황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6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II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제안업체 일반현황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871618"/>
              </p:ext>
            </p:extLst>
          </p:nvPr>
        </p:nvGraphicFramePr>
        <p:xfrm>
          <a:off x="652749" y="996918"/>
          <a:ext cx="3796195" cy="2432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2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2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18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1" spc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  사  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주식회사 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엠앤엘솔루션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  표  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1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1" spc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 업 분 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소프트웨어 개발 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디지털콘텐츠관리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영상플랫폼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CCTV)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8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1" spc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    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서울특별시 구로구 디지털로 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288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1806(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구로동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대륭포스트타워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1)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1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1" spc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 락 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전화 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070-7842-3150</a:t>
                      </a:r>
                      <a:r>
                        <a:rPr lang="en-US" altLang="ko-KR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FAX : 02-3281-7750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1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1" spc="0" baseline="0" dirty="0">
                          <a:solidFill>
                            <a:srgbClr val="0000FF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회사 설립연도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rgbClr val="0000FF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2007 </a:t>
                      </a:r>
                      <a:r>
                        <a:rPr lang="ko-KR" altLang="en-US" sz="800" b="1" dirty="0">
                          <a:solidFill>
                            <a:srgbClr val="0000FF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800" b="1" baseline="0" dirty="0">
                          <a:solidFill>
                            <a:srgbClr val="0000FF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7 </a:t>
                      </a:r>
                      <a:r>
                        <a:rPr lang="ko-KR" altLang="en-US" sz="800" b="1" baseline="0" dirty="0">
                          <a:solidFill>
                            <a:srgbClr val="0000FF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  <a:endParaRPr lang="ko-KR" altLang="en-US" sz="800" b="1" dirty="0">
                        <a:solidFill>
                          <a:srgbClr val="0000FF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1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800" b="1" spc="0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해당부문 사업기간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2007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 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 2015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(7 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 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개월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_x114546680"/>
          <p:cNvSpPr>
            <a:spLocks noChangeArrowheads="1"/>
          </p:cNvSpPr>
          <p:nvPr/>
        </p:nvSpPr>
        <p:spPr bwMode="auto">
          <a:xfrm>
            <a:off x="632520" y="3789040"/>
            <a:ext cx="8640960" cy="2592288"/>
          </a:xfrm>
          <a:prstGeom prst="rect">
            <a:avLst/>
          </a:prstGeom>
          <a:noFill/>
          <a:ln w="406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800"/>
          </a:p>
        </p:txBody>
      </p:sp>
      <p:sp>
        <p:nvSpPr>
          <p:cNvPr id="11" name="TextBox 56"/>
          <p:cNvSpPr txBox="1"/>
          <p:nvPr/>
        </p:nvSpPr>
        <p:spPr>
          <a:xfrm>
            <a:off x="1440032" y="3816984"/>
            <a:ext cx="2288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 </a:t>
            </a:r>
            <a:r>
              <a:rPr lang="ko-KR" altLang="en-US" sz="7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퀄컴 </a:t>
            </a:r>
            <a:r>
              <a:rPr lang="en-US" altLang="ko-KR" sz="7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Drone</a:t>
            </a:r>
            <a:r>
              <a:rPr lang="ko-KR" altLang="en-US" sz="7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용 </a:t>
            </a:r>
            <a:r>
              <a:rPr lang="en-US" altLang="ko-KR" sz="7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AS/</a:t>
            </a:r>
            <a:r>
              <a:rPr lang="ko-KR" altLang="en-US" sz="7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영상플랫폼 개발</a:t>
            </a:r>
            <a:endParaRPr lang="en-US" altLang="ko-KR" sz="700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SKT LBS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안심서비스 개발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09 LG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전자 스마트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TV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이미지관리 시스템 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08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전자영수증서비스연구용역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미래부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07 LG U+ </a:t>
            </a:r>
            <a:r>
              <a:rPr lang="ko-KR" altLang="en-US" sz="7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맘카</a:t>
            </a:r>
            <a:r>
              <a:rPr lang="en-US" altLang="ko-KR" sz="7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7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  <a:r>
              <a:rPr lang="en-US" altLang="ko-KR" sz="7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CCTV)</a:t>
            </a:r>
            <a:r>
              <a:rPr lang="ko-KR" altLang="en-US" sz="7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</a:t>
            </a:r>
            <a:r>
              <a:rPr lang="en-US" altLang="ko-KR" sz="7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7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영상플랫폼 개발</a:t>
            </a:r>
            <a:endParaRPr lang="en-US" altLang="ko-KR" sz="700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06 LG U+ </a:t>
            </a:r>
            <a:r>
              <a:rPr lang="ko-KR" altLang="en-US" sz="7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  <a:r>
              <a:rPr lang="en-US" altLang="ko-KR" sz="7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7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스트리밍 뷰어</a:t>
            </a:r>
            <a:r>
              <a:rPr lang="en-US" altLang="ko-KR" sz="7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SKP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CMS (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이북코믹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Hoppin, T-store)</a:t>
            </a: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챗온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Live/Shop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플랫폼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57"/>
          <p:cNvSpPr txBox="1"/>
          <p:nvPr/>
        </p:nvSpPr>
        <p:spPr>
          <a:xfrm>
            <a:off x="834137" y="3933056"/>
            <a:ext cx="556563" cy="12241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2014</a:t>
            </a:r>
          </a:p>
        </p:txBody>
      </p:sp>
      <p:sp>
        <p:nvSpPr>
          <p:cNvPr id="13" name="TextBox 56"/>
          <p:cNvSpPr txBox="1"/>
          <p:nvPr/>
        </p:nvSpPr>
        <p:spPr>
          <a:xfrm>
            <a:off x="1440032" y="5157916"/>
            <a:ext cx="2288832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11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개인화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추천관리포털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개인화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추천엔진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08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챗온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Live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07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제일기획 </a:t>
            </a:r>
            <a:r>
              <a:rPr lang="ko-KR" altLang="en-US" sz="7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갤럭시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-S4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S-Health App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미래융합시범서비스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전자영수증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/KISA)</a:t>
            </a: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</a:t>
            </a:r>
            <a:r>
              <a:rPr lang="ko-KR" altLang="en-US" sz="7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빅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데이터플랫폼 인프라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/DB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 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싱가포르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SFC)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WAP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포털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TextBox 57"/>
          <p:cNvSpPr txBox="1"/>
          <p:nvPr/>
        </p:nvSpPr>
        <p:spPr>
          <a:xfrm>
            <a:off x="834137" y="5301207"/>
            <a:ext cx="556563" cy="1008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2013</a:t>
            </a:r>
          </a:p>
        </p:txBody>
      </p:sp>
      <p:sp>
        <p:nvSpPr>
          <p:cNvPr id="15" name="TextBox 56"/>
          <p:cNvSpPr txBox="1"/>
          <p:nvPr/>
        </p:nvSpPr>
        <p:spPr>
          <a:xfrm>
            <a:off x="4320352" y="3792108"/>
            <a:ext cx="2288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챗온 라이브플랫폼 개발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06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클라우드 국책과제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건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지경부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중기청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챗온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컨텐츠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클라우드 스토리지 플랫폼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57"/>
          <p:cNvSpPr txBox="1"/>
          <p:nvPr/>
        </p:nvSpPr>
        <p:spPr>
          <a:xfrm>
            <a:off x="3691781" y="3933057"/>
            <a:ext cx="556563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2012</a:t>
            </a:r>
          </a:p>
        </p:txBody>
      </p:sp>
      <p:sp>
        <p:nvSpPr>
          <p:cNvPr id="17" name="TextBox 56"/>
          <p:cNvSpPr txBox="1"/>
          <p:nvPr/>
        </p:nvSpPr>
        <p:spPr>
          <a:xfrm>
            <a:off x="4320352" y="4578062"/>
            <a:ext cx="2288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SKP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통합메타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T-store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글로벌포탈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08 SKT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개인화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/PA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개발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06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이동통신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(KMI)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서비스개발 컨설팅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벤처기업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이노비즈기업인증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57"/>
          <p:cNvSpPr txBox="1"/>
          <p:nvPr/>
        </p:nvSpPr>
        <p:spPr>
          <a:xfrm>
            <a:off x="3693962" y="4671722"/>
            <a:ext cx="556563" cy="551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2011</a:t>
            </a:r>
          </a:p>
        </p:txBody>
      </p:sp>
      <p:sp>
        <p:nvSpPr>
          <p:cNvPr id="19" name="TextBox 56"/>
          <p:cNvSpPr txBox="1"/>
          <p:nvPr/>
        </p:nvSpPr>
        <p:spPr>
          <a:xfrm>
            <a:off x="4315834" y="5316726"/>
            <a:ext cx="228883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LG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전자 스마트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TV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구축 컨설팅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09 SKT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개인미디어포털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CMS/DFS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07 eMATE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모바일오피스 솔루션 개발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06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트윗배틀 서비스 오픈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SKT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개인미디어포털 구축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57"/>
          <p:cNvSpPr txBox="1"/>
          <p:nvPr/>
        </p:nvSpPr>
        <p:spPr>
          <a:xfrm>
            <a:off x="3687263" y="5367647"/>
            <a:ext cx="556563" cy="7256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2010</a:t>
            </a:r>
          </a:p>
        </p:txBody>
      </p:sp>
      <p:sp>
        <p:nvSpPr>
          <p:cNvPr id="21" name="TextBox 56"/>
          <p:cNvSpPr txBox="1"/>
          <p:nvPr/>
        </p:nvSpPr>
        <p:spPr>
          <a:xfrm>
            <a:off x="6974912" y="3816984"/>
            <a:ext cx="2288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버진모바일 무선데이터포털 개발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벤처기업인증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버진모바일 무선데이터포털 개발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 SKT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개인미디어포털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CMS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TextBox 57"/>
          <p:cNvSpPr txBox="1"/>
          <p:nvPr/>
        </p:nvSpPr>
        <p:spPr>
          <a:xfrm>
            <a:off x="6367339" y="3933056"/>
            <a:ext cx="556563" cy="6008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2009</a:t>
            </a:r>
          </a:p>
        </p:txBody>
      </p:sp>
      <p:sp>
        <p:nvSpPr>
          <p:cNvPr id="23" name="TextBox 56"/>
          <p:cNvSpPr txBox="1"/>
          <p:nvPr/>
        </p:nvSpPr>
        <p:spPr>
          <a:xfrm>
            <a:off x="6984648" y="4597636"/>
            <a:ext cx="22888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10 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오픈서비스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바다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포털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/CMS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07 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미국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Helio Wireless Data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포털 개발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SKT China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포털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어플리케이션 개발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57"/>
          <p:cNvSpPr txBox="1"/>
          <p:nvPr/>
        </p:nvSpPr>
        <p:spPr>
          <a:xfrm>
            <a:off x="6367339" y="4670395"/>
            <a:ext cx="556563" cy="409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2008</a:t>
            </a:r>
          </a:p>
        </p:txBody>
      </p:sp>
      <p:sp>
        <p:nvSpPr>
          <p:cNvPr id="25" name="TextBox 56"/>
          <p:cNvSpPr txBox="1"/>
          <p:nvPr/>
        </p:nvSpPr>
        <p:spPr>
          <a:xfrm>
            <a:off x="6974912" y="5153371"/>
            <a:ext cx="22888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 CHS India(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인도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모바일 솔루션 컨설팅</a:t>
            </a: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09 Telibrahma(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인도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솔루션 공급</a:t>
            </a: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07 </a:t>
            </a:r>
            <a:r>
              <a:rPr lang="ko-KR" altLang="en-US" sz="7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주식회사 엠앤엘솔루션 설립</a:t>
            </a:r>
            <a:endParaRPr lang="en-US" altLang="ko-KR" sz="700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57"/>
          <p:cNvSpPr txBox="1"/>
          <p:nvPr/>
        </p:nvSpPr>
        <p:spPr>
          <a:xfrm>
            <a:off x="6367339" y="5219431"/>
            <a:ext cx="556563" cy="441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2007</a:t>
            </a: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422167"/>
              </p:ext>
            </p:extLst>
          </p:nvPr>
        </p:nvGraphicFramePr>
        <p:xfrm>
          <a:off x="4958138" y="996598"/>
          <a:ext cx="4315342" cy="2432399"/>
        </p:xfrm>
        <a:graphic>
          <a:graphicData uri="http://schemas.openxmlformats.org/drawingml/2006/table">
            <a:tbl>
              <a:tblPr/>
              <a:tblGrid>
                <a:gridCol w="1047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8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31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10-2013-0050507</a:t>
                      </a:r>
                      <a:endParaRPr kumimoji="1" lang="ko-KR" altLang="en-US" sz="7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496" marR="40496" marT="35108" marB="3510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클라우드 서비스기반 실시간 매출 정보트래킹 장치</a:t>
                      </a:r>
                      <a:r>
                        <a:rPr kumimoji="1" lang="en-US" altLang="ko-KR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방법 및 시스템</a:t>
                      </a:r>
                    </a:p>
                  </a:txBody>
                  <a:tcPr marL="21600" marR="40496" marT="35108" marB="3510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31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10-2013-0056354</a:t>
                      </a:r>
                      <a:endParaRPr kumimoji="1" lang="ko-KR" altLang="en-US" sz="7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496" marR="40496" marT="35108" marB="3510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클라우드 서비스기반 문서 인식 및 개인정보 공유 서비스 장치</a:t>
                      </a:r>
                    </a:p>
                  </a:txBody>
                  <a:tcPr marL="21600" marR="40496" marT="35108" marB="3510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31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10-2013-0059560</a:t>
                      </a:r>
                      <a:endParaRPr kumimoji="1" lang="ko-KR" altLang="en-US" sz="7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496" marR="40496" marT="35108" marB="3510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클라우드 서비스기반 </a:t>
                      </a:r>
                      <a:r>
                        <a:rPr kumimoji="1" lang="en-US" altLang="ko-KR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2D </a:t>
                      </a:r>
                      <a:r>
                        <a:rPr kumimoji="1" lang="ko-KR" altLang="en-US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제공방법 및 휴대용 </a:t>
                      </a:r>
                      <a:r>
                        <a:rPr kumimoji="1" lang="en-US" altLang="ko-KR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2D </a:t>
                      </a:r>
                      <a:r>
                        <a:rPr kumimoji="1" lang="ko-KR" altLang="en-US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콘텐츠 재생장치</a:t>
                      </a:r>
                    </a:p>
                  </a:txBody>
                  <a:tcPr marL="21600" marR="40496" marT="35108" marB="3510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31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10-2013-0082776</a:t>
                      </a:r>
                      <a:endParaRPr kumimoji="1" lang="ko-KR" altLang="en-US" sz="7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496" marR="40496" marT="35108" marB="3510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매출정보처리장치</a:t>
                      </a:r>
                      <a:endParaRPr kumimoji="1" lang="en-US" altLang="ko-KR" sz="7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1600" marR="40496" marT="35108" marB="3510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31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10-2013-0111012</a:t>
                      </a:r>
                      <a:endParaRPr kumimoji="1" lang="ko-KR" altLang="en-US" sz="7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496" marR="40496" marT="35108" marB="3510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700" b="1" spc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매출정보처리장치 및 영수증정보 무선전송 방법</a:t>
                      </a:r>
                      <a:endParaRPr kumimoji="1" lang="ko-KR" altLang="en-US" sz="7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1600" marR="40496" marT="35108" marB="3510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54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10-2013-0136330</a:t>
                      </a:r>
                      <a:endParaRPr kumimoji="1" lang="ko-KR" altLang="en-US" sz="7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496" marR="40496" marT="35108" marB="3510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700" b="1" spc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 원격 제어장치 및 어플리케이션 원격제어 방법</a:t>
                      </a:r>
                      <a:endParaRPr kumimoji="1" lang="ko-KR" altLang="en-US" sz="7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1600" marR="40496" marT="35108" marB="3510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31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10-2014-0012154</a:t>
                      </a:r>
                      <a:endParaRPr kumimoji="1" lang="ko-KR" altLang="en-US" sz="7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496" marR="40496" marT="35108" marB="3510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음성기반 이미지 파일 태깅 장치 및 이미지 파일 검색방법</a:t>
                      </a:r>
                    </a:p>
                  </a:txBody>
                  <a:tcPr marL="21600" marR="40496" marT="35108" marB="3510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3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10-2014-0063715</a:t>
                      </a:r>
                      <a:endParaRPr kumimoji="1" lang="ko-KR" altLang="en-US" sz="7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496" marR="40496" marT="35108" marB="3510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전자기기의 긴급 상황 알림 장치 및 방법</a:t>
                      </a:r>
                    </a:p>
                  </a:txBody>
                  <a:tcPr marL="21600" marR="40496" marT="35108" marB="3510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83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10-2014-0064942</a:t>
                      </a:r>
                      <a:endParaRPr kumimoji="1" lang="ko-KR" altLang="en-US" sz="7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496" marR="40496" marT="35108" marB="3510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클라우드 기반 댁내 미디어 서비스 장치 및 방법</a:t>
                      </a:r>
                    </a:p>
                  </a:txBody>
                  <a:tcPr marL="21600" marR="40496" marT="35108" marB="3510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83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10-2015-0001420</a:t>
                      </a:r>
                      <a:endParaRPr kumimoji="1" lang="ko-KR" altLang="en-US" sz="7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0496" marR="40496" marT="35108" marB="3510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7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고객인지기반 광고제공시스템 및 그 방법</a:t>
                      </a:r>
                    </a:p>
                  </a:txBody>
                  <a:tcPr marL="21600" marR="40496" marT="35108" marB="3510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16496" y="672882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○ 일반현황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6496" y="3498069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주요 연혁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52400" y="672881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특허현황</a:t>
            </a:r>
          </a:p>
        </p:txBody>
      </p:sp>
    </p:spTree>
    <p:extLst>
      <p:ext uri="{BB962C8B-B14F-4D97-AF65-F5344CB8AC3E}">
        <p14:creationId xmlns:p14="http://schemas.microsoft.com/office/powerpoint/2010/main" val="10216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en-US" altLang="ko-KR" sz="200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일반현황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6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II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제안업체 일반현황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040" y="980728"/>
            <a:ext cx="3960440" cy="54006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000819"/>
              </p:ext>
            </p:extLst>
          </p:nvPr>
        </p:nvGraphicFramePr>
        <p:xfrm>
          <a:off x="632522" y="4149081"/>
          <a:ext cx="3960438" cy="2232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711421"/>
              </p:ext>
            </p:extLst>
          </p:nvPr>
        </p:nvGraphicFramePr>
        <p:xfrm>
          <a:off x="632523" y="996752"/>
          <a:ext cx="3960437" cy="3031679"/>
        </p:xfrm>
        <a:graphic>
          <a:graphicData uri="http://schemas.openxmlformats.org/drawingml/2006/table">
            <a:tbl>
              <a:tblPr/>
              <a:tblGrid>
                <a:gridCol w="537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5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59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563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 분</a:t>
                      </a:r>
                    </a:p>
                  </a:txBody>
                  <a:tcPr marL="15587" marR="15587" marT="15587" marB="15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2011 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년도</a:t>
                      </a:r>
                    </a:p>
                  </a:txBody>
                  <a:tcPr marL="15587" marR="15587" marT="15587" marB="15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2012 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년도</a:t>
                      </a:r>
                    </a:p>
                  </a:txBody>
                  <a:tcPr marL="15587" marR="15587" marT="15587" marB="15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2013 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년도</a:t>
                      </a:r>
                    </a:p>
                  </a:txBody>
                  <a:tcPr marL="15587" marR="15587" marT="15587" marB="15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33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 자 산</a:t>
                      </a:r>
                    </a:p>
                  </a:txBody>
                  <a:tcPr marL="15587" marR="15587" marT="15587" marB="15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4,235,311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3,168,809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3,401,504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33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자기자본</a:t>
                      </a:r>
                    </a:p>
                  </a:txBody>
                  <a:tcPr marL="15587" marR="15587" marT="15587" marB="15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595,498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1,081,396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1,233,367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33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유동부채</a:t>
                      </a:r>
                    </a:p>
                  </a:txBody>
                  <a:tcPr marL="15587" marR="15587" marT="15587" marB="15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3,639,813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2,087,413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2,168,137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3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고정부채</a:t>
                      </a:r>
                    </a:p>
                  </a:txBody>
                  <a:tcPr marL="15587" marR="15587" marT="15587" marB="15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33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유동자산</a:t>
                      </a:r>
                    </a:p>
                  </a:txBody>
                  <a:tcPr marL="15587" marR="15587" marT="15587" marB="15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3,862,842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2,101,511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2,396,547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33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당기순이익</a:t>
                      </a:r>
                    </a:p>
                  </a:txBody>
                  <a:tcPr marL="15587" marR="15587" marT="15587" marB="15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259,363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335,898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151,971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833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매출액</a:t>
                      </a:r>
                    </a:p>
                  </a:txBody>
                  <a:tcPr marL="15587" marR="15587" marT="15587" marB="15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소프트웨어 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 부문</a:t>
                      </a:r>
                    </a:p>
                  </a:txBody>
                  <a:tcPr marL="15587" marR="15587" marT="15587" marB="15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4,141,336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4,602,100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4,881,272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24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 계</a:t>
                      </a:r>
                    </a:p>
                  </a:txBody>
                  <a:tcPr marL="15587" marR="15587" marT="15587" marB="15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800" b="1" kern="0" spc="0" dirty="0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4,141,336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800" b="1" kern="0" spc="0" dirty="0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4,602,100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800" b="1" kern="0" spc="0" dirty="0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4,881,272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633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자기자본비율</a:t>
                      </a:r>
                    </a:p>
                  </a:txBody>
                  <a:tcPr marL="15587" marR="15587" marT="15587" marB="15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14%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34%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36%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633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자기자본순이익율</a:t>
                      </a:r>
                    </a:p>
                  </a:txBody>
                  <a:tcPr marL="15587" marR="15587" marT="15587" marB="15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44%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31%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12%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633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유동비율</a:t>
                      </a:r>
                    </a:p>
                  </a:txBody>
                  <a:tcPr marL="15587" marR="15587" marT="15587" marB="1558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106%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100%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sz="7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111%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16496" y="672882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자본금 및 매출현황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61012" y="672833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신용평가 등급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8409384" y="1484784"/>
            <a:ext cx="720080" cy="720080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259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조직 및 인원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6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II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제안업체 일반현황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47138"/>
              </p:ext>
            </p:extLst>
          </p:nvPr>
        </p:nvGraphicFramePr>
        <p:xfrm>
          <a:off x="632520" y="3573019"/>
          <a:ext cx="3960439" cy="2345776"/>
        </p:xfrm>
        <a:graphic>
          <a:graphicData uri="http://schemas.openxmlformats.org/drawingml/2006/table">
            <a:tbl>
              <a:tblPr/>
              <a:tblGrid>
                <a:gridCol w="652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9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59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59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99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24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782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</a:t>
                      </a: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 문 분 야</a:t>
                      </a: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분야</a:t>
                      </a: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분야</a:t>
                      </a: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분야</a:t>
                      </a: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분야</a:t>
                      </a: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정보보호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분야</a:t>
                      </a: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기타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분야</a:t>
                      </a: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기술사</a:t>
                      </a: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6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특급기술자</a:t>
                      </a: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6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고급기술자</a:t>
                      </a: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6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중급기술자</a:t>
                      </a: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초급기술자</a:t>
                      </a: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6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기능사</a:t>
                      </a: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6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</a:t>
                      </a: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kern="0" spc="0" dirty="0">
                        <a:solidFill>
                          <a:srgbClr val="0000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</a:t>
                      </a:r>
                      <a:endParaRPr lang="ko-KR" altLang="en-US" sz="800" b="1" kern="0" spc="0" dirty="0">
                        <a:solidFill>
                          <a:srgbClr val="0000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kern="0" spc="0" dirty="0">
                        <a:solidFill>
                          <a:srgbClr val="0000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kern="0" spc="0" dirty="0">
                        <a:solidFill>
                          <a:srgbClr val="0000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38" marR="17338" marT="17338" marB="1733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659995"/>
              </p:ext>
            </p:extLst>
          </p:nvPr>
        </p:nvGraphicFramePr>
        <p:xfrm>
          <a:off x="5601072" y="1160991"/>
          <a:ext cx="3331786" cy="2157155"/>
        </p:xfrm>
        <a:graphic>
          <a:graphicData uri="http://schemas.openxmlformats.org/drawingml/2006/table">
            <a:tbl>
              <a:tblPr/>
              <a:tblGrid>
                <a:gridCol w="471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6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2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36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36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23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267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893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01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494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05805">
                <a:tc gridSpan="2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 책임자</a:t>
                      </a:r>
                    </a:p>
                  </a:txBody>
                  <a:tcPr marL="17209" marR="17209" marT="17209" marB="172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166">
                <a:tc gridSpan="2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곽채화 부장 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특급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619">
                <a:tc gridSpan="2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126"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80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</a:t>
                      </a: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부문</a:t>
                      </a:r>
                    </a:p>
                  </a:txBody>
                  <a:tcPr marL="17209" marR="17209" marT="17209" marB="172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구축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</a:t>
                      </a: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부문</a:t>
                      </a:r>
                    </a:p>
                  </a:txBody>
                  <a:tcPr marL="17209" marR="17209" marT="17209" marB="172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6681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김필주부장 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특급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조형진부장 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특급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유길용대리 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초급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권태헌과장 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중급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209" marR="17209" marT="17209" marB="1720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" name="_x114546680"/>
          <p:cNvSpPr>
            <a:spLocks noChangeArrowheads="1"/>
          </p:cNvSpPr>
          <p:nvPr/>
        </p:nvSpPr>
        <p:spPr bwMode="auto">
          <a:xfrm>
            <a:off x="5308732" y="1028349"/>
            <a:ext cx="3892739" cy="2398057"/>
          </a:xfrm>
          <a:prstGeom prst="rect">
            <a:avLst/>
          </a:prstGeom>
          <a:noFill/>
          <a:ln w="406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100"/>
          </a:p>
        </p:txBody>
      </p:sp>
      <p:sp>
        <p:nvSpPr>
          <p:cNvPr id="41" name="TextBox 24"/>
          <p:cNvSpPr txBox="1">
            <a:spLocks noChangeArrowheads="1"/>
          </p:cNvSpPr>
          <p:nvPr/>
        </p:nvSpPr>
        <p:spPr bwMode="auto">
          <a:xfrm>
            <a:off x="7977336" y="1025755"/>
            <a:ext cx="121601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kumimoji="1" sz="1100" b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1100" b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1100" b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1100" b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1100" b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 b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컨버전스개발그룹 내 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 eaLnBrk="1" hangingPunct="1">
              <a:lnSpc>
                <a:spcPct val="150000"/>
              </a:lnSpc>
            </a:pPr>
            <a:r>
              <a:rPr lang="ko-KR" altLang="en-US" sz="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투입인력 </a:t>
            </a:r>
            <a:r>
              <a:rPr lang="en-US" altLang="ko-KR" sz="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8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endParaRPr lang="en-US" altLang="ko-KR" sz="800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 eaLnBrk="1" hangingPunct="1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PM: 1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 eaLnBrk="1" hangingPunct="1">
              <a:lnSpc>
                <a:spcPct val="150000"/>
              </a:lnSpc>
            </a:pP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3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 eaLnBrk="1" hangingPunct="1">
              <a:lnSpc>
                <a:spcPct val="150000"/>
              </a:lnSpc>
            </a:pP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운영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1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792413"/>
              </p:ext>
            </p:extLst>
          </p:nvPr>
        </p:nvGraphicFramePr>
        <p:xfrm>
          <a:off x="5308730" y="3573016"/>
          <a:ext cx="3892741" cy="2304257"/>
        </p:xfrm>
        <a:graphic>
          <a:graphicData uri="http://schemas.openxmlformats.org/drawingml/2006/table">
            <a:tbl>
              <a:tblPr/>
              <a:tblGrid>
                <a:gridCol w="569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0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0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40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0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7014"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주식회사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엠앤엘솔루션</a:t>
                      </a: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공동수급</a:t>
                      </a: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합계</a:t>
                      </a: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1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1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인원 </a:t>
                      </a:r>
                      <a:r>
                        <a:rPr lang="en-US" altLang="ko-KR" sz="800" b="1" kern="0" spc="0" dirty="0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1" kern="0" spc="0" dirty="0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  <a:r>
                        <a:rPr lang="en-US" altLang="ko-KR" sz="800" b="1" kern="0" spc="0" dirty="0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1" kern="0" spc="0" dirty="0">
                        <a:solidFill>
                          <a:srgbClr val="0000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kern="0" spc="0" dirty="0">
                        <a:solidFill>
                          <a:srgbClr val="0000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FF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kern="0" spc="0" dirty="0">
                        <a:solidFill>
                          <a:srgbClr val="0000FF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067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등급</a:t>
                      </a: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특급</a:t>
                      </a: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0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고급</a:t>
                      </a: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0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중급</a:t>
                      </a: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초급</a:t>
                      </a: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5541" marR="15541" marT="15541" marB="15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6" name="그룹 45"/>
          <p:cNvGrpSpPr/>
          <p:nvPr/>
        </p:nvGrpSpPr>
        <p:grpSpPr>
          <a:xfrm>
            <a:off x="632520" y="1028349"/>
            <a:ext cx="3960440" cy="2400651"/>
            <a:chOff x="714664" y="1194158"/>
            <a:chExt cx="3600399" cy="2400651"/>
          </a:xfrm>
        </p:grpSpPr>
        <p:sp>
          <p:nvSpPr>
            <p:cNvPr id="6" name="_x114546680"/>
            <p:cNvSpPr>
              <a:spLocks noChangeArrowheads="1"/>
            </p:cNvSpPr>
            <p:nvPr/>
          </p:nvSpPr>
          <p:spPr bwMode="auto">
            <a:xfrm>
              <a:off x="714664" y="1196752"/>
              <a:ext cx="3600399" cy="2398057"/>
            </a:xfrm>
            <a:prstGeom prst="rect">
              <a:avLst/>
            </a:prstGeom>
            <a:noFill/>
            <a:ln w="406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800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932490" y="1290554"/>
              <a:ext cx="3164746" cy="2146278"/>
              <a:chOff x="1284199" y="2004120"/>
              <a:chExt cx="3164746" cy="2146278"/>
            </a:xfrm>
          </p:grpSpPr>
          <p:grpSp>
            <p:nvGrpSpPr>
              <p:cNvPr id="9" name="그룹 5"/>
              <p:cNvGrpSpPr>
                <a:grpSpLocks/>
              </p:cNvGrpSpPr>
              <p:nvPr/>
            </p:nvGrpSpPr>
            <p:grpSpPr bwMode="auto">
              <a:xfrm>
                <a:off x="2433117" y="2847681"/>
                <a:ext cx="868071" cy="502927"/>
                <a:chOff x="5961112" y="2672916"/>
                <a:chExt cx="1357394" cy="503887"/>
              </a:xfrm>
            </p:grpSpPr>
            <p:sp>
              <p:nvSpPr>
                <p:cNvPr id="34" name="TextBox 2"/>
                <p:cNvSpPr txBox="1">
                  <a:spLocks noChangeArrowheads="1"/>
                </p:cNvSpPr>
                <p:nvPr/>
              </p:nvSpPr>
              <p:spPr bwMode="auto">
                <a:xfrm>
                  <a:off x="5961112" y="2672916"/>
                  <a:ext cx="1353765" cy="215855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en-US" altLang="ko-KR" sz="8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CS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사업본부</a:t>
                  </a:r>
                </a:p>
              </p:txBody>
            </p:sp>
            <p:sp>
              <p:nvSpPr>
                <p:cNvPr id="35" name="TextBox 3"/>
                <p:cNvSpPr txBox="1">
                  <a:spLocks noChangeArrowheads="1"/>
                </p:cNvSpPr>
                <p:nvPr/>
              </p:nvSpPr>
              <p:spPr bwMode="auto">
                <a:xfrm>
                  <a:off x="5964418" y="2960948"/>
                  <a:ext cx="1354088" cy="21585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/>
                  <a:r>
                    <a:rPr lang="ko-KR" altLang="en-US" sz="8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황해연 상무</a:t>
                  </a:r>
                </a:p>
              </p:txBody>
            </p:sp>
          </p:grpSp>
          <p:grpSp>
            <p:nvGrpSpPr>
              <p:cNvPr id="10" name="그룹 6"/>
              <p:cNvGrpSpPr>
                <a:grpSpLocks/>
              </p:cNvGrpSpPr>
              <p:nvPr/>
            </p:nvGrpSpPr>
            <p:grpSpPr bwMode="auto">
              <a:xfrm>
                <a:off x="2429635" y="2004120"/>
                <a:ext cx="868071" cy="504167"/>
                <a:chOff x="5961112" y="2672916"/>
                <a:chExt cx="1357394" cy="502961"/>
              </a:xfrm>
            </p:grpSpPr>
            <p:sp>
              <p:nvSpPr>
                <p:cNvPr id="32" name="TextBox 7"/>
                <p:cNvSpPr txBox="1">
                  <a:spLocks noChangeArrowheads="1"/>
                </p:cNvSpPr>
                <p:nvPr/>
              </p:nvSpPr>
              <p:spPr bwMode="auto">
                <a:xfrm>
                  <a:off x="5961112" y="2672916"/>
                  <a:ext cx="1353765" cy="214929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대표이사</a:t>
                  </a:r>
                </a:p>
              </p:txBody>
            </p:sp>
            <p:sp>
              <p:nvSpPr>
                <p:cNvPr id="33" name="TextBox 8"/>
                <p:cNvSpPr txBox="1">
                  <a:spLocks noChangeArrowheads="1"/>
                </p:cNvSpPr>
                <p:nvPr/>
              </p:nvSpPr>
              <p:spPr bwMode="auto">
                <a:xfrm>
                  <a:off x="5964418" y="2960948"/>
                  <a:ext cx="1354088" cy="214929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/>
                  <a:r>
                    <a:rPr lang="ko-KR" altLang="en-US" sz="8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이혁 사장</a:t>
                  </a:r>
                </a:p>
              </p:txBody>
            </p:sp>
          </p:grpSp>
          <p:grpSp>
            <p:nvGrpSpPr>
              <p:cNvPr id="11" name="그룹 9"/>
              <p:cNvGrpSpPr>
                <a:grpSpLocks/>
              </p:cNvGrpSpPr>
              <p:nvPr/>
            </p:nvGrpSpPr>
            <p:grpSpPr bwMode="auto">
              <a:xfrm>
                <a:off x="2436597" y="3646614"/>
                <a:ext cx="868070" cy="503784"/>
                <a:chOff x="5961111" y="2672916"/>
                <a:chExt cx="1357392" cy="503246"/>
              </a:xfrm>
            </p:grpSpPr>
            <p:sp>
              <p:nvSpPr>
                <p:cNvPr id="30" name="TextBox 10"/>
                <p:cNvSpPr txBox="1">
                  <a:spLocks noChangeArrowheads="1"/>
                </p:cNvSpPr>
                <p:nvPr/>
              </p:nvSpPr>
              <p:spPr bwMode="auto">
                <a:xfrm>
                  <a:off x="5961111" y="2672916"/>
                  <a:ext cx="1353764" cy="21521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컨버전스개발그룹</a:t>
                  </a:r>
                </a:p>
              </p:txBody>
            </p:sp>
            <p:sp>
              <p:nvSpPr>
                <p:cNvPr id="31" name="TextBox 11"/>
                <p:cNvSpPr txBox="1">
                  <a:spLocks noChangeArrowheads="1"/>
                </p:cNvSpPr>
                <p:nvPr/>
              </p:nvSpPr>
              <p:spPr bwMode="auto">
                <a:xfrm>
                  <a:off x="5964415" y="2960948"/>
                  <a:ext cx="1354088" cy="215214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/>
                  <a:r>
                    <a:rPr lang="ko-KR" altLang="en-US" sz="8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김병희 이사 </a:t>
                  </a:r>
                  <a:r>
                    <a:rPr lang="en-US" altLang="ko-KR" sz="8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(24)</a:t>
                  </a:r>
                </a:p>
              </p:txBody>
            </p:sp>
          </p:grpSp>
          <p:grpSp>
            <p:nvGrpSpPr>
              <p:cNvPr id="12" name="그룹 11"/>
              <p:cNvGrpSpPr>
                <a:grpSpLocks/>
              </p:cNvGrpSpPr>
              <p:nvPr/>
            </p:nvGrpSpPr>
            <p:grpSpPr bwMode="auto">
              <a:xfrm>
                <a:off x="3580874" y="2847681"/>
                <a:ext cx="868071" cy="502927"/>
                <a:chOff x="5961112" y="2672916"/>
                <a:chExt cx="1357394" cy="503887"/>
              </a:xfrm>
            </p:grpSpPr>
            <p:sp>
              <p:nvSpPr>
                <p:cNvPr id="28" name="TextBox 27"/>
                <p:cNvSpPr txBox="1">
                  <a:spLocks noChangeArrowheads="1"/>
                </p:cNvSpPr>
                <p:nvPr/>
              </p:nvSpPr>
              <p:spPr bwMode="auto">
                <a:xfrm>
                  <a:off x="5961112" y="2672916"/>
                  <a:ext cx="1353765" cy="215855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경영지원팀</a:t>
                  </a:r>
                </a:p>
              </p:txBody>
            </p:sp>
            <p:sp>
              <p:nvSpPr>
                <p:cNvPr id="29" name="TextBox 28"/>
                <p:cNvSpPr txBox="1">
                  <a:spLocks noChangeArrowheads="1"/>
                </p:cNvSpPr>
                <p:nvPr/>
              </p:nvSpPr>
              <p:spPr bwMode="auto">
                <a:xfrm>
                  <a:off x="5964418" y="2960948"/>
                  <a:ext cx="1354088" cy="21585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/>
                  <a:r>
                    <a:rPr lang="ko-KR" altLang="en-US" sz="8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허재석 차장 </a:t>
                  </a:r>
                  <a:r>
                    <a:rPr lang="en-US" altLang="ko-KR" sz="8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(2)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cxnSp>
            <p:nvCxnSpPr>
              <p:cNvPr id="13" name="직선 연결선 2"/>
              <p:cNvCxnSpPr>
                <a:cxnSpLocks noChangeShapeType="1"/>
                <a:stCxn id="33" idx="2"/>
                <a:endCxn id="34" idx="0"/>
              </p:cNvCxnSpPr>
              <p:nvPr/>
            </p:nvCxnSpPr>
            <p:spPr bwMode="auto">
              <a:xfrm>
                <a:off x="2864728" y="2508287"/>
                <a:ext cx="1264" cy="339394"/>
              </a:xfrm>
              <a:prstGeom prst="line">
                <a:avLst/>
              </a:prstGeom>
              <a:noFill/>
              <a:ln w="9525" algn="ctr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꺾인 연결선 6"/>
              <p:cNvCxnSpPr>
                <a:cxnSpLocks noChangeShapeType="1"/>
                <a:stCxn id="28" idx="0"/>
                <a:endCxn id="33" idx="2"/>
              </p:cNvCxnSpPr>
              <p:nvPr/>
            </p:nvCxnSpPr>
            <p:spPr bwMode="auto">
              <a:xfrm rot="16200000" flipV="1">
                <a:off x="3269543" y="2103472"/>
                <a:ext cx="339392" cy="1149021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" name="꺾인 연결선 18"/>
              <p:cNvCxnSpPr>
                <a:cxnSpLocks noChangeShapeType="1"/>
                <a:stCxn id="35" idx="2"/>
                <a:endCxn id="30" idx="0"/>
              </p:cNvCxnSpPr>
              <p:nvPr/>
            </p:nvCxnSpPr>
            <p:spPr bwMode="auto">
              <a:xfrm rot="16200000" flipH="1">
                <a:off x="2720836" y="3497980"/>
                <a:ext cx="296008" cy="1263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6" name="그룹 22"/>
              <p:cNvGrpSpPr>
                <a:grpSpLocks/>
              </p:cNvGrpSpPr>
              <p:nvPr/>
            </p:nvGrpSpPr>
            <p:grpSpPr bwMode="auto">
              <a:xfrm>
                <a:off x="1284199" y="2847681"/>
                <a:ext cx="868071" cy="502927"/>
                <a:chOff x="5961112" y="2672916"/>
                <a:chExt cx="1357394" cy="503887"/>
              </a:xfrm>
            </p:grpSpPr>
            <p:sp>
              <p:nvSpPr>
                <p:cNvPr id="26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5961112" y="2672916"/>
                  <a:ext cx="1353765" cy="215855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기업부설연구소</a:t>
                  </a:r>
                </a:p>
              </p:txBody>
            </p:sp>
            <p:sp>
              <p:nvSpPr>
                <p:cNvPr id="27" name="TextBox 24"/>
                <p:cNvSpPr txBox="1">
                  <a:spLocks noChangeArrowheads="1"/>
                </p:cNvSpPr>
                <p:nvPr/>
              </p:nvSpPr>
              <p:spPr bwMode="auto">
                <a:xfrm>
                  <a:off x="5964418" y="2960948"/>
                  <a:ext cx="1354088" cy="21585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/>
                  <a:r>
                    <a:rPr lang="ko-KR" altLang="en-US" sz="8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황해연 상무</a:t>
                  </a:r>
                  <a:r>
                    <a:rPr lang="en-US" altLang="ko-KR" sz="8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</a:t>
                  </a:r>
                  <a:r>
                    <a:rPr lang="ko-KR" altLang="en-US" sz="8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겸</a:t>
                  </a:r>
                  <a:r>
                    <a:rPr lang="en-US" altLang="ko-KR" sz="8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)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cxnSp>
            <p:nvCxnSpPr>
              <p:cNvPr id="17" name="꺾인 연결선 6"/>
              <p:cNvCxnSpPr>
                <a:cxnSpLocks noChangeShapeType="1"/>
                <a:stCxn id="26" idx="0"/>
                <a:endCxn id="33" idx="2"/>
              </p:cNvCxnSpPr>
              <p:nvPr/>
            </p:nvCxnSpPr>
            <p:spPr bwMode="auto">
              <a:xfrm rot="5400000" flipH="1" flipV="1">
                <a:off x="2121205" y="2104156"/>
                <a:ext cx="339392" cy="1147654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18" name="그룹 9"/>
              <p:cNvGrpSpPr>
                <a:grpSpLocks/>
              </p:cNvGrpSpPr>
              <p:nvPr/>
            </p:nvGrpSpPr>
            <p:grpSpPr bwMode="auto">
              <a:xfrm>
                <a:off x="1466400" y="3645022"/>
                <a:ext cx="869232" cy="503783"/>
                <a:chOff x="5961113" y="2672916"/>
                <a:chExt cx="1357396" cy="503247"/>
              </a:xfrm>
            </p:grpSpPr>
            <p:sp>
              <p:nvSpPr>
                <p:cNvPr id="24" name="TextBox 10"/>
                <p:cNvSpPr txBox="1">
                  <a:spLocks noChangeArrowheads="1"/>
                </p:cNvSpPr>
                <p:nvPr/>
              </p:nvSpPr>
              <p:spPr bwMode="auto">
                <a:xfrm>
                  <a:off x="5961113" y="2672916"/>
                  <a:ext cx="1353770" cy="215215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기획팀</a:t>
                  </a:r>
                </a:p>
              </p:txBody>
            </p:sp>
            <p:sp>
              <p:nvSpPr>
                <p:cNvPr id="25" name="TextBox 11"/>
                <p:cNvSpPr txBox="1">
                  <a:spLocks noChangeArrowheads="1"/>
                </p:cNvSpPr>
                <p:nvPr/>
              </p:nvSpPr>
              <p:spPr bwMode="auto">
                <a:xfrm>
                  <a:off x="5964419" y="2960948"/>
                  <a:ext cx="1354090" cy="21521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/>
                  <a:r>
                    <a:rPr lang="ko-KR" altLang="en-US" sz="8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정진용부장</a:t>
                  </a:r>
                  <a:r>
                    <a:rPr lang="en-US" altLang="ko-KR" sz="8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(3)</a:t>
                  </a:r>
                  <a:endPara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cxnSp>
            <p:nvCxnSpPr>
              <p:cNvPr id="19" name="꺾인 연결선 18"/>
              <p:cNvCxnSpPr>
                <a:cxnSpLocks noChangeShapeType="1"/>
                <a:stCxn id="35" idx="2"/>
                <a:endCxn id="24" idx="0"/>
              </p:cNvCxnSpPr>
              <p:nvPr/>
            </p:nvCxnSpPr>
            <p:spPr bwMode="auto">
              <a:xfrm rot="5400000">
                <a:off x="2236824" y="3013639"/>
                <a:ext cx="294416" cy="968354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0" name="그룹 9"/>
              <p:cNvGrpSpPr>
                <a:grpSpLocks/>
              </p:cNvGrpSpPr>
              <p:nvPr/>
            </p:nvGrpSpPr>
            <p:grpSpPr bwMode="auto">
              <a:xfrm>
                <a:off x="3420721" y="3645022"/>
                <a:ext cx="868070" cy="503783"/>
                <a:chOff x="5961111" y="2672916"/>
                <a:chExt cx="1357392" cy="503247"/>
              </a:xfrm>
            </p:grpSpPr>
            <p:sp>
              <p:nvSpPr>
                <p:cNvPr id="22" name="TextBox 10"/>
                <p:cNvSpPr txBox="1">
                  <a:spLocks noChangeArrowheads="1"/>
                </p:cNvSpPr>
                <p:nvPr/>
              </p:nvSpPr>
              <p:spPr bwMode="auto">
                <a:xfrm>
                  <a:off x="5961111" y="2672916"/>
                  <a:ext cx="1353764" cy="215215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ko-KR" altLang="en-US" sz="8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영업</a:t>
                  </a:r>
                  <a:r>
                    <a:rPr lang="en-US" altLang="ko-KR" sz="8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</a:t>
                  </a:r>
                  <a:r>
                    <a:rPr lang="ko-KR" altLang="en-US" sz="80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지원팀</a:t>
                  </a:r>
                </a:p>
              </p:txBody>
            </p:sp>
            <p:sp>
              <p:nvSpPr>
                <p:cNvPr id="23" name="TextBox 11"/>
                <p:cNvSpPr txBox="1">
                  <a:spLocks noChangeArrowheads="1"/>
                </p:cNvSpPr>
                <p:nvPr/>
              </p:nvSpPr>
              <p:spPr bwMode="auto">
                <a:xfrm>
                  <a:off x="5964415" y="2960948"/>
                  <a:ext cx="1354088" cy="215215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/>
                  <a:r>
                    <a:rPr lang="ko-KR" altLang="en-US" sz="80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이정민 차장</a:t>
                  </a:r>
                </a:p>
              </p:txBody>
            </p:sp>
          </p:grpSp>
          <p:cxnSp>
            <p:nvCxnSpPr>
              <p:cNvPr id="21" name="꺾인 연결선 18"/>
              <p:cNvCxnSpPr>
                <a:cxnSpLocks noChangeShapeType="1"/>
                <a:stCxn id="35" idx="2"/>
                <a:endCxn id="22" idx="0"/>
              </p:cNvCxnSpPr>
              <p:nvPr/>
            </p:nvCxnSpPr>
            <p:spPr bwMode="auto">
              <a:xfrm rot="16200000" flipH="1">
                <a:off x="3213695" y="3005123"/>
                <a:ext cx="294416" cy="985387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0" name="TextBox 24"/>
            <p:cNvSpPr txBox="1">
              <a:spLocks noChangeArrowheads="1"/>
            </p:cNvSpPr>
            <p:nvPr/>
          </p:nvSpPr>
          <p:spPr bwMode="auto">
            <a:xfrm>
              <a:off x="3090928" y="1194158"/>
              <a:ext cx="121601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hangingPunct="1">
                <a:lnSpc>
                  <a:spcPct val="150000"/>
                </a:lnSpc>
              </a:pP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2015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13</a:t>
              </a: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현재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 eaLnBrk="1" hangingPunct="1"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00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32</a:t>
              </a:r>
              <a:r>
                <a:rPr lang="ko-KR" altLang="en-US" sz="800" dirty="0">
                  <a:solidFill>
                    <a:srgbClr val="00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명</a:t>
              </a:r>
            </a:p>
          </p:txBody>
        </p:sp>
        <p:sp>
          <p:nvSpPr>
            <p:cNvPr id="43" name="직사각형 42"/>
            <p:cNvSpPr/>
            <p:nvPr/>
          </p:nvSpPr>
          <p:spPr bwMode="auto">
            <a:xfrm>
              <a:off x="2022745" y="2899924"/>
              <a:ext cx="991086" cy="569552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HY헤드라인M" pitchFamily="18" charset="-127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16496" y="672882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회사 조직도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061012" y="672833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프로젝트 수행조직</a:t>
            </a:r>
          </a:p>
        </p:txBody>
      </p:sp>
    </p:spTree>
    <p:extLst>
      <p:ext uri="{BB962C8B-B14F-4D97-AF65-F5344CB8AC3E}">
        <p14:creationId xmlns:p14="http://schemas.microsoft.com/office/powerpoint/2010/main" val="239449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주요사업내용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6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II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제안업체 일반현황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_x114546680"/>
          <p:cNvSpPr>
            <a:spLocks noChangeArrowheads="1"/>
          </p:cNvSpPr>
          <p:nvPr/>
        </p:nvSpPr>
        <p:spPr bwMode="auto">
          <a:xfrm>
            <a:off x="632520" y="983238"/>
            <a:ext cx="3960440" cy="2589778"/>
          </a:xfrm>
          <a:prstGeom prst="rect">
            <a:avLst/>
          </a:prstGeom>
          <a:noFill/>
          <a:ln w="406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800"/>
          </a:p>
        </p:txBody>
      </p:sp>
      <p:sp>
        <p:nvSpPr>
          <p:cNvPr id="45" name="_x114546680"/>
          <p:cNvSpPr>
            <a:spLocks noChangeArrowheads="1"/>
          </p:cNvSpPr>
          <p:nvPr/>
        </p:nvSpPr>
        <p:spPr bwMode="auto">
          <a:xfrm>
            <a:off x="5313040" y="980728"/>
            <a:ext cx="3960440" cy="2589778"/>
          </a:xfrm>
          <a:prstGeom prst="rect">
            <a:avLst/>
          </a:prstGeom>
          <a:noFill/>
          <a:ln w="406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800"/>
          </a:p>
        </p:txBody>
      </p:sp>
      <p:sp>
        <p:nvSpPr>
          <p:cNvPr id="47" name="_x114546680"/>
          <p:cNvSpPr>
            <a:spLocks noChangeArrowheads="1"/>
          </p:cNvSpPr>
          <p:nvPr/>
        </p:nvSpPr>
        <p:spPr bwMode="auto">
          <a:xfrm>
            <a:off x="632520" y="3933057"/>
            <a:ext cx="3960440" cy="2589778"/>
          </a:xfrm>
          <a:prstGeom prst="rect">
            <a:avLst/>
          </a:prstGeom>
          <a:noFill/>
          <a:ln w="406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800"/>
          </a:p>
        </p:txBody>
      </p:sp>
      <p:sp>
        <p:nvSpPr>
          <p:cNvPr id="48" name="_x114546680"/>
          <p:cNvSpPr>
            <a:spLocks noChangeArrowheads="1"/>
          </p:cNvSpPr>
          <p:nvPr/>
        </p:nvSpPr>
        <p:spPr bwMode="auto">
          <a:xfrm>
            <a:off x="5313040" y="3933056"/>
            <a:ext cx="3960440" cy="2589778"/>
          </a:xfrm>
          <a:prstGeom prst="rect">
            <a:avLst/>
          </a:prstGeom>
          <a:noFill/>
          <a:ln w="406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800"/>
          </a:p>
        </p:txBody>
      </p:sp>
      <p:sp>
        <p:nvSpPr>
          <p:cNvPr id="49" name="TextBox 48"/>
          <p:cNvSpPr txBox="1"/>
          <p:nvPr/>
        </p:nvSpPr>
        <p:spPr>
          <a:xfrm>
            <a:off x="416496" y="672882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○ 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CCTV/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영상플랫폼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061012" y="672833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○ 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CCTV/PC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뷰어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통합관제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16496" y="3653548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○ 서비스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콘텐츠 관리플랫폼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061012" y="3653499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○ 스마트 어플리케이션</a:t>
            </a:r>
          </a:p>
        </p:txBody>
      </p:sp>
      <p:grpSp>
        <p:nvGrpSpPr>
          <p:cNvPr id="88" name="그룹 87"/>
          <p:cNvGrpSpPr/>
          <p:nvPr/>
        </p:nvGrpSpPr>
        <p:grpSpPr>
          <a:xfrm>
            <a:off x="776536" y="2574993"/>
            <a:ext cx="1717363" cy="880848"/>
            <a:chOff x="4595797" y="2938791"/>
            <a:chExt cx="3264544" cy="1908299"/>
          </a:xfrm>
        </p:grpSpPr>
        <p:pic>
          <p:nvPicPr>
            <p:cNvPr id="89" name="그림 88" descr="house6.png"/>
            <p:cNvPicPr>
              <a:picLocks noChangeAspect="1"/>
            </p:cNvPicPr>
            <p:nvPr/>
          </p:nvPicPr>
          <p:blipFill rotWithShape="1">
            <a:blip r:embed="rId2" cstate="print"/>
            <a:srcRect l="2066" t="5309" r="5986" b="24280"/>
            <a:stretch/>
          </p:blipFill>
          <p:spPr>
            <a:xfrm>
              <a:off x="4595797" y="2966651"/>
              <a:ext cx="742279" cy="562044"/>
            </a:xfrm>
            <a:prstGeom prst="rect">
              <a:avLst/>
            </a:prstGeom>
          </p:spPr>
        </p:pic>
        <p:grpSp>
          <p:nvGrpSpPr>
            <p:cNvPr id="90" name="그룹 89"/>
            <p:cNvGrpSpPr/>
            <p:nvPr/>
          </p:nvGrpSpPr>
          <p:grpSpPr>
            <a:xfrm>
              <a:off x="4911313" y="2938791"/>
              <a:ext cx="2949028" cy="1908299"/>
              <a:chOff x="3090282" y="2983320"/>
              <a:chExt cx="2128227" cy="1446083"/>
            </a:xfrm>
          </p:grpSpPr>
          <p:sp>
            <p:nvSpPr>
              <p:cNvPr id="96" name="모서리가 둥근 직사각형 95"/>
              <p:cNvSpPr/>
              <p:nvPr/>
            </p:nvSpPr>
            <p:spPr bwMode="auto">
              <a:xfrm>
                <a:off x="4727923" y="2983320"/>
                <a:ext cx="490586" cy="1446083"/>
              </a:xfrm>
              <a:prstGeom prst="roundRect">
                <a:avLst>
                  <a:gd name="adj" fmla="val 1028"/>
                </a:avLst>
              </a:prstGeom>
              <a:noFill/>
              <a:ln w="317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rtlCol="0" anchor="ctr"/>
              <a:lstStyle>
                <a:defPPr>
                  <a:defRPr lang="ko-KR"/>
                </a:defPPr>
                <a:lvl1pPr algn="ctr" rtl="0" fontAlgn="base">
                  <a:spcBef>
                    <a:spcPct val="5000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1pPr>
                <a:lvl2pPr marL="457200" algn="ctr" rtl="0" fontAlgn="base">
                  <a:spcBef>
                    <a:spcPct val="5000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2pPr>
                <a:lvl3pPr marL="914400" algn="ctr" rtl="0" fontAlgn="base">
                  <a:spcBef>
                    <a:spcPct val="5000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3pPr>
                <a:lvl4pPr marL="1371600" algn="ctr" rtl="0" fontAlgn="base">
                  <a:spcBef>
                    <a:spcPct val="5000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4pPr>
                <a:lvl5pPr marL="1828800" algn="ctr" rtl="0" fontAlgn="base">
                  <a:spcBef>
                    <a:spcPct val="5000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9pPr>
              </a:lstStyle>
              <a:p>
                <a:pPr algn="ctr" defTabSz="979488" eaLnBrk="0" fontAlgn="b" hangingPunct="0">
                  <a:buClr>
                    <a:schemeClr val="tx1"/>
                  </a:buClr>
                  <a:buSzPct val="60000"/>
                  <a:buFont typeface="Wingdings" pitchFamily="2" charset="2"/>
                  <a:buNone/>
                </a:pPr>
                <a:endParaRPr kumimoji="0" lang="ko-KR" altLang="en-US" sz="7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7" name="모서리가 둥근 직사각형 96"/>
              <p:cNvSpPr/>
              <p:nvPr/>
            </p:nvSpPr>
            <p:spPr bwMode="auto">
              <a:xfrm>
                <a:off x="3090282" y="3235135"/>
                <a:ext cx="796635" cy="943994"/>
              </a:xfrm>
              <a:prstGeom prst="roundRect">
                <a:avLst>
                  <a:gd name="adj" fmla="val 0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rtlCol="0" anchor="ctr"/>
              <a:lstStyle>
                <a:defPPr>
                  <a:defRPr lang="ko-KR"/>
                </a:defPPr>
                <a:lvl1pPr algn="ctr" rtl="0" fontAlgn="base">
                  <a:spcBef>
                    <a:spcPct val="5000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1pPr>
                <a:lvl2pPr marL="457200" algn="ctr" rtl="0" fontAlgn="base">
                  <a:spcBef>
                    <a:spcPct val="5000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2pPr>
                <a:lvl3pPr marL="914400" algn="ctr" rtl="0" fontAlgn="base">
                  <a:spcBef>
                    <a:spcPct val="5000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3pPr>
                <a:lvl4pPr marL="1371600" algn="ctr" rtl="0" fontAlgn="base">
                  <a:spcBef>
                    <a:spcPct val="5000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4pPr>
                <a:lvl5pPr marL="1828800" algn="ctr" rtl="0" fontAlgn="base">
                  <a:spcBef>
                    <a:spcPct val="5000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9pPr>
              </a:lstStyle>
              <a:p>
                <a:pPr algn="ctr" defTabSz="979488" eaLnBrk="0" fontAlgn="b" hangingPunct="0">
                  <a:buClr>
                    <a:schemeClr val="tx1"/>
                  </a:buClr>
                  <a:buSzPct val="60000"/>
                  <a:buFont typeface="Wingdings" pitchFamily="2" charset="2"/>
                  <a:buNone/>
                </a:pPr>
                <a:endParaRPr kumimoji="0" lang="ko-KR" altLang="en-US" sz="7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98" name="직선 연결선 97"/>
              <p:cNvCxnSpPr>
                <a:stCxn id="97" idx="3"/>
              </p:cNvCxnSpPr>
              <p:nvPr/>
            </p:nvCxnSpPr>
            <p:spPr bwMode="auto">
              <a:xfrm flipV="1">
                <a:off x="3886917" y="3701781"/>
                <a:ext cx="155333" cy="5351"/>
              </a:xfrm>
              <a:prstGeom prst="lin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9" name="직선 연결선 98"/>
              <p:cNvCxnSpPr>
                <a:endCxn id="96" idx="1"/>
              </p:cNvCxnSpPr>
              <p:nvPr/>
            </p:nvCxnSpPr>
            <p:spPr bwMode="auto">
              <a:xfrm>
                <a:off x="4495756" y="3705974"/>
                <a:ext cx="232167" cy="388"/>
              </a:xfrm>
              <a:prstGeom prst="lin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100" name="그림 9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9660" y="3388432"/>
                <a:ext cx="497275" cy="555526"/>
              </a:xfrm>
              <a:prstGeom prst="rect">
                <a:avLst/>
              </a:prstGeom>
            </p:spPr>
          </p:pic>
        </p:grp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1978" y="3013837"/>
              <a:ext cx="444439" cy="792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0544" y="3952404"/>
              <a:ext cx="447306" cy="792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3" name="직사각형 92"/>
            <p:cNvSpPr/>
            <p:nvPr/>
          </p:nvSpPr>
          <p:spPr>
            <a:xfrm>
              <a:off x="6193853" y="4098758"/>
              <a:ext cx="1113990" cy="223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영상플랫폼</a:t>
              </a:r>
              <a:r>
                <a:rPr lang="en-US" altLang="ko-KR" sz="7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+</a:t>
              </a:r>
              <a:r>
                <a:rPr lang="ko-KR" altLang="en-US" sz="7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클라우드</a:t>
              </a:r>
            </a:p>
          </p:txBody>
        </p:sp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817" y="3429665"/>
              <a:ext cx="1196868" cy="854907"/>
            </a:xfrm>
            <a:prstGeom prst="rect">
              <a:avLst/>
            </a:prstGeom>
          </p:spPr>
        </p:pic>
        <p:sp>
          <p:nvSpPr>
            <p:cNvPr id="95" name="직사각형 94"/>
            <p:cNvSpPr/>
            <p:nvPr/>
          </p:nvSpPr>
          <p:spPr>
            <a:xfrm>
              <a:off x="4911313" y="4269948"/>
              <a:ext cx="1103876" cy="2230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맘카</a:t>
              </a:r>
              <a:r>
                <a:rPr lang="en-US" altLang="ko-KR" sz="7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1.0/2.0</a:t>
              </a:r>
              <a:endParaRPr lang="ko-KR" altLang="en-US" sz="7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632521" y="1375358"/>
            <a:ext cx="1858264" cy="881224"/>
            <a:chOff x="375505" y="2938791"/>
            <a:chExt cx="3255407" cy="1909113"/>
          </a:xfrm>
        </p:grpSpPr>
        <p:grpSp>
          <p:nvGrpSpPr>
            <p:cNvPr id="102" name="그룹 101"/>
            <p:cNvGrpSpPr/>
            <p:nvPr/>
          </p:nvGrpSpPr>
          <p:grpSpPr>
            <a:xfrm>
              <a:off x="1105967" y="2938791"/>
              <a:ext cx="2524945" cy="1909113"/>
              <a:chOff x="416496" y="2635776"/>
              <a:chExt cx="3744416" cy="2665432"/>
            </a:xfrm>
          </p:grpSpPr>
          <p:sp>
            <p:nvSpPr>
              <p:cNvPr id="108" name="모서리가 둥근 직사각형 107"/>
              <p:cNvSpPr/>
              <p:nvPr/>
            </p:nvSpPr>
            <p:spPr bwMode="auto">
              <a:xfrm>
                <a:off x="3152800" y="2635776"/>
                <a:ext cx="1008112" cy="2664296"/>
              </a:xfrm>
              <a:prstGeom prst="roundRect">
                <a:avLst>
                  <a:gd name="adj" fmla="val 1028"/>
                </a:avLst>
              </a:prstGeom>
              <a:noFill/>
              <a:ln w="317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rtlCol="0" anchor="ctr"/>
              <a:lstStyle>
                <a:defPPr>
                  <a:defRPr lang="ko-KR"/>
                </a:defPPr>
                <a:lvl1pPr algn="ctr" rtl="0" fontAlgn="base">
                  <a:spcBef>
                    <a:spcPct val="5000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1pPr>
                <a:lvl2pPr marL="457200" algn="ctr" rtl="0" fontAlgn="base">
                  <a:spcBef>
                    <a:spcPct val="5000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2pPr>
                <a:lvl3pPr marL="914400" algn="ctr" rtl="0" fontAlgn="base">
                  <a:spcBef>
                    <a:spcPct val="5000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3pPr>
                <a:lvl4pPr marL="1371600" algn="ctr" rtl="0" fontAlgn="base">
                  <a:spcBef>
                    <a:spcPct val="5000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4pPr>
                <a:lvl5pPr marL="1828800" algn="ctr" rtl="0" fontAlgn="base">
                  <a:spcBef>
                    <a:spcPct val="5000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9pPr>
              </a:lstStyle>
              <a:p>
                <a:pPr algn="ctr" defTabSz="979488" eaLnBrk="0" fontAlgn="b" hangingPunct="0">
                  <a:buClr>
                    <a:schemeClr val="tx1"/>
                  </a:buClr>
                  <a:buSzPct val="60000"/>
                  <a:buFont typeface="Wingdings" pitchFamily="2" charset="2"/>
                  <a:buNone/>
                </a:pPr>
                <a:endParaRPr kumimoji="0" lang="ko-KR" altLang="en-US" sz="7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9" name="모서리가 둥근 직사각형 108"/>
              <p:cNvSpPr/>
              <p:nvPr/>
            </p:nvSpPr>
            <p:spPr bwMode="auto">
              <a:xfrm>
                <a:off x="416496" y="2636912"/>
                <a:ext cx="2442980" cy="2664296"/>
              </a:xfrm>
              <a:prstGeom prst="roundRect">
                <a:avLst>
                  <a:gd name="adj" fmla="val 102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rtlCol="0" anchor="ctr"/>
              <a:lstStyle>
                <a:defPPr>
                  <a:defRPr lang="ko-KR"/>
                </a:defPPr>
                <a:lvl1pPr algn="ctr" rtl="0" fontAlgn="base">
                  <a:spcBef>
                    <a:spcPct val="5000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1pPr>
                <a:lvl2pPr marL="457200" algn="ctr" rtl="0" fontAlgn="base">
                  <a:spcBef>
                    <a:spcPct val="5000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2pPr>
                <a:lvl3pPr marL="914400" algn="ctr" rtl="0" fontAlgn="base">
                  <a:spcBef>
                    <a:spcPct val="5000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3pPr>
                <a:lvl4pPr marL="1371600" algn="ctr" rtl="0" fontAlgn="base">
                  <a:spcBef>
                    <a:spcPct val="5000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4pPr>
                <a:lvl5pPr marL="1828800" algn="ctr" rtl="0" fontAlgn="base">
                  <a:spcBef>
                    <a:spcPct val="5000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Arial" pitchFamily="34" charset="0"/>
                    <a:ea typeface="HY중고딕" pitchFamily="18" charset="-127"/>
                    <a:cs typeface="+mn-cs"/>
                  </a:defRPr>
                </a:lvl9pPr>
              </a:lstStyle>
              <a:p>
                <a:pPr algn="ctr" defTabSz="979488" eaLnBrk="0" fontAlgn="b" hangingPunct="0">
                  <a:buClr>
                    <a:schemeClr val="tx1"/>
                  </a:buClr>
                  <a:buSzPct val="60000"/>
                  <a:buFont typeface="Wingdings" pitchFamily="2" charset="2"/>
                  <a:buNone/>
                </a:pPr>
                <a:endParaRPr kumimoji="0" lang="ko-KR" altLang="en-US" sz="7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10" name="그림 109"/>
              <p:cNvPicPr preferRelativeResize="0">
                <a:picLocks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497" y="4365104"/>
                <a:ext cx="734095" cy="792088"/>
              </a:xfrm>
              <a:prstGeom prst="rect">
                <a:avLst/>
              </a:prstGeom>
            </p:spPr>
          </p:pic>
          <p:pic>
            <p:nvPicPr>
              <p:cNvPr id="111" name="그림 110"/>
              <p:cNvPicPr preferRelativeResize="0"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496" y="3573016"/>
                <a:ext cx="734095" cy="645800"/>
              </a:xfrm>
              <a:prstGeom prst="rect">
                <a:avLst/>
              </a:prstGeom>
            </p:spPr>
          </p:pic>
          <p:pic>
            <p:nvPicPr>
              <p:cNvPr id="112" name="그림 111"/>
              <p:cNvPicPr preferRelativeResize="0">
                <a:picLocks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495" y="2792461"/>
                <a:ext cx="734095" cy="636539"/>
              </a:xfrm>
              <a:prstGeom prst="rect">
                <a:avLst/>
              </a:prstGeom>
            </p:spPr>
          </p:pic>
          <p:pic>
            <p:nvPicPr>
              <p:cNvPr id="113" name="그림 11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3804" y="3733042"/>
                <a:ext cx="953538" cy="474889"/>
              </a:xfrm>
              <a:prstGeom prst="rect">
                <a:avLst/>
              </a:prstGeom>
            </p:spPr>
          </p:pic>
          <p:pic>
            <p:nvPicPr>
              <p:cNvPr id="114" name="그림 11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6427" y="4050945"/>
                <a:ext cx="270598" cy="312666"/>
              </a:xfrm>
              <a:prstGeom prst="rect">
                <a:avLst/>
              </a:prstGeom>
            </p:spPr>
          </p:pic>
          <p:pic>
            <p:nvPicPr>
              <p:cNvPr id="115" name="그림 114"/>
              <p:cNvPicPr preferRelativeResize="0">
                <a:picLocks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8494" y="3586103"/>
                <a:ext cx="734400" cy="619625"/>
              </a:xfrm>
              <a:prstGeom prst="rect">
                <a:avLst/>
              </a:prstGeom>
            </p:spPr>
          </p:pic>
          <p:pic>
            <p:nvPicPr>
              <p:cNvPr id="116" name="그림 115"/>
              <p:cNvPicPr preferRelativeResize="0">
                <a:picLocks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8494" y="2792461"/>
                <a:ext cx="734400" cy="549130"/>
              </a:xfrm>
              <a:prstGeom prst="rect">
                <a:avLst/>
              </a:prstGeom>
            </p:spPr>
          </p:pic>
          <p:pic>
            <p:nvPicPr>
              <p:cNvPr id="117" name="그림 116"/>
              <p:cNvPicPr preferRelativeResize="0">
                <a:picLocks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0778" y="4533523"/>
                <a:ext cx="802116" cy="617835"/>
              </a:xfrm>
              <a:prstGeom prst="rect">
                <a:avLst/>
              </a:prstGeom>
            </p:spPr>
          </p:pic>
          <p:cxnSp>
            <p:nvCxnSpPr>
              <p:cNvPr id="118" name="직선 연결선 117"/>
              <p:cNvCxnSpPr>
                <a:endCxn id="108" idx="1"/>
              </p:cNvCxnSpPr>
              <p:nvPr/>
            </p:nvCxnSpPr>
            <p:spPr bwMode="auto">
              <a:xfrm>
                <a:off x="2675717" y="3967210"/>
                <a:ext cx="477083" cy="714"/>
              </a:xfrm>
              <a:prstGeom prst="line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03" name="직선 연결선 102"/>
            <p:cNvCxnSpPr>
              <a:stCxn id="112" idx="3"/>
              <a:endCxn id="113" idx="1"/>
            </p:cNvCxnSpPr>
            <p:nvPr/>
          </p:nvCxnSpPr>
          <p:spPr bwMode="auto">
            <a:xfrm>
              <a:off x="1688645" y="3278976"/>
              <a:ext cx="312356" cy="615801"/>
            </a:xfrm>
            <a:prstGeom prst="line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4" name="직선 연결선 103"/>
            <p:cNvCxnSpPr>
              <a:stCxn id="111" idx="3"/>
              <a:endCxn id="113" idx="1"/>
            </p:cNvCxnSpPr>
            <p:nvPr/>
          </p:nvCxnSpPr>
          <p:spPr bwMode="auto">
            <a:xfrm>
              <a:off x="1688646" y="3841365"/>
              <a:ext cx="312355" cy="53412"/>
            </a:xfrm>
            <a:prstGeom prst="line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직선 연결선 104"/>
            <p:cNvCxnSpPr>
              <a:stCxn id="113" idx="1"/>
              <a:endCxn id="110" idx="3"/>
            </p:cNvCxnSpPr>
            <p:nvPr/>
          </p:nvCxnSpPr>
          <p:spPr bwMode="auto">
            <a:xfrm flipH="1">
              <a:off x="1688647" y="3894777"/>
              <a:ext cx="312354" cy="566309"/>
            </a:xfrm>
            <a:prstGeom prst="line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6" name="직사각형 105"/>
            <p:cNvSpPr/>
            <p:nvPr/>
          </p:nvSpPr>
          <p:spPr>
            <a:xfrm>
              <a:off x="1911718" y="4062004"/>
              <a:ext cx="670432" cy="2230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DVR/NVR</a:t>
              </a:r>
              <a:endParaRPr lang="ko-KR" altLang="en-US" sz="7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375505" y="3359418"/>
              <a:ext cx="1103876" cy="3431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7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아날로그 </a:t>
              </a:r>
              <a:endParaRPr lang="en-US" altLang="ko-KR" sz="7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sz="7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또는 </a:t>
              </a:r>
              <a:r>
                <a:rPr lang="en-US" altLang="ko-KR" sz="7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IP</a:t>
              </a:r>
              <a:r>
                <a:rPr lang="ko-KR" altLang="en-US" sz="70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카메라</a:t>
              </a:r>
              <a:endParaRPr lang="ko-KR" altLang="en-US" sz="7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2576737" y="1131530"/>
            <a:ext cx="1944216" cy="2297470"/>
            <a:chOff x="502651" y="1288338"/>
            <a:chExt cx="8161121" cy="5099762"/>
          </a:xfrm>
        </p:grpSpPr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788611" y="1288338"/>
              <a:ext cx="3875160" cy="2160000"/>
            </a:xfrm>
            <a:prstGeom prst="rect">
              <a:avLst/>
            </a:prstGeom>
          </p:spPr>
        </p:pic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02651" y="3936944"/>
              <a:ext cx="3925161" cy="2160000"/>
            </a:xfrm>
            <a:prstGeom prst="rect">
              <a:avLst/>
            </a:prstGeom>
          </p:spPr>
        </p:pic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2652" y="1288338"/>
              <a:ext cx="3925161" cy="2160000"/>
            </a:xfrm>
            <a:prstGeom prst="rect">
              <a:avLst/>
            </a:prstGeom>
          </p:spPr>
        </p:pic>
        <p:sp>
          <p:nvSpPr>
            <p:cNvPr id="123" name="직사각형 122"/>
            <p:cNvSpPr/>
            <p:nvPr/>
          </p:nvSpPr>
          <p:spPr>
            <a:xfrm>
              <a:off x="502653" y="3448338"/>
              <a:ext cx="3925161" cy="2911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홈</a:t>
              </a:r>
              <a:r>
                <a:rPr lang="en-US" altLang="ko-KR" sz="7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CCTV(“</a:t>
              </a:r>
              <a:r>
                <a:rPr lang="ko-KR" altLang="en-US" sz="7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맘카</a:t>
              </a:r>
              <a:r>
                <a:rPr lang="en-US" altLang="ko-KR" sz="7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”) </a:t>
              </a:r>
              <a:endParaRPr lang="ko-KR" altLang="en-US" sz="7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4788612" y="3448338"/>
              <a:ext cx="3875160" cy="2911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LTE </a:t>
              </a:r>
              <a:r>
                <a:rPr lang="ko-KR" altLang="en-US" sz="7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생방송</a:t>
              </a: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502651" y="6096943"/>
              <a:ext cx="3925161" cy="2911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LTE </a:t>
              </a:r>
              <a:r>
                <a:rPr lang="ko-KR" altLang="en-US" sz="7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블랙박스</a:t>
              </a: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4788611" y="3936944"/>
              <a:ext cx="3875160" cy="2160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4788611" y="6096944"/>
              <a:ext cx="3875160" cy="2911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LTE </a:t>
              </a:r>
              <a:r>
                <a:rPr lang="ko-KR" altLang="en-US" sz="7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드론</a:t>
              </a:r>
            </a:p>
          </p:txBody>
        </p:sp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0026" y="4159745"/>
              <a:ext cx="1692330" cy="1533569"/>
            </a:xfrm>
            <a:prstGeom prst="rect">
              <a:avLst/>
            </a:prstGeom>
          </p:spPr>
        </p:pic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066538"/>
              </p:ext>
            </p:extLst>
          </p:nvPr>
        </p:nvGraphicFramePr>
        <p:xfrm>
          <a:off x="719364" y="1123434"/>
          <a:ext cx="1799012" cy="23775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9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5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기존 </a:t>
                      </a: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CCTV</a:t>
                      </a:r>
                      <a:endParaRPr lang="ko-KR" altLang="en-US" sz="7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6233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5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CCTV/</a:t>
                      </a:r>
                      <a:r>
                        <a:rPr lang="ko-KR" altLang="en-US" sz="7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영상플랫폼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6233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85048" y="1074570"/>
            <a:ext cx="2664296" cy="2381271"/>
          </a:xfrm>
          <a:prstGeom prst="rect">
            <a:avLst/>
          </a:prstGeom>
        </p:spPr>
      </p:pic>
      <p:pic>
        <p:nvPicPr>
          <p:cNvPr id="188" name="Picture 3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563" y="1106325"/>
            <a:ext cx="1286853" cy="8521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3" name="Picture 4" descr="D:\04_jhy\Desktop\삼성 쳇온\80.png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t="11843" r="5201" b="1904"/>
          <a:stretch/>
        </p:blipFill>
        <p:spPr bwMode="auto">
          <a:xfrm>
            <a:off x="744801" y="4089086"/>
            <a:ext cx="2714410" cy="182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그림 21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14160" y="3983552"/>
            <a:ext cx="1915304" cy="1029624"/>
          </a:xfrm>
          <a:prstGeom prst="rect">
            <a:avLst/>
          </a:prstGeom>
        </p:spPr>
      </p:pic>
      <p:pic>
        <p:nvPicPr>
          <p:cNvPr id="219" name="그림 2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98396" y="3983552"/>
            <a:ext cx="1647958" cy="1029624"/>
          </a:xfrm>
          <a:prstGeom prst="rect">
            <a:avLst/>
          </a:prstGeom>
        </p:spPr>
      </p:pic>
      <p:pic>
        <p:nvPicPr>
          <p:cNvPr id="242" name="그림 24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398396" y="5301327"/>
            <a:ext cx="1647958" cy="978437"/>
          </a:xfrm>
          <a:prstGeom prst="rect">
            <a:avLst/>
          </a:prstGeom>
        </p:spPr>
      </p:pic>
      <p:sp>
        <p:nvSpPr>
          <p:cNvPr id="243" name="직사각형 242"/>
          <p:cNvSpPr/>
          <p:nvPr/>
        </p:nvSpPr>
        <p:spPr>
          <a:xfrm>
            <a:off x="750459" y="5899857"/>
            <a:ext cx="270875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</a:t>
            </a: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ChatON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라이브 플랫폼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7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개인화추천 플랫폼</a:t>
            </a:r>
            <a:endParaRPr lang="en-US" altLang="ko-KR" sz="7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SKT/SKP T-Store, Hoppin </a:t>
            </a:r>
            <a:r>
              <a:rPr lang="ko-KR" altLang="en-US" sz="7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콘텐츠관리플랫폼 등</a:t>
            </a:r>
            <a:endParaRPr lang="ko-KR" altLang="en-US" sz="7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4" name="직사각형 243"/>
          <p:cNvSpPr/>
          <p:nvPr/>
        </p:nvSpPr>
        <p:spPr>
          <a:xfrm>
            <a:off x="5353874" y="5013176"/>
            <a:ext cx="175674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제일기획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S-health</a:t>
            </a:r>
          </a:p>
        </p:txBody>
      </p:sp>
      <p:sp>
        <p:nvSpPr>
          <p:cNvPr id="246" name="직사각형 245"/>
          <p:cNvSpPr/>
          <p:nvPr/>
        </p:nvSpPr>
        <p:spPr>
          <a:xfrm>
            <a:off x="7170971" y="5013176"/>
            <a:ext cx="175674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IP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메시징 서비스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5385048" y="6307390"/>
            <a:ext cx="175674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전자영수증 서비스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869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주요사업실적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6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II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제안업체 일반현황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108595"/>
              </p:ext>
            </p:extLst>
          </p:nvPr>
        </p:nvGraphicFramePr>
        <p:xfrm>
          <a:off x="632520" y="836713"/>
          <a:ext cx="8640960" cy="4495172"/>
        </p:xfrm>
        <a:graphic>
          <a:graphicData uri="http://schemas.openxmlformats.org/drawingml/2006/table">
            <a:tbl>
              <a:tblPr/>
              <a:tblGrid>
                <a:gridCol w="2633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7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6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4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6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14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 업 명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69" marR="17369" marT="17369" marB="173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사업기간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69" marR="17369" marT="17369" marB="173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계약금액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천원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69" marR="17369" marT="17369" marB="173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발주처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69" marR="17369" marT="17369" marB="173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69" marR="17369" marT="17369" marB="1736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101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LGU+CCTV PC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뷰어 개발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LGU+ CCTV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영상플랫폼 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기능개발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LGU+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홈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CCTV 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맘카 사생활보호 기능 외 추가기능개발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69" marR="17369" marT="17369" marB="17369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2014.06.01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 2014.09.30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2014.07.10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~2014.11.30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2014.09.15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~2014.11.30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69" marR="17369" marT="17369" marB="17369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50,000,000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98,000,000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25,000,000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69" marR="17369" marT="17369" marB="17369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이루온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엘지유플러스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이루온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엘지유플러스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이루온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엘지유플러스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369" marR="17369" marT="17369" marB="17369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81000" algn="l"/>
                          <a:tab pos="762000" algn="l"/>
                          <a:tab pos="1143000" algn="l"/>
                          <a:tab pos="1524000" algn="l"/>
                          <a:tab pos="1905000" algn="l"/>
                          <a:tab pos="2286000" algn="l"/>
                          <a:tab pos="2667000" algn="l"/>
                          <a:tab pos="3048000" algn="l"/>
                          <a:tab pos="3429000" algn="l"/>
                          <a:tab pos="3810000" algn="l"/>
                          <a:tab pos="4191000" algn="l"/>
                          <a:tab pos="4572000" algn="l"/>
                          <a:tab pos="4953000" algn="l"/>
                          <a:tab pos="5334000" algn="l"/>
                          <a:tab pos="5715000" algn="l"/>
                          <a:tab pos="6096000" algn="l"/>
                          <a:tab pos="6477000" algn="l"/>
                          <a:tab pos="6858000" algn="l"/>
                          <a:tab pos="7239000" algn="l"/>
                          <a:tab pos="7620000" algn="l"/>
                          <a:tab pos="8001000" algn="l"/>
                          <a:tab pos="8382000" algn="l"/>
                          <a:tab pos="8763000" algn="l"/>
                          <a:tab pos="9144000" algn="l"/>
                          <a:tab pos="9525000" algn="l"/>
                          <a:tab pos="9906000" algn="l"/>
                          <a:tab pos="10287000" algn="l"/>
                          <a:tab pos="10668000" algn="l"/>
                          <a:tab pos="11049000" algn="l"/>
                          <a:tab pos="11430000" algn="l"/>
                          <a:tab pos="11811000" algn="l"/>
                          <a:tab pos="12192000" algn="l"/>
                        </a:tabLs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최고실적</a:t>
                      </a:r>
                    </a:p>
                  </a:txBody>
                  <a:tcPr marL="17369" marR="17369" marT="17369" marB="17369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837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" y="-6431"/>
            <a:ext cx="9906000" cy="6858000"/>
          </a:xfrm>
          <a:prstGeom prst="rect">
            <a:avLst/>
          </a:prstGeom>
        </p:spPr>
      </p:pic>
      <p:sp>
        <p:nvSpPr>
          <p:cNvPr id="4098" name="Rectangle 3"/>
          <p:cNvSpPr>
            <a:spLocks noChangeArrowheads="1"/>
          </p:cNvSpPr>
          <p:nvPr/>
        </p:nvSpPr>
        <p:spPr bwMode="auto">
          <a:xfrm>
            <a:off x="0" y="980728"/>
            <a:ext cx="9906000" cy="943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기술부문</a:t>
            </a:r>
            <a:endParaRPr lang="en-US" altLang="ko-KR" sz="2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 flipV="1">
            <a:off x="152400" y="1560930"/>
            <a:ext cx="9625136" cy="45720"/>
          </a:xfrm>
          <a:prstGeom prst="rect">
            <a:avLst/>
          </a:prstGeom>
          <a:solidFill>
            <a:srgbClr val="AE272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50000"/>
              </a:lnSpc>
              <a:spcBef>
                <a:spcPct val="20000"/>
              </a:spcBef>
              <a:defRPr/>
            </a:pPr>
            <a:endParaRPr lang="en-US" sz="1200" b="0" baseline="-25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28176" y="2204864"/>
            <a:ext cx="428624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추진목표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사업수행 방법론 및 추진 절차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추진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 algn="l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연동 인터페이스 규격 정의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 algn="l">
              <a:lnSpc>
                <a:spcPct val="200000"/>
              </a:lnSpc>
              <a:buFont typeface="+mj-lt"/>
              <a:buAutoNum type="arabicPeriod"/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연동 인터페이스 기반 테스트 방안 설계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 algn="l">
              <a:lnSpc>
                <a:spcPct val="200000"/>
              </a:lnSpc>
              <a:buFont typeface="+mj-lt"/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에뮬레이터 장비 도입 및 시험 환경 조성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130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추진목표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5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88618" y="1484784"/>
            <a:ext cx="1346427" cy="1800200"/>
          </a:xfrm>
          <a:prstGeom prst="rect">
            <a:avLst/>
          </a:prstGeom>
          <a:solidFill>
            <a:srgbClr val="B0D0E6"/>
          </a:solidFill>
          <a:ln w="6350" algn="ctr">
            <a:solidFill>
              <a:srgbClr val="29618F"/>
            </a:solidFill>
            <a:miter lim="800000"/>
            <a:headEnd/>
            <a:tailEnd/>
          </a:ln>
        </p:spPr>
        <p:txBody>
          <a:bodyPr lIns="54000" tIns="35995" rIns="54000" bIns="45714" anchor="ctr"/>
          <a:lstStyle/>
          <a:p>
            <a:pPr algn="ctr"/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</a:t>
            </a:r>
            <a:endParaRPr kumimoji="1"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규격 정의</a:t>
            </a:r>
          </a:p>
        </p:txBody>
      </p:sp>
      <p:sp>
        <p:nvSpPr>
          <p:cNvPr id="7" name="직사각형 6"/>
          <p:cNvSpPr/>
          <p:nvPr/>
        </p:nvSpPr>
        <p:spPr bwMode="auto">
          <a:xfrm>
            <a:off x="288618" y="3389986"/>
            <a:ext cx="1346427" cy="1623190"/>
          </a:xfrm>
          <a:prstGeom prst="rect">
            <a:avLst/>
          </a:prstGeom>
          <a:solidFill>
            <a:srgbClr val="B0D0E6"/>
          </a:solidFill>
          <a:ln w="6350" algn="ctr">
            <a:solidFill>
              <a:srgbClr val="29618F"/>
            </a:solidFill>
            <a:miter lim="800000"/>
            <a:headEnd/>
            <a:tailEnd/>
          </a:ln>
        </p:spPr>
        <p:txBody>
          <a:bodyPr lIns="54000" tIns="35995" rIns="54000" bIns="45714" anchor="ctr"/>
          <a:lstStyle/>
          <a:p>
            <a:pPr algn="ctr"/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</a:t>
            </a:r>
            <a:endParaRPr kumimoji="1"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</a:t>
            </a:r>
            <a:endParaRPr kumimoji="1"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</a:t>
            </a:r>
            <a:endParaRPr kumimoji="1"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방안 설계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288618" y="5157191"/>
            <a:ext cx="1346427" cy="1152129"/>
          </a:xfrm>
          <a:prstGeom prst="rect">
            <a:avLst/>
          </a:prstGeom>
          <a:solidFill>
            <a:srgbClr val="B0D0E6"/>
          </a:solidFill>
          <a:ln w="6350" algn="ctr">
            <a:solidFill>
              <a:srgbClr val="29618F"/>
            </a:solidFill>
            <a:miter lim="800000"/>
            <a:headEnd/>
            <a:tailEnd/>
          </a:ln>
        </p:spPr>
        <p:txBody>
          <a:bodyPr lIns="54000" tIns="35995" rIns="54000" bIns="45714" anchor="ctr"/>
          <a:lstStyle/>
          <a:p>
            <a:pPr algn="ctr"/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</a:t>
            </a:r>
            <a:endParaRPr kumimoji="1"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</a:t>
            </a:r>
            <a:endParaRPr kumimoji="1"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시험기반 조성 및 환경 구축 </a:t>
            </a:r>
          </a:p>
        </p:txBody>
      </p:sp>
      <p:sp>
        <p:nvSpPr>
          <p:cNvPr id="9" name="직사각형 8"/>
          <p:cNvSpPr/>
          <p:nvPr/>
        </p:nvSpPr>
        <p:spPr bwMode="auto">
          <a:xfrm>
            <a:off x="1740459" y="1484784"/>
            <a:ext cx="4098362" cy="1820143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29618F"/>
            </a:solidFill>
            <a:miter lim="800000"/>
            <a:headEnd/>
            <a:tailEnd/>
          </a:ln>
        </p:spPr>
        <p:txBody>
          <a:bodyPr lIns="54000" tIns="35995" rIns="54000" bIns="45714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기술조사 분석 및 주요 업체 </a:t>
            </a:r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VMS </a:t>
            </a:r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b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1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 통합관제시스템</a:t>
            </a: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(VMS) API </a:t>
            </a:r>
            <a:r>
              <a:rPr kumimoji="1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 분석</a:t>
            </a:r>
            <a:b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1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VMS API </a:t>
            </a:r>
            <a:r>
              <a:rPr kumimoji="1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범용 요소 제시</a:t>
            </a:r>
            <a:b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1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본 사업에 적용될 인터페이스 분석</a:t>
            </a:r>
            <a:endParaRPr kumimoji="1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kumimoji="1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설계 계획</a:t>
            </a:r>
            <a:b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1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유사 시스템의 부족한 기능 추가 등을 통한 고도화 방안</a:t>
            </a:r>
            <a:b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1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시험 점검사항에 대한 수치 및 수준 표현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770024" y="3395750"/>
            <a:ext cx="4068797" cy="1617426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29618F"/>
            </a:solidFill>
            <a:miter lim="800000"/>
            <a:headEnd/>
            <a:tailEnd/>
          </a:ln>
        </p:spPr>
        <p:txBody>
          <a:bodyPr lIns="54000" tIns="35995" rIns="54000" bIns="45714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시험항목 구성</a:t>
            </a:r>
            <a:b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1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부하</a:t>
            </a: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품질</a:t>
            </a: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보안 시험 수준 확인</a:t>
            </a:r>
            <a:b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1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부하</a:t>
            </a: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품질</a:t>
            </a: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보안 분야 시험 지표 선정</a:t>
            </a:r>
            <a:b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kumimoji="1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기반 테스트에뮬레이터 설계</a:t>
            </a:r>
            <a:endParaRPr kumimoji="1"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kumimoji="1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영상정보 각 처리단계 및 품질수준 시험항목 설계</a:t>
            </a:r>
            <a:endParaRPr kumimoji="1"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kumimoji="1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영상정보 활용 제한 및 세부 시험항목 설계</a:t>
            </a: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kumimoji="1"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770024" y="5157191"/>
            <a:ext cx="4068797" cy="1152129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29618F"/>
            </a:solidFill>
            <a:miter lim="800000"/>
            <a:headEnd/>
            <a:tailEnd/>
          </a:ln>
        </p:spPr>
        <p:txBody>
          <a:bodyPr lIns="54000" tIns="35995" rIns="54000" bIns="45714"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시험기반 조성</a:t>
            </a:r>
            <a:b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1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용도별 서버</a:t>
            </a: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및 운영을 위한 시험장비 도입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46556" y="703656"/>
            <a:ext cx="9530979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“CCTV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연동 인터페이스 통합플랫폼 및 시험기반 조성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과제 수행을 통해 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규격 정의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테스트 방안 설계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CCTV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시험 기반 조성 및 환경 구축을 목표로 합니다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646" y="1916832"/>
            <a:ext cx="374828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5499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사업수행방법론 및 추진절차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5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4" y="1916832"/>
            <a:ext cx="4560997" cy="415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040" y="1704386"/>
            <a:ext cx="4104456" cy="457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73050" y="757820"/>
            <a:ext cx="91444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사업은 전체 사업을 진행하기 위한 도입과 분석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 단계에 해당하므로 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전자정부사업 품질관리 매뉴얼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따라 착수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계획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통제 분석과 설계단계에 해당하는 사업수행방법론과 단계별 추진절차를 진행합니다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061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추진전략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5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153888"/>
              </p:ext>
            </p:extLst>
          </p:nvPr>
        </p:nvGraphicFramePr>
        <p:xfrm>
          <a:off x="488504" y="1044280"/>
          <a:ext cx="8651154" cy="53736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812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9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38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 목표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07" marB="17907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추진 전략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2261">
                <a:tc>
                  <a:txBody>
                    <a:bodyPr/>
                    <a:lstStyle/>
                    <a:p>
                      <a:pPr marL="0" marR="0" indent="0" algn="ctr" defTabSz="633039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CCTV</a:t>
                      </a:r>
                      <a:r>
                        <a:rPr lang="en-US" altLang="ko-KR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연동 인터페이스 </a:t>
                      </a:r>
                      <a:endParaRPr lang="en-US" altLang="ko-KR" sz="1200" b="1" kern="0" spc="0" baseline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633039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규격 정의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07" marB="17907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 조사 분석 및 주요 업체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VMS 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</a:t>
                      </a:r>
                      <a:b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현행 </a:t>
                      </a:r>
                      <a:r>
                        <a:rPr lang="en-US" altLang="ko-KR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VMS </a:t>
                      </a:r>
                      <a:r>
                        <a:rPr lang="ko-KR" altLang="en-US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솔루션 인터페이스 분석 및 업체 현황 조사</a:t>
                      </a:r>
                      <a:endParaRPr lang="en-US" altLang="ko-KR" sz="1200" kern="0" dirty="0">
                        <a:solidFill>
                          <a:srgbClr val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CCTV 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인터페이스 설계 계획</a:t>
                      </a:r>
                      <a:b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국내 표준 인터페이스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“K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프로토콜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 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인터페이스 분석</a:t>
                      </a:r>
                      <a:b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국외 표준 </a:t>
                      </a:r>
                      <a:r>
                        <a:rPr lang="en-US" altLang="ko-KR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“ONVIF” </a:t>
                      </a:r>
                      <a:r>
                        <a:rPr lang="ko-KR" altLang="en-US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인터페이스 분석</a:t>
                      </a:r>
                      <a:br>
                        <a:rPr lang="en-US" altLang="ko-KR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분석된 인터페이스 범용요소를 발굴하여 설계 반영</a:t>
                      </a:r>
                      <a:br>
                        <a:rPr lang="en-US" altLang="ko-KR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기술적 요구사항 및 품질관리를 위한 전문가 </a:t>
                      </a:r>
                      <a:r>
                        <a:rPr lang="ko-KR" altLang="en-US" sz="1200" kern="0" dirty="0" err="1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자문단</a:t>
                      </a:r>
                      <a:r>
                        <a:rPr lang="ko-KR" altLang="en-US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공조</a:t>
                      </a:r>
                      <a:endPara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6830">
                <a:tc>
                  <a:txBody>
                    <a:bodyPr/>
                    <a:lstStyle/>
                    <a:p>
                      <a:pPr marL="0" marR="0" indent="0" algn="ctr" defTabSz="633039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CCTV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연동 인터페이스 </a:t>
                      </a:r>
                      <a:endParaRPr lang="en-US" altLang="ko-KR" sz="12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defTabSz="633039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 방안 설계</a:t>
                      </a:r>
                      <a:endParaRPr lang="ko-KR" altLang="en-US" sz="1200" b="1" kern="0" spc="0" baseline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시험 항목 도출을 위한 현황 분석</a:t>
                      </a:r>
                      <a:b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지방자치단체 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CCTV 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도입 기준 분석</a:t>
                      </a:r>
                      <a:b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지능형 </a:t>
                      </a:r>
                      <a:r>
                        <a:rPr lang="en-US" altLang="ko-KR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CCTV </a:t>
                      </a:r>
                      <a:r>
                        <a:rPr lang="ko-KR" altLang="en-US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성능 향상을 위한 국내외 동향 분석</a:t>
                      </a:r>
                      <a:b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lang="en-US" altLang="ko-KR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VMS </a:t>
                      </a:r>
                      <a:r>
                        <a:rPr lang="ko-KR" altLang="en-US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업체 시험검증항목 조사 및 분석</a:t>
                      </a:r>
                      <a:br>
                        <a:rPr lang="en-US" altLang="ko-KR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CCTV </a:t>
                      </a:r>
                      <a:r>
                        <a:rPr lang="ko-KR" altLang="en-US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영상플랫폼 운영 기업 시험 검증 사례 분석</a:t>
                      </a:r>
                      <a:br>
                        <a:rPr lang="en-US" altLang="ko-KR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 </a:t>
                      </a:r>
                      <a:r>
                        <a:rPr lang="ko-KR" altLang="en-US" sz="1200" kern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 영상보안</a:t>
                      </a:r>
                      <a:r>
                        <a:rPr lang="ko-KR" altLang="en-US" sz="1200" kern="0" baseline="0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솔루션 비교 분석</a:t>
                      </a: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시험 항목 구성</a:t>
                      </a:r>
                      <a:b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분석결과를 토대로 시험검증 항목 도출</a:t>
                      </a:r>
                      <a:b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기능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부하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품질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보안 시험 수준 확인</a:t>
                      </a:r>
                      <a:b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기능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부하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품질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보안 시험 지표 선정</a:t>
                      </a: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CCTV 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연동 인터페이스 기반 테스트 에뮬레이터 설계</a:t>
                      </a:r>
                      <a:br>
                        <a:rPr kumimoji="0" lang="en-US" altLang="ko-KR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영상정보 각 처리단계 및 품질수준 시험항목 설계</a:t>
                      </a:r>
                      <a:br>
                        <a:rPr kumimoji="0" lang="en-US" altLang="ko-KR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- </a:t>
                      </a:r>
                      <a:r>
                        <a:rPr kumimoji="0" lang="ko-KR" altLang="en-US" sz="12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영상정보 활용 제한 및 세부 시험항목 설계</a:t>
                      </a:r>
                      <a:endParaRPr lang="ko-KR" altLang="en-US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1625">
                <a:tc>
                  <a:txBody>
                    <a:bodyPr/>
                    <a:lstStyle/>
                    <a:p>
                      <a:pPr marL="127000" marR="0" indent="-1270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테스트 에뮬레이터 장비 도입 및 </a:t>
                      </a:r>
                      <a:endParaRPr lang="en-US" altLang="ko-KR" sz="1200" b="1" kern="0" spc="0" baseline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27000" marR="0" indent="-12700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시험환경 조성</a:t>
                      </a:r>
                    </a:p>
                  </a:txBody>
                  <a:tcPr marL="17907" marR="17907" marT="17907" marB="17907" anchor="ctr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CCTV 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연동 인터페이스 시험장비 도입</a:t>
                      </a:r>
                      <a:b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등촌청사에 대한 도입장비 설치 계획 사전 </a:t>
                      </a:r>
                      <a:r>
                        <a:rPr kumimoji="0" lang="ko-KR" altLang="en-US" sz="12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협의후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수행</a:t>
                      </a:r>
                      <a:b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도입장비 세부내역 명시 요구사항 준수</a:t>
                      </a:r>
                      <a:endParaRPr kumimoji="0" lang="en-US" altLang="ko-KR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CCTV 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연동 인터페이스 시험기반 조성 </a:t>
                      </a:r>
                      <a:b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</a:b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- 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용도별 서버</a:t>
                      </a:r>
                      <a:r>
                        <a:rPr kumimoji="0" lang="en-US" altLang="ko-K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네트워크 및 운영을 위한 시험장비 도입</a:t>
                      </a:r>
                      <a:endParaRPr kumimoji="0" lang="ko-KR" altLang="en-US" sz="12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 bwMode="auto">
          <a:xfrm>
            <a:off x="488504" y="1044280"/>
            <a:ext cx="8640960" cy="532859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HY헤드라인M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62285" y="748682"/>
            <a:ext cx="6309736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효율적인 사업 추진을 위하여  다음과 같은 추진 전략으로 과제를 수행하겠습니다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1"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1024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CCTV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규격 정의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5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오각형 6"/>
          <p:cNvSpPr/>
          <p:nvPr/>
        </p:nvSpPr>
        <p:spPr bwMode="auto">
          <a:xfrm>
            <a:off x="1492716" y="2852936"/>
            <a:ext cx="2596185" cy="674723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VMS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현황 분석</a:t>
            </a:r>
          </a:p>
        </p:txBody>
      </p:sp>
      <p:sp>
        <p:nvSpPr>
          <p:cNvPr id="8" name="오각형 7"/>
          <p:cNvSpPr/>
          <p:nvPr/>
        </p:nvSpPr>
        <p:spPr bwMode="auto">
          <a:xfrm>
            <a:off x="1492719" y="3767468"/>
            <a:ext cx="2596185" cy="597636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국외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“ONVIF”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</a:p>
        </p:txBody>
      </p:sp>
      <p:sp>
        <p:nvSpPr>
          <p:cNvPr id="9" name="오각형 8"/>
          <p:cNvSpPr/>
          <p:nvPr/>
        </p:nvSpPr>
        <p:spPr bwMode="auto">
          <a:xfrm>
            <a:off x="1459411" y="4581128"/>
            <a:ext cx="2596188" cy="578207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CCTV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“K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프로토콜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 석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5457056" y="2699971"/>
            <a:ext cx="3514329" cy="15922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기술조사 분석 및 주요 업체 </a:t>
            </a:r>
            <a:r>
              <a:rPr kumimoji="1"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VMS </a:t>
            </a:r>
            <a:r>
              <a:rPr kumimoji="1"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endParaRPr kumimoji="1"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kumimoji="1" lang="en-US" altLang="ko-KR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VMS API</a:t>
            </a:r>
            <a:r>
              <a:rPr kumimoji="1"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200" b="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분셕</a:t>
            </a:r>
            <a:r>
              <a:rPr kumimoji="1"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현황 도출</a:t>
            </a:r>
            <a:endParaRPr kumimoji="1" lang="en-US" altLang="ko-KR" sz="1200" b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</a:t>
            </a:r>
            <a:r>
              <a:rPr kumimoji="1" lang="en-US" altLang="ko-KR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VMS API </a:t>
            </a:r>
            <a:r>
              <a:rPr kumimoji="1"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범용 요소 제시</a:t>
            </a:r>
            <a:endParaRPr kumimoji="1" lang="en-US" altLang="ko-KR" sz="1200" b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사업 적용가능인터페이스 도출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5457057" y="4427206"/>
            <a:ext cx="3514328" cy="16660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1" lang="ko-KR" altLang="en-US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설계 계획</a:t>
            </a:r>
            <a:br>
              <a:rPr kumimoji="1" lang="en-US" altLang="ko-KR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kumimoji="1" lang="en-US" altLang="ko-KR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 시스템의 부족 기능 추가 등을 통한 고도화 방안 제시</a:t>
            </a:r>
            <a:endParaRPr lang="en-US" altLang="ko-KR" sz="1200" b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시험 점검사항에 대한 수치</a:t>
            </a:r>
            <a:r>
              <a:rPr lang="en-US" altLang="ko-KR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수준 표시</a:t>
            </a:r>
            <a:r>
              <a:rPr lang="en-US" altLang="ko-KR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250408" y="836712"/>
            <a:ext cx="916708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영상정보 송수신을 위한 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규격을 정의합니다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이를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위해 주요 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VMS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업체들이 운영중인 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VMS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현황과 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조사하여 분석하여 본 사업에 적용될 수 있는 인터페이스를 도출합니다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또한 국내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외에서 표준화되어 정립되고 있는 인터페이스 규격을 분석하여 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개발 방향을 제시하는데 활용되도록 합니다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sp>
        <p:nvSpPr>
          <p:cNvPr id="14" name="직사각형 13"/>
          <p:cNvSpPr/>
          <p:nvPr/>
        </p:nvSpPr>
        <p:spPr bwMode="auto">
          <a:xfrm>
            <a:off x="1870059" y="1708112"/>
            <a:ext cx="1799913" cy="637073"/>
          </a:xfrm>
          <a:prstGeom prst="rect">
            <a:avLst/>
          </a:prstGeom>
          <a:solidFill>
            <a:srgbClr val="B0D0E6"/>
          </a:solidFill>
          <a:ln w="6350" algn="ctr">
            <a:solidFill>
              <a:srgbClr val="29618F"/>
            </a:solidFill>
            <a:miter lim="800000"/>
            <a:headEnd/>
            <a:tailEnd/>
          </a:ln>
        </p:spPr>
        <p:txBody>
          <a:bodyPr lIns="54000" tIns="35995" rIns="54000" bIns="45714" anchor="ctr"/>
          <a:lstStyle/>
          <a:p>
            <a:pPr algn="ctr"/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</a:t>
            </a:r>
            <a:endParaRPr kumimoji="1"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규격정의</a:t>
            </a:r>
          </a:p>
        </p:txBody>
      </p:sp>
      <p:sp>
        <p:nvSpPr>
          <p:cNvPr id="15" name="직사각형 14"/>
          <p:cNvSpPr/>
          <p:nvPr/>
        </p:nvSpPr>
        <p:spPr bwMode="auto">
          <a:xfrm>
            <a:off x="3841046" y="1708112"/>
            <a:ext cx="1917625" cy="636814"/>
          </a:xfrm>
          <a:prstGeom prst="rect">
            <a:avLst/>
          </a:prstGeom>
          <a:noFill/>
          <a:ln w="6350" algn="ctr">
            <a:solidFill>
              <a:srgbClr val="29618F"/>
            </a:solidFill>
            <a:miter lim="800000"/>
            <a:headEnd/>
            <a:tailEnd/>
          </a:ln>
        </p:spPr>
        <p:txBody>
          <a:bodyPr lIns="54000" tIns="35995" rIns="54000" bIns="45714" anchor="ctr"/>
          <a:lstStyle/>
          <a:p>
            <a:pPr algn="ctr"/>
            <a:r>
              <a:rPr kumimoji="1" lang="en-US" altLang="ko-KR" sz="14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1" lang="ko-KR" altLang="en-US" sz="14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</a:t>
            </a:r>
            <a:endParaRPr kumimoji="1" lang="en-US" altLang="ko-KR" sz="14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ko-KR" altLang="en-US" sz="14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테스트방안 설계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5949147" y="1700808"/>
            <a:ext cx="1956181" cy="644377"/>
          </a:xfrm>
          <a:prstGeom prst="rect">
            <a:avLst/>
          </a:prstGeom>
          <a:noFill/>
          <a:ln w="6350" algn="ctr">
            <a:solidFill>
              <a:srgbClr val="29618F"/>
            </a:solidFill>
            <a:miter lim="800000"/>
            <a:headEnd/>
            <a:tailEnd/>
          </a:ln>
        </p:spPr>
        <p:txBody>
          <a:bodyPr lIns="54000" tIns="35995" rIns="54000" bIns="45714" anchor="ctr"/>
          <a:lstStyle/>
          <a:p>
            <a:pPr algn="ctr"/>
            <a:r>
              <a:rPr kumimoji="1" lang="ko-KR" altLang="en-US" sz="14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에뮬레이터 장비도입 및 시험환경 조성</a:t>
            </a:r>
          </a:p>
        </p:txBody>
      </p:sp>
      <p:cxnSp>
        <p:nvCxnSpPr>
          <p:cNvPr id="17" name="직선 연결선 16"/>
          <p:cNvCxnSpPr>
            <a:stCxn id="14" idx="3"/>
            <a:endCxn id="15" idx="1"/>
          </p:cNvCxnSpPr>
          <p:nvPr/>
        </p:nvCxnSpPr>
        <p:spPr bwMode="auto">
          <a:xfrm flipV="1">
            <a:off x="3669972" y="2026519"/>
            <a:ext cx="171074" cy="1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직선 연결선 17"/>
          <p:cNvCxnSpPr/>
          <p:nvPr/>
        </p:nvCxnSpPr>
        <p:spPr bwMode="auto">
          <a:xfrm flipV="1">
            <a:off x="5778073" y="2039977"/>
            <a:ext cx="171074" cy="1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Freeform 61"/>
          <p:cNvSpPr>
            <a:spLocks/>
          </p:cNvSpPr>
          <p:nvPr/>
        </p:nvSpPr>
        <p:spPr bwMode="auto">
          <a:xfrm rot="16200000" flipV="1">
            <a:off x="3450762" y="4089813"/>
            <a:ext cx="2982359" cy="816867"/>
          </a:xfrm>
          <a:custGeom>
            <a:avLst/>
            <a:gdLst>
              <a:gd name="T0" fmla="*/ 0 w 3840"/>
              <a:gd name="T1" fmla="*/ 672 h 672"/>
              <a:gd name="T2" fmla="*/ 948 w 3840"/>
              <a:gd name="T3" fmla="*/ 444 h 672"/>
              <a:gd name="T4" fmla="*/ 1488 w 3840"/>
              <a:gd name="T5" fmla="*/ 192 h 672"/>
              <a:gd name="T6" fmla="*/ 1056 w 3840"/>
              <a:gd name="T7" fmla="*/ 192 h 672"/>
              <a:gd name="T8" fmla="*/ 1920 w 3840"/>
              <a:gd name="T9" fmla="*/ 0 h 672"/>
              <a:gd name="T10" fmla="*/ 2736 w 3840"/>
              <a:gd name="T11" fmla="*/ 192 h 672"/>
              <a:gd name="T12" fmla="*/ 2352 w 3840"/>
              <a:gd name="T13" fmla="*/ 192 h 672"/>
              <a:gd name="T14" fmla="*/ 2790 w 3840"/>
              <a:gd name="T15" fmla="*/ 420 h 672"/>
              <a:gd name="T16" fmla="*/ 3840 w 3840"/>
              <a:gd name="T17" fmla="*/ 672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23000">
                <a:schemeClr val="bg1">
                  <a:lumMod val="85000"/>
                  <a:alpha val="9000"/>
                </a:schemeClr>
              </a:gs>
              <a:gs pos="100000">
                <a:srgbClr val="417599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ot="10800000"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lang="ko-KR" altLang="ko-KR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0" name="오각형 19"/>
          <p:cNvSpPr/>
          <p:nvPr/>
        </p:nvSpPr>
        <p:spPr bwMode="auto">
          <a:xfrm>
            <a:off x="1459411" y="5343657"/>
            <a:ext cx="2629490" cy="578207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규격 구성</a:t>
            </a:r>
          </a:p>
        </p:txBody>
      </p:sp>
    </p:spTree>
    <p:extLst>
      <p:ext uri="{BB962C8B-B14F-4D97-AF65-F5344CB8AC3E}">
        <p14:creationId xmlns:p14="http://schemas.microsoft.com/office/powerpoint/2010/main" val="1544791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 bwMode="auto">
          <a:xfrm>
            <a:off x="5025008" y="908720"/>
            <a:ext cx="0" cy="55282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직사각형 35"/>
          <p:cNvSpPr/>
          <p:nvPr/>
        </p:nvSpPr>
        <p:spPr>
          <a:xfrm>
            <a:off x="767816" y="1340768"/>
            <a:ext cx="3825144" cy="374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Ⅰ.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제안개요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Ⅱ.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제안업체 일반현황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1.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일반현황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2.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조직 및 인원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3.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주요사업내용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4.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주요사업실적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기술부문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1.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추진목표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2.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사업수행방법론 및 추진절차</a:t>
            </a:r>
            <a:endParaRPr kumimoji="1"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4.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추진 전략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4.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세부사업 수행내용 및 수행방안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4-1. CCTV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규격정의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4-2. CCTV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기반 테스트 방안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4-3.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에뮬레이터 장비 및 시험환경</a:t>
            </a:r>
            <a:endParaRPr kumimoji="1" lang="ko-KR" altLang="en-US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385048" y="1124744"/>
            <a:ext cx="3825144" cy="4191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Ⅳ.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사업관리 부문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1.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관리방안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2.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추진일정계획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3.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업무보고 및 검토계획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4.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수행조직 및 업무분장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5.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투입인력 및 이력사항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6.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 관리 및 내역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7.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품질보증계획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8.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위험관리 및 보안유지방안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Ⅴ.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지원부문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1.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교육 및 기술이전계획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2.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하자보수계획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3.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기밀보안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4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 지원사항</a:t>
            </a: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Ⅵ.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제안사항</a:t>
            </a:r>
          </a:p>
        </p:txBody>
      </p:sp>
    </p:spTree>
    <p:extLst>
      <p:ext uri="{BB962C8B-B14F-4D97-AF65-F5344CB8AC3E}">
        <p14:creationId xmlns:p14="http://schemas.microsoft.com/office/powerpoint/2010/main" val="2661581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CCTV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규격 정의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5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250408" y="836712"/>
            <a:ext cx="9167087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4.1  VMS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현황 분석</a:t>
            </a:r>
            <a:endParaRPr kumimoji="1"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394425" y="1215462"/>
            <a:ext cx="4583543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</a:t>
            </a: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VMS 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솔루션 비교분석</a:t>
            </a:r>
            <a:endParaRPr kumimoji="1"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64" y="1512848"/>
            <a:ext cx="4159224" cy="4292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5198577" y="1215462"/>
            <a:ext cx="4583543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</a:t>
            </a: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VMS </a:t>
            </a:r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범용 요소 도출</a:t>
            </a:r>
            <a:endParaRPr kumimoji="1"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316002"/>
              </p:ext>
            </p:extLst>
          </p:nvPr>
        </p:nvGraphicFramePr>
        <p:xfrm>
          <a:off x="5385048" y="1527096"/>
          <a:ext cx="1698639" cy="3429000"/>
        </p:xfrm>
        <a:graphic>
          <a:graphicData uri="http://schemas.openxmlformats.org/drawingml/2006/table">
            <a:tbl>
              <a:tblPr/>
              <a:tblGrid>
                <a:gridCol w="1698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48">
                <a:tc>
                  <a:txBody>
                    <a:bodyPr/>
                    <a:lstStyle/>
                    <a:p>
                      <a:pPr marL="0" marR="0" indent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관리서버 기술 기준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048">
                <a:tc>
                  <a:txBody>
                    <a:bodyPr/>
                    <a:lstStyle/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중앙 </a:t>
                      </a:r>
                      <a:r>
                        <a:rPr lang="ko-KR" altLang="en-US" sz="1000" b="0" u="none" strike="noStrike" dirty="0" err="1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집중식</a:t>
                      </a:r>
                      <a:r>
                        <a:rPr lang="ko-KR" altLang="en-US" sz="1000" b="0" u="none" strike="noStrike" dirty="0"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관리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048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장애 복구 관리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48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엣지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스토리지 연동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048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표준 인터페이스 지원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790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어플리케이션 통합 플랫폼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790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TCP/IP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통한 이벤트 처리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369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클라이언트 사용자 인터페이스 관리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048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디바이스 자동 검색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6048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아날로그  카메라 지원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104819"/>
              </p:ext>
            </p:extLst>
          </p:nvPr>
        </p:nvGraphicFramePr>
        <p:xfrm>
          <a:off x="7329264" y="1565104"/>
          <a:ext cx="1612447" cy="1920240"/>
        </p:xfrm>
        <a:graphic>
          <a:graphicData uri="http://schemas.openxmlformats.org/drawingml/2006/table">
            <a:tbl>
              <a:tblPr/>
              <a:tblGrid>
                <a:gridCol w="1612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076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영상분석 기술 기준</a:t>
                      </a:r>
                      <a:endParaRPr lang="en-US" altLang="ko-KR" sz="1000" b="1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76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메타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분석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76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멀티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스트리밍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769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북마크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기능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769">
                <a:tc>
                  <a:txBody>
                    <a:bodyPr/>
                    <a:lstStyle/>
                    <a:p>
                      <a:pPr marL="0" marR="0" indent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프라이버시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마스킹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73">
                <a:tc>
                  <a:txBody>
                    <a:bodyPr/>
                    <a:lstStyle/>
                    <a:p>
                      <a:pPr marL="0" marR="0" indent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lang="en-US" altLang="ko-KR" sz="10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rd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-party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나눔고딕" pitchFamily="50" charset="-127"/>
                          <a:ea typeface="나눔고딕" pitchFamily="50" charset="-127"/>
                        </a:rPr>
                        <a:t>분석 제품 연동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127853"/>
              </p:ext>
            </p:extLst>
          </p:nvPr>
        </p:nvGraphicFramePr>
        <p:xfrm>
          <a:off x="5385048" y="5127496"/>
          <a:ext cx="1728192" cy="960120"/>
        </p:xfrm>
        <a:graphic>
          <a:graphicData uri="http://schemas.openxmlformats.org/drawingml/2006/table">
            <a:tbl>
              <a:tblPr/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347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>
                          <a:solidFill>
                            <a:schemeClr val="accent4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클라이언트 기술 기준</a:t>
                      </a:r>
                      <a:endParaRPr lang="en-US" altLang="ko-KR" sz="1000" b="1" dirty="0">
                        <a:solidFill>
                          <a:schemeClr val="accent4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347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클라이언트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9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클라이언트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099683"/>
              </p:ext>
            </p:extLst>
          </p:nvPr>
        </p:nvGraphicFramePr>
        <p:xfrm>
          <a:off x="7329264" y="3737982"/>
          <a:ext cx="1652205" cy="1920240"/>
        </p:xfrm>
        <a:graphic>
          <a:graphicData uri="http://schemas.openxmlformats.org/drawingml/2006/table">
            <a:tbl>
              <a:tblPr/>
              <a:tblGrid>
                <a:gridCol w="1652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152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영상저장 기술 기준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52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증거 잠금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52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네트워크 드라이브 지원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262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녹화영상 암호화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52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녹화영상 디지털 서명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66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리던던트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스토리지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279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CCTV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규격 정의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5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34385" y="836712"/>
            <a:ext cx="9167087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4.2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국외 표준 규격 분석 </a:t>
            </a:r>
            <a:endParaRPr kumimoji="1"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94425" y="1215462"/>
            <a:ext cx="4583543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</a:t>
            </a: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ONVIF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프로토콜 분석</a:t>
            </a:r>
            <a:endParaRPr kumimoji="1"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72816"/>
            <a:ext cx="3770412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 bwMode="auto">
          <a:xfrm>
            <a:off x="283996" y="3890632"/>
            <a:ext cx="5399533" cy="249069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 Network Video Forum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약자로 국제 개방형 표준 프로토콜</a:t>
            </a:r>
            <a:endParaRPr kumimoji="1"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-  </a:t>
            </a:r>
            <a:r>
              <a:rPr kumimoji="1"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영상 감시에 활용되던 시스템들은 각 사의 제품에서만 호환</a:t>
            </a:r>
            <a:br>
              <a:rPr kumimoji="1"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R" sz="12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-  AXIS,</a:t>
            </a:r>
            <a:r>
              <a:rPr kumimoji="1" lang="en-US" altLang="ko-KR" sz="120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BOSCH, SONY</a:t>
            </a:r>
            <a:r>
              <a:rPr kumimoji="1" lang="ko-KR" altLang="en-US" sz="120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  주축으로 </a:t>
            </a:r>
            <a:r>
              <a:rPr kumimoji="1" lang="en-US" altLang="ko-KR" sz="120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20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공통된 프로토콜을 정하기 </a:t>
            </a:r>
            <a:r>
              <a:rPr kumimoji="1"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위해 </a:t>
            </a:r>
            <a:br>
              <a:rPr kumimoji="1"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ONVIF</a:t>
            </a:r>
            <a:r>
              <a:rPr kumimoji="1"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구축</a:t>
            </a:r>
            <a:endParaRPr kumimoji="1" lang="en-US" altLang="ko-KR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kumimoji="1"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1"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통합 시</a:t>
            </a:r>
            <a:r>
              <a:rPr kumimoji="1"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기기 간 호환성 문제를 해결하기 위해 하나의 </a:t>
            </a:r>
            <a:br>
              <a:rPr kumimoji="1"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kumimoji="1"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프로토콜을 구성하여 적용하는 것을 목표로 함</a:t>
            </a:r>
            <a:endParaRPr kumimoji="1" lang="en-US" altLang="ko-KR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2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 bwMode="auto">
          <a:xfrm>
            <a:off x="5097016" y="1196752"/>
            <a:ext cx="0" cy="540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5386518" y="1215462"/>
            <a:ext cx="4583543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</a:t>
            </a: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K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프로토콜 분석</a:t>
            </a:r>
            <a:endParaRPr kumimoji="1" lang="en-US" altLang="ko-KR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529" y="1602195"/>
            <a:ext cx="3056795" cy="2186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 bwMode="auto">
          <a:xfrm>
            <a:off x="5241032" y="4150462"/>
            <a:ext cx="4968552" cy="1971036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>
              <a:lnSpc>
                <a:spcPts val="22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K-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프로토콜 </a:t>
            </a:r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(TTAK.KO-12.0117/R2)</a:t>
            </a:r>
          </a:p>
          <a:p>
            <a:pPr algn="l">
              <a:lnSpc>
                <a:spcPts val="22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 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국외 표준 </a:t>
            </a:r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ONVIF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 호환성 보장을 위해 </a:t>
            </a:r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ONVIF Core Spec 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문서와 </a:t>
            </a:r>
            <a:endParaRPr lang="en-US" altLang="ko-KR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ts val="22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WDSL,  XML 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스키마 참조</a:t>
            </a:r>
            <a:endParaRPr lang="en-US" altLang="ko-KR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ts val="22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ONVIF Core Spec. 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명령어 정의 부분만 표준 문서에 </a:t>
            </a:r>
            <a:endParaRPr lang="en-US" altLang="ko-KR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ts val="22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기술하고</a:t>
            </a:r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업체에서 사용하는 기능을 추가로 정의</a:t>
            </a:r>
            <a:endParaRPr lang="en-US" altLang="ko-KR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ts val="22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ONVIF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 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외에 추가로 </a:t>
            </a:r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CGI 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 방식도 포함</a:t>
            </a:r>
            <a:endParaRPr lang="en-US" altLang="ko-KR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ts val="22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XML 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기반을 </a:t>
            </a:r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Mandatory, CGI 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기반을 </a:t>
            </a:r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Optional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정의</a:t>
            </a:r>
            <a:endParaRPr lang="en-US" altLang="ko-KR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ts val="22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미디어 </a:t>
            </a:r>
            <a:r>
              <a:rPr lang="ko-KR" altLang="en-US" sz="12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스트리밍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전송은 </a:t>
            </a:r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RTP/RTCP/RTSP 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프로토콜 사용</a:t>
            </a:r>
            <a:endParaRPr lang="en-US" altLang="ko-KR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416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CCTV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규격 정의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5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-15552" y="836712"/>
            <a:ext cx="9167087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4.3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전체 구성 </a:t>
            </a:r>
            <a:endParaRPr kumimoji="1"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196752"/>
            <a:ext cx="4104456" cy="4972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43567"/>
              </p:ext>
            </p:extLst>
          </p:nvPr>
        </p:nvGraphicFramePr>
        <p:xfrm>
          <a:off x="5025008" y="1169504"/>
          <a:ext cx="4530541" cy="5303520"/>
        </p:xfrm>
        <a:graphic>
          <a:graphicData uri="http://schemas.openxmlformats.org/drawingml/2006/table">
            <a:tbl>
              <a:tblPr/>
              <a:tblGrid>
                <a:gridCol w="102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4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9338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 명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13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음성관리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NVT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와 같은 네트워크 영상장비가 클라이언트에 의해 영상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음성 설정 정보를 관리하고 제어할 수 있는 인터페이스</a:t>
                      </a:r>
                      <a:endParaRPr lang="en-US" altLang="ko-KR" sz="1000" b="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522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 관리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네트워크 영상장비가 제공하는 모든 서비스들을 확인하고 서로 연결하기 위한 기본 서비스이며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장비 성능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네트워크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보안 항목으로 구성되는 인터페이스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33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영상저장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NVR 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또는 네트워크 영상전송 장치에서 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SD 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메모리 또는 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USB 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메모리를 통해 영상을 저장할 수 있도록 지원하고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실시간 영상 저장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검색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재생 기능을 제공하는 인터페이스</a:t>
                      </a:r>
                      <a:endParaRPr lang="en-US" altLang="ko-KR" sz="1000" b="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33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영상분석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영상을 이용한 다양한 분석 기능을 수행하기 위한 것으로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제공된 영상에 대한 필터를 적용한 이미지 분석과 이를 활용한 응용 서비스가 가능한 인터페이스</a:t>
                      </a:r>
                      <a:endParaRPr lang="en-US" altLang="ko-KR" sz="1000" b="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33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PTZ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제어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PTZ 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제어를 위해 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NVT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에서 다양한 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PTZ 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프로토콜 지원 및 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Pan/Tilt/Zoom/ Focus/Preset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을 제어하기 위한 인터페이스 기능 제공</a:t>
                      </a:r>
                      <a:endParaRPr lang="en-US" altLang="ko-KR" sz="1000" b="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33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처리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 네트워크 영상장비나 시스템에서 활용하기 위한 표준화된 인터페이스를 제공하며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기본적인 이벤트와 사용자 정의 이벤트로 구성</a:t>
                      </a:r>
                      <a:endParaRPr lang="en-US" altLang="ko-KR" sz="1000" b="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334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디스플레이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클라이언트가 다양한 화면 분할 구성을 통해 다수의 영상을 화면에 표출하고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제어 및 관리할 수 있는 인터페이스</a:t>
                      </a:r>
                      <a:endParaRPr lang="en-US" altLang="ko-KR" sz="1000" b="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687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CCTV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규격 정의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5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-15552" y="836712"/>
            <a:ext cx="9167087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4.3 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세부항목별 인터페이스  규격 구성</a:t>
            </a:r>
            <a:endParaRPr kumimoji="1"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94463" y="1101733"/>
            <a:ext cx="3894441" cy="44489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013" indent="-211013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3) </a:t>
            </a:r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</a:t>
            </a:r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</a:t>
            </a:r>
            <a:endParaRPr kumimoji="1"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5257094" y="944618"/>
            <a:ext cx="3894441" cy="44489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013" indent="-211013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4) </a:t>
            </a:r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 분석</a:t>
            </a:r>
            <a:endParaRPr kumimoji="1"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 bwMode="auto">
          <a:xfrm>
            <a:off x="5097016" y="1196752"/>
            <a:ext cx="0" cy="540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10" y="1560116"/>
            <a:ext cx="2615753" cy="91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594537"/>
              </p:ext>
            </p:extLst>
          </p:nvPr>
        </p:nvGraphicFramePr>
        <p:xfrm>
          <a:off x="225975" y="2615324"/>
          <a:ext cx="4677317" cy="3977640"/>
        </p:xfrm>
        <a:graphic>
          <a:graphicData uri="http://schemas.openxmlformats.org/drawingml/2006/table">
            <a:tbl>
              <a:tblPr/>
              <a:tblGrid>
                <a:gridCol w="1286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0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인터페이스 기능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65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이미징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설정 명령어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디바이스의 비디오 소스에 대한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imaging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 정보 관리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비디오 소스의 포커스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렌즈 이동 관리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OSD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요청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포지션 설정 관리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미디어 관리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NVT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미디어를 관리하기 위한 명령어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미디어 프로파일 생성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 관리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미디어 프로파일 비디오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오디오 소스 설정 관리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미디어 프로파일 비디오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오디오 인코더 설정 관리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미디어 영상분석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메타데이타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설정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비디오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오디오 아웃풋 설정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스트림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NVT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스트림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관련 명령어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RTSP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실시간 미디어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스트리밍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수행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JPEG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스냅샷 처리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멀티캐스트 서비스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NVT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미디어 동기화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리코딩 제어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전송되는 연관 비디오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오디오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메타데이타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 명령어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리코딩 정보 생성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리코딩 정보 검색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6" y="1451344"/>
            <a:ext cx="2545980" cy="1113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619326"/>
              </p:ext>
            </p:extLst>
          </p:nvPr>
        </p:nvGraphicFramePr>
        <p:xfrm>
          <a:off x="5257094" y="2708920"/>
          <a:ext cx="4160402" cy="3429000"/>
        </p:xfrm>
        <a:graphic>
          <a:graphicData uri="http://schemas.openxmlformats.org/drawingml/2006/table">
            <a:tbl>
              <a:tblPr/>
              <a:tblGrid>
                <a:gridCol w="1568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관리기능 목록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65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비디오 분석 관리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비디오 분석 관리 명령어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비디오 분석 모듈 정보 요청 관리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적용된 분석 모듈 검색 요청 관리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비디오 분석 모듈 삭제 요청 관리 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규칙 설정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비디오 분석 규칙 설정 명령어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지원된 규칙 정보 요청 관리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설정된 분석 규칙 검색 관리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다수개의 규칙 수정 요청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엔진 설정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분석 디바이스 설정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엔진 입력 목록 요청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엔진 입력 목록 설정 생성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관리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엔진 제어 상태 정보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메타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데이터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결과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메타데아타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제어 명령어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메타데아타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설정 정보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메타데이타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검색 정보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981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CCTV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규격 정의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5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-15552" y="836712"/>
            <a:ext cx="9167087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4.4 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세부항목별 인터페이스  규격 구성</a:t>
            </a:r>
            <a:endParaRPr kumimoji="1"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556332"/>
              </p:ext>
            </p:extLst>
          </p:nvPr>
        </p:nvGraphicFramePr>
        <p:xfrm>
          <a:off x="272480" y="2996952"/>
          <a:ext cx="4536504" cy="3312917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23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인터페이스 기능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1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RTP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u="none" strike="noStrike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RTP </a:t>
                      </a:r>
                      <a:r>
                        <a:rPr lang="ko-KR" altLang="en-US" sz="800" b="0" i="0" u="none" strike="noStrike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프로토콜은 양단 간의 실시간 미디어 </a:t>
                      </a:r>
                      <a:r>
                        <a:rPr lang="ko-KR" altLang="en-US" sz="800" b="0" i="0" u="none" strike="noStrike" kern="120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스트림에</a:t>
                      </a:r>
                      <a:r>
                        <a:rPr lang="ko-KR" altLang="en-US" sz="800" b="0" i="0" u="none" strike="noStrike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대한 전송 기능을 제공하도록 정의되어 있으며</a:t>
                      </a:r>
                      <a:r>
                        <a:rPr lang="en-US" altLang="ko-KR" sz="800" b="0" i="0" u="none" strike="noStrike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u="none" strike="noStrike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상세 프로토콜 규격은 </a:t>
                      </a:r>
                      <a:r>
                        <a:rPr lang="en-US" altLang="ko-KR" sz="800" b="0" i="0" u="none" strike="noStrike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[RFC 3550], [RFC 3551], [RFC 3984] </a:t>
                      </a:r>
                      <a:r>
                        <a:rPr lang="ko-KR" altLang="en-US" sz="800" b="0" i="0" u="none" strike="noStrike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표준 규격을 준수합니다</a:t>
                      </a:r>
                      <a:r>
                        <a:rPr lang="en-US" altLang="ko-KR" sz="800" b="0" i="0" u="none" strike="noStrike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.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1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RTCP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RTCP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프로코콜은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RTP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데이터에 대한 신뢰성을 보장하기 위해 사용하며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서로간의 데이터 전송 신뢰성을 보장하도록 규정하고 있습니다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1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RTSP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RTSP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는 전송 계층으로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TCP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를 사용하며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TCP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에 대한 기본 포트는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554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를 사용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미디어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스트림에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대한 정보는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SDP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를 이용하여 전달하며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[RFC 2326]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표준 규격을 준수합니다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.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6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미디어 채널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실시간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스트리밍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서비스 제공 관련 명령어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오디오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스트림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전송 제어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비디오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스트림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전송 제어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-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메타데이타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스트림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(XML)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전송 제어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06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제어 채널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실시간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스트리밍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서비스 제어 관련 명령어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디바이스 제어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미디어 설정 관리 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미디어 제어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43" y="1529120"/>
            <a:ext cx="2574488" cy="137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 bwMode="auto">
          <a:xfrm>
            <a:off x="194463" y="1101733"/>
            <a:ext cx="3894441" cy="44489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013" indent="-211013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1) </a:t>
            </a:r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</a:t>
            </a:r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음성관리</a:t>
            </a:r>
            <a:endParaRPr kumimoji="1"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5257094" y="944618"/>
            <a:ext cx="3894441" cy="44489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013" indent="-211013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2) </a:t>
            </a:r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디바이스 관리</a:t>
            </a:r>
            <a:endParaRPr kumimoji="1"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 bwMode="auto">
          <a:xfrm>
            <a:off x="5097016" y="1196752"/>
            <a:ext cx="0" cy="540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42" y="1324182"/>
            <a:ext cx="3096344" cy="138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505317"/>
              </p:ext>
            </p:extLst>
          </p:nvPr>
        </p:nvGraphicFramePr>
        <p:xfrm>
          <a:off x="5257094" y="2768095"/>
          <a:ext cx="4248472" cy="3886200"/>
        </p:xfrm>
        <a:graphic>
          <a:graphicData uri="http://schemas.openxmlformats.org/drawingml/2006/table">
            <a:tbl>
              <a:tblPr/>
              <a:tblGrid>
                <a:gridCol w="936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2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473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인터페이스 기능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037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용량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디바이스의 성능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용량을 관리하기 위한 명령어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WSDL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 스키마를 다운받을 수 있는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요청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성능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용량 요청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037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디바이스의 네트워크를 관리하기 위한 명령어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호스트이름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DNS, NTP,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NIC, WIFI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인터페이스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프로토콜 설정 구성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540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 시스템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 명령어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URI/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백업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복구 관리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 명령어 관리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펌웨어 관리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로그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재기동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22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디바이스의 보안을 관리하기 위한 명령어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접근제어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정책 관리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인증서 기반의 보안 설정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프라이버시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마스킹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설정 관리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85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입출력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디바이스의 입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출력을 관리하기 위한 명령어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입출력 포트의 중계 출력 정보 관리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121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CCTV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규격 정의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5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-15552" y="836712"/>
            <a:ext cx="9167087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4.5 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세부항목별 인터페이스  규격 구성</a:t>
            </a:r>
            <a:endParaRPr kumimoji="1"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194463" y="1101733"/>
            <a:ext cx="3894441" cy="44489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013" indent="-211013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5) PTZ </a:t>
            </a:r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제어</a:t>
            </a:r>
            <a:endParaRPr kumimoji="1"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5257092" y="879283"/>
            <a:ext cx="3894441" cy="44489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013" indent="-211013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6) </a:t>
            </a:r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이벤트 처리</a:t>
            </a:r>
            <a:endParaRPr kumimoji="1"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 bwMode="auto">
          <a:xfrm>
            <a:off x="5097016" y="1196752"/>
            <a:ext cx="0" cy="540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270498"/>
              </p:ext>
            </p:extLst>
          </p:nvPr>
        </p:nvGraphicFramePr>
        <p:xfrm>
          <a:off x="5260213" y="2060848"/>
          <a:ext cx="4284632" cy="2240280"/>
        </p:xfrm>
        <a:graphic>
          <a:graphicData uri="http://schemas.openxmlformats.org/drawingml/2006/table">
            <a:tbl>
              <a:tblPr/>
              <a:tblGrid>
                <a:gridCol w="1344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9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162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인터페이스 기능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472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하드웨어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하드웨어 관련 변경</a:t>
                      </a:r>
                      <a:r>
                        <a:rPr lang="en-US" altLang="ko-KR" sz="800" b="0" i="0" u="none" strike="noStrike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0" i="0" u="none" strike="noStrike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장애 이벤트 관리 명령어</a:t>
                      </a:r>
                      <a:endParaRPr lang="en-US" altLang="ko-KR" sz="800" b="0" i="0" u="none" strike="noStrike" kern="120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i="0" u="none" strike="noStrike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800" b="0" i="0" u="none" strike="noStrike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시스템 장애 </a:t>
                      </a:r>
                      <a:r>
                        <a:rPr lang="ko-KR" altLang="en-US" sz="800" b="0" i="0" u="none" strike="noStrike" kern="1200" baseline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알람</a:t>
                      </a:r>
                      <a:r>
                        <a:rPr lang="ko-KR" altLang="en-US" sz="800" b="0" i="0" u="none" strike="noStrike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이벤트 처리 관리 </a:t>
                      </a:r>
                      <a:endParaRPr lang="en-US" altLang="ko-KR" sz="800" b="0" i="0" u="none" strike="noStrike" kern="120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8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i="0" u="none" strike="noStrike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영상 분석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u="none" strike="noStrike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영상분석 결과 발생 이벤트 관리 명령어</a:t>
                      </a:r>
                      <a:endParaRPr lang="en-US" altLang="ko-KR" sz="800" b="0" i="0" u="none" strike="noStrike" kern="120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r>
                        <a:rPr lang="en-US" altLang="ko-KR" sz="800" b="0" i="0" u="none" strike="noStrike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800" b="0" i="0" u="none" strike="noStrike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움직임 발생 이벤트 등록</a:t>
                      </a:r>
                      <a:r>
                        <a:rPr lang="en-US" altLang="ko-KR" sz="800" b="0" i="0" u="none" strike="noStrike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0" i="0" u="none" strike="noStrike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삭제 관리 </a:t>
                      </a:r>
                      <a:endParaRPr lang="en-US" altLang="ko-KR" sz="800" b="0" i="0" u="none" strike="noStrike" kern="120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침입감지 발생 이벤트 등록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관리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88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녹화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녹화서버 관련 이벤트 관리 명령어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녹화서버 용량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 이벤트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레코딩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성능 이벤트 관리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648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장치 이벤트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 장치의 변경 및 추가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관리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63303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800" b="0" i="0" u="none" strike="noStrike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시스템 구성 요소 변경 이벤트 처리 관리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648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이벤트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 정보 요청 관리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이벤트 정의 관리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313" y="1052156"/>
            <a:ext cx="2120319" cy="95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72" y="4527573"/>
            <a:ext cx="2080398" cy="773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 bwMode="auto">
          <a:xfrm>
            <a:off x="5257093" y="4544234"/>
            <a:ext cx="3894441" cy="444899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1013" indent="-211013" fontAlgn="base">
              <a:lnSpc>
                <a:spcPts val="22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7) </a:t>
            </a:r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디스플레이 관리</a:t>
            </a:r>
            <a:endParaRPr kumimoji="1"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72985"/>
              </p:ext>
            </p:extLst>
          </p:nvPr>
        </p:nvGraphicFramePr>
        <p:xfrm>
          <a:off x="5313040" y="5301208"/>
          <a:ext cx="4180442" cy="1234440"/>
        </p:xfrm>
        <a:graphic>
          <a:graphicData uri="http://schemas.openxmlformats.org/drawingml/2006/table">
            <a:tbl>
              <a:tblPr/>
              <a:tblGrid>
                <a:gridCol w="1149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0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351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인터페이스 기능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07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창(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panes)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디바이스의 창 목록 관리 명령어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 검색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목록 설정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관리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66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레이아웃 관리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비디오 아웃풋의 레이아웃 관리 명령어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레이아웃 정보 요청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관리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628800"/>
            <a:ext cx="2808312" cy="146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310755"/>
              </p:ext>
            </p:extLst>
          </p:nvPr>
        </p:nvGraphicFramePr>
        <p:xfrm>
          <a:off x="416496" y="3365786"/>
          <a:ext cx="4463926" cy="2849880"/>
        </p:xfrm>
        <a:graphic>
          <a:graphicData uri="http://schemas.openxmlformats.org/drawingml/2006/table">
            <a:tbl>
              <a:tblPr/>
              <a:tblGrid>
                <a:gridCol w="1462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1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3211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인터페이스 기능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2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Zoom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u="none" strike="noStrike" kern="120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비다이스의</a:t>
                      </a:r>
                      <a:r>
                        <a:rPr lang="ko-KR" altLang="en-US" sz="800" b="0" i="0" u="none" strike="noStrike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b="0" i="0" u="none" strike="noStrike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PTZ </a:t>
                      </a:r>
                      <a:r>
                        <a:rPr lang="ko-KR" altLang="en-US" sz="800" b="0" i="0" u="none" strike="noStrike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줌 기능 제어 명령어 </a:t>
                      </a:r>
                      <a:endParaRPr lang="en-US" altLang="ko-KR" sz="800" b="0" i="0" u="none" strike="noStrike" kern="120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r>
                        <a:rPr lang="en-US" altLang="ko-KR" sz="800" b="0" i="0" u="none" strike="noStrike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800" b="0" i="0" u="none" strike="noStrike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절대좌표를 이용한 줌 관리</a:t>
                      </a:r>
                      <a:endParaRPr lang="en-US" altLang="ko-KR" sz="800" b="0" i="0" u="none" strike="noStrike" kern="120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  <a:p>
                      <a:r>
                        <a:rPr lang="en-US" altLang="ko-KR" sz="800" b="0" i="0" u="none" strike="noStrike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800" b="0" i="0" u="none" strike="noStrike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상대좌표를 이용한 줌 관리</a:t>
                      </a:r>
                      <a:r>
                        <a:rPr lang="en-US" altLang="ko-KR" sz="800" b="0" i="0" u="none" strike="noStrike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</a:t>
                      </a:r>
                    </a:p>
                    <a:p>
                      <a:r>
                        <a:rPr lang="en-US" altLang="ko-KR" sz="800" b="0" i="0" u="none" strike="noStrike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 - </a:t>
                      </a:r>
                      <a:r>
                        <a:rPr lang="ko-KR" altLang="en-US" sz="800" b="0" i="0" u="none" strike="noStrike" kern="120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  <a:cs typeface="+mn-cs"/>
                        </a:rPr>
                        <a:t>줌 속도 관리 </a:t>
                      </a:r>
                      <a:endParaRPr lang="en-US" altLang="ko-KR" sz="800" b="0" i="0" u="none" strike="noStrike" kern="120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2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Pan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/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Tilt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디바이스의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PTZ Tilt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기능 제어 명령어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절대좌표를 이용한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틸트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관리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상대좌표를 이용한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틸트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관리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틸트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속도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2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프리셋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포지션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가드투어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디바이스의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프리셋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포지션 설정 및 이동 명령어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-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프리셋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포지션 설정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설정된 포지션 이동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사전에 지정된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프리셋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순서로 포지션 이동 설정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32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투어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레코딩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조이스틱과 같은 장치를 사용하여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PTZ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이동 관리 명령어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-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프리셋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투어 설정 관리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8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오토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트래킹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움직이는 사람 또는 차량을 자동 감지 제어 명령어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-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오토트래킹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프리셋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설정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-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움직임 영역 녹화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프리셋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설정 관리 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302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698420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CCTV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기반 테스트 방안 설계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5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250408" y="836712"/>
            <a:ext cx="9167087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정의된 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규격을 시험하기 위하여 필요한 시험항목을 도출하고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에뮬레이터 개발을 위한 설계를 진행합니다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</a:t>
            </a:r>
            <a:endParaRPr kumimoji="1"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2014075" y="1492088"/>
            <a:ext cx="1799913" cy="637073"/>
          </a:xfrm>
          <a:prstGeom prst="rect">
            <a:avLst/>
          </a:prstGeom>
          <a:noFill/>
          <a:ln w="6350" algn="ctr">
            <a:solidFill>
              <a:srgbClr val="29618F"/>
            </a:solidFill>
            <a:miter lim="800000"/>
            <a:headEnd/>
            <a:tailEnd/>
          </a:ln>
        </p:spPr>
        <p:txBody>
          <a:bodyPr lIns="54000" tIns="35995" rIns="54000" bIns="45714" anchor="ctr"/>
          <a:lstStyle/>
          <a:p>
            <a:r>
              <a:rPr lang="en-US" altLang="ko-KR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</a:t>
            </a:r>
            <a:endParaRPr lang="en-US" altLang="ko-KR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규격정의</a:t>
            </a:r>
          </a:p>
        </p:txBody>
      </p:sp>
      <p:sp>
        <p:nvSpPr>
          <p:cNvPr id="15" name="직사각형 14"/>
          <p:cNvSpPr/>
          <p:nvPr/>
        </p:nvSpPr>
        <p:spPr bwMode="auto">
          <a:xfrm>
            <a:off x="3985062" y="1492088"/>
            <a:ext cx="1917625" cy="636814"/>
          </a:xfrm>
          <a:prstGeom prst="rect">
            <a:avLst/>
          </a:prstGeom>
          <a:solidFill>
            <a:srgbClr val="B0D0E6"/>
          </a:solidFill>
          <a:ln w="6350" algn="ctr">
            <a:solidFill>
              <a:srgbClr val="29618F"/>
            </a:solidFill>
            <a:miter lim="800000"/>
            <a:headEnd/>
            <a:tailEnd/>
          </a:ln>
        </p:spPr>
        <p:txBody>
          <a:bodyPr lIns="54000" tIns="35995" rIns="54000" bIns="45714" anchor="ctr"/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테스트방안 설계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6093163" y="1484784"/>
            <a:ext cx="1956181" cy="644377"/>
          </a:xfrm>
          <a:prstGeom prst="rect">
            <a:avLst/>
          </a:prstGeom>
          <a:noFill/>
          <a:ln w="6350" algn="ctr">
            <a:solidFill>
              <a:srgbClr val="29618F"/>
            </a:solidFill>
            <a:miter lim="800000"/>
            <a:headEnd/>
            <a:tailEnd/>
          </a:ln>
        </p:spPr>
        <p:txBody>
          <a:bodyPr lIns="54000" tIns="35995" rIns="54000" bIns="45714" anchor="ctr"/>
          <a:lstStyle/>
          <a:p>
            <a:pPr algn="ctr"/>
            <a:r>
              <a:rPr kumimoji="1" lang="ko-KR" altLang="en-US" sz="14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에뮬레이터 장비도입 및 시험환경 조성</a:t>
            </a:r>
          </a:p>
        </p:txBody>
      </p:sp>
      <p:cxnSp>
        <p:nvCxnSpPr>
          <p:cNvPr id="17" name="직선 연결선 16"/>
          <p:cNvCxnSpPr>
            <a:stCxn id="14" idx="3"/>
            <a:endCxn id="15" idx="1"/>
          </p:cNvCxnSpPr>
          <p:nvPr/>
        </p:nvCxnSpPr>
        <p:spPr bwMode="auto">
          <a:xfrm flipV="1">
            <a:off x="3813988" y="1810495"/>
            <a:ext cx="171074" cy="1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직선 연결선 17"/>
          <p:cNvCxnSpPr/>
          <p:nvPr/>
        </p:nvCxnSpPr>
        <p:spPr bwMode="auto">
          <a:xfrm flipV="1">
            <a:off x="5922089" y="1823953"/>
            <a:ext cx="171074" cy="1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Freeform 61"/>
          <p:cNvSpPr>
            <a:spLocks/>
          </p:cNvSpPr>
          <p:nvPr/>
        </p:nvSpPr>
        <p:spPr bwMode="auto">
          <a:xfrm rot="16200000" flipV="1">
            <a:off x="3450762" y="3729773"/>
            <a:ext cx="2982359" cy="816867"/>
          </a:xfrm>
          <a:custGeom>
            <a:avLst/>
            <a:gdLst>
              <a:gd name="T0" fmla="*/ 0 w 3840"/>
              <a:gd name="T1" fmla="*/ 672 h 672"/>
              <a:gd name="T2" fmla="*/ 948 w 3840"/>
              <a:gd name="T3" fmla="*/ 444 h 672"/>
              <a:gd name="T4" fmla="*/ 1488 w 3840"/>
              <a:gd name="T5" fmla="*/ 192 h 672"/>
              <a:gd name="T6" fmla="*/ 1056 w 3840"/>
              <a:gd name="T7" fmla="*/ 192 h 672"/>
              <a:gd name="T8" fmla="*/ 1920 w 3840"/>
              <a:gd name="T9" fmla="*/ 0 h 672"/>
              <a:gd name="T10" fmla="*/ 2736 w 3840"/>
              <a:gd name="T11" fmla="*/ 192 h 672"/>
              <a:gd name="T12" fmla="*/ 2352 w 3840"/>
              <a:gd name="T13" fmla="*/ 192 h 672"/>
              <a:gd name="T14" fmla="*/ 2790 w 3840"/>
              <a:gd name="T15" fmla="*/ 420 h 672"/>
              <a:gd name="T16" fmla="*/ 3840 w 3840"/>
              <a:gd name="T17" fmla="*/ 672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23000">
                <a:schemeClr val="bg1">
                  <a:lumMod val="85000"/>
                  <a:alpha val="9000"/>
                </a:schemeClr>
              </a:gs>
              <a:gs pos="100000">
                <a:srgbClr val="417599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ot="10800000"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lang="ko-KR" altLang="ko-KR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5601072" y="2420888"/>
            <a:ext cx="3102601" cy="144011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시험항목 설계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부하</a:t>
            </a:r>
            <a:r>
              <a:rPr lang="en-US" altLang="ko-KR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품질</a:t>
            </a:r>
            <a:r>
              <a:rPr lang="en-US" altLang="ko-KR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보안 시험수준 확인</a:t>
            </a:r>
            <a:endParaRPr lang="en-US" altLang="ko-KR" sz="1200" b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r>
              <a:rPr lang="en-US" altLang="ko-KR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부하</a:t>
            </a:r>
            <a:r>
              <a:rPr lang="en-US" altLang="ko-KR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품질</a:t>
            </a:r>
            <a:r>
              <a:rPr lang="en-US" altLang="ko-KR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보안 시험지표 선정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5604306" y="4265953"/>
            <a:ext cx="3097458" cy="16030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</a:t>
            </a:r>
            <a:b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에뮬레이터 설계</a:t>
            </a:r>
            <a:b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영상단계 및 품질수준 시험항목 설계</a:t>
            </a:r>
            <a:endParaRPr lang="en-US" altLang="ko-KR" sz="1200" b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영상정보 활용 제한 및 세부 시험항목 설계</a:t>
            </a:r>
            <a:r>
              <a:rPr lang="en-US" altLang="ko-KR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오각형 29"/>
          <p:cNvSpPr/>
          <p:nvPr/>
        </p:nvSpPr>
        <p:spPr bwMode="auto">
          <a:xfrm>
            <a:off x="1860297" y="2276872"/>
            <a:ext cx="2372623" cy="674723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지방자치단체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</a:p>
          <a:p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도입 기준 분석 </a:t>
            </a:r>
          </a:p>
        </p:txBody>
      </p:sp>
      <p:sp>
        <p:nvSpPr>
          <p:cNvPr id="31" name="오각형 30"/>
          <p:cNvSpPr/>
          <p:nvPr/>
        </p:nvSpPr>
        <p:spPr bwMode="auto">
          <a:xfrm>
            <a:off x="1860294" y="3119355"/>
            <a:ext cx="2372623" cy="597636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지능형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 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검증 현황 분석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오각형 31"/>
          <p:cNvSpPr/>
          <p:nvPr/>
        </p:nvSpPr>
        <p:spPr bwMode="auto">
          <a:xfrm>
            <a:off x="1860291" y="3865038"/>
            <a:ext cx="2372623" cy="578207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VMS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 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시험검증항목 </a:t>
            </a:r>
          </a:p>
        </p:txBody>
      </p:sp>
      <p:sp>
        <p:nvSpPr>
          <p:cNvPr id="33" name="오각형 32"/>
          <p:cNvSpPr/>
          <p:nvPr/>
        </p:nvSpPr>
        <p:spPr bwMode="auto">
          <a:xfrm>
            <a:off x="1866250" y="4595917"/>
            <a:ext cx="2372623" cy="655127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영상플랫폼 운영 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기업 시험 검증사례 분석</a:t>
            </a:r>
          </a:p>
        </p:txBody>
      </p:sp>
      <p:sp>
        <p:nvSpPr>
          <p:cNvPr id="34" name="오각형 33"/>
          <p:cNvSpPr/>
          <p:nvPr/>
        </p:nvSpPr>
        <p:spPr bwMode="auto">
          <a:xfrm>
            <a:off x="1860290" y="5458985"/>
            <a:ext cx="2372623" cy="574379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개인정보 영상내부통제 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현황 분석</a:t>
            </a:r>
          </a:p>
        </p:txBody>
      </p:sp>
    </p:spTree>
    <p:extLst>
      <p:ext uri="{BB962C8B-B14F-4D97-AF65-F5344CB8AC3E}">
        <p14:creationId xmlns:p14="http://schemas.microsoft.com/office/powerpoint/2010/main" val="3909910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61"/>
          <p:cNvSpPr>
            <a:spLocks/>
          </p:cNvSpPr>
          <p:nvPr/>
        </p:nvSpPr>
        <p:spPr bwMode="auto">
          <a:xfrm rot="571271" flipV="1">
            <a:off x="4791523" y="2830673"/>
            <a:ext cx="933803" cy="300443"/>
          </a:xfrm>
          <a:custGeom>
            <a:avLst/>
            <a:gdLst>
              <a:gd name="T0" fmla="*/ 0 w 3840"/>
              <a:gd name="T1" fmla="*/ 672 h 672"/>
              <a:gd name="T2" fmla="*/ 948 w 3840"/>
              <a:gd name="T3" fmla="*/ 444 h 672"/>
              <a:gd name="T4" fmla="*/ 1488 w 3840"/>
              <a:gd name="T5" fmla="*/ 192 h 672"/>
              <a:gd name="T6" fmla="*/ 1056 w 3840"/>
              <a:gd name="T7" fmla="*/ 192 h 672"/>
              <a:gd name="T8" fmla="*/ 1920 w 3840"/>
              <a:gd name="T9" fmla="*/ 0 h 672"/>
              <a:gd name="T10" fmla="*/ 2736 w 3840"/>
              <a:gd name="T11" fmla="*/ 192 h 672"/>
              <a:gd name="T12" fmla="*/ 2352 w 3840"/>
              <a:gd name="T13" fmla="*/ 192 h 672"/>
              <a:gd name="T14" fmla="*/ 2790 w 3840"/>
              <a:gd name="T15" fmla="*/ 420 h 672"/>
              <a:gd name="T16" fmla="*/ 3840 w 3840"/>
              <a:gd name="T17" fmla="*/ 672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23000">
                <a:schemeClr val="bg1">
                  <a:lumMod val="85000"/>
                  <a:alpha val="9000"/>
                </a:schemeClr>
              </a:gs>
              <a:gs pos="100000">
                <a:srgbClr val="417599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ot="10800000"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lang="ko-KR" altLang="ko-KR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5" name="Oval 100"/>
          <p:cNvSpPr>
            <a:spLocks noChangeArrowheads="1"/>
          </p:cNvSpPr>
          <p:nvPr/>
        </p:nvSpPr>
        <p:spPr bwMode="auto">
          <a:xfrm rot="20647018">
            <a:off x="6381596" y="2297539"/>
            <a:ext cx="3200400" cy="180816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Oval 100"/>
          <p:cNvSpPr>
            <a:spLocks noChangeArrowheads="1"/>
          </p:cNvSpPr>
          <p:nvPr/>
        </p:nvSpPr>
        <p:spPr bwMode="auto">
          <a:xfrm rot="20647018">
            <a:off x="3954151" y="1074607"/>
            <a:ext cx="3200400" cy="180816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Oval 100"/>
          <p:cNvSpPr>
            <a:spLocks noChangeArrowheads="1"/>
          </p:cNvSpPr>
          <p:nvPr/>
        </p:nvSpPr>
        <p:spPr bwMode="auto">
          <a:xfrm rot="20647018">
            <a:off x="404606" y="4077441"/>
            <a:ext cx="3200400" cy="180816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Oval 100"/>
          <p:cNvSpPr>
            <a:spLocks noChangeArrowheads="1"/>
          </p:cNvSpPr>
          <p:nvPr/>
        </p:nvSpPr>
        <p:spPr bwMode="auto">
          <a:xfrm rot="20647018">
            <a:off x="3685812" y="4183260"/>
            <a:ext cx="3200400" cy="180816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Oval 100"/>
          <p:cNvSpPr>
            <a:spLocks noChangeArrowheads="1"/>
          </p:cNvSpPr>
          <p:nvPr/>
        </p:nvSpPr>
        <p:spPr bwMode="auto">
          <a:xfrm rot="20647018">
            <a:off x="305019" y="1687770"/>
            <a:ext cx="3200400" cy="180816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path path="shape">
              <a:fillToRect l="50000" t="50000" r="50000" b="50000"/>
            </a:path>
          </a:gradFill>
          <a:ln w="3175">
            <a:noFill/>
            <a:round/>
            <a:headEnd/>
            <a:tailEnd/>
          </a:ln>
        </p:spPr>
        <p:txBody>
          <a:bodyPr wrap="none" anchor="ctr"/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 sz="14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Picture 6" descr="원 cop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316" y="3068960"/>
            <a:ext cx="2803836" cy="114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698420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CCTV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기반 테스트 방안 설계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5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50408" y="836712"/>
            <a:ext cx="9167087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다음과 같은 시험검증 현황 분석을 진행합니다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1"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97625" y="1701690"/>
            <a:ext cx="3115215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</a:t>
            </a: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지방자치단체 </a:t>
            </a: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도입기준 분석 및 준수</a:t>
            </a:r>
            <a:b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R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1" lang="ko-KR" altLang="en-US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지침에 따른 시험 항목 범주 발굴</a:t>
            </a:r>
            <a:br>
              <a:rPr kumimoji="1" lang="en-US" altLang="ko-KR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en-US" altLang="ko-KR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kumimoji="1" lang="ko-KR" altLang="en-US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 기준 도출</a:t>
            </a:r>
            <a:endParaRPr kumimoji="1" lang="en-US" altLang="ko-KR" sz="1200" b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650360" y="1153030"/>
            <a:ext cx="3869093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/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</a:t>
            </a: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국내외 지능형 </a:t>
            </a: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인증제도 분석</a:t>
            </a:r>
            <a:b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영국 </a:t>
            </a:r>
            <a:r>
              <a:rPr lang="en-US" altLang="ko-KR" sz="1200" b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</a:t>
            </a:r>
            <a:r>
              <a:rPr lang="en-US" altLang="ko-KR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-LIDS </a:t>
            </a:r>
            <a:r>
              <a:rPr lang="ko-KR" altLang="en-US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지능형 </a:t>
            </a:r>
            <a:r>
              <a:rPr lang="en-US" altLang="ko-KR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인증시험 분석</a:t>
            </a:r>
            <a:br>
              <a:rPr lang="en-US" altLang="ko-KR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 지능형 </a:t>
            </a:r>
            <a:r>
              <a:rPr lang="en-US" altLang="ko-KR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 이미지 구축 시나리오 분석</a:t>
            </a:r>
            <a:endParaRPr kumimoji="1" lang="en-US" altLang="ko-KR" sz="1200" b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87" y="2205871"/>
            <a:ext cx="1212945" cy="1315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835" y="1813750"/>
            <a:ext cx="1218181" cy="828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002" y="1756056"/>
            <a:ext cx="1103510" cy="1127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941522" y="4324454"/>
            <a:ext cx="386909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/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</a:t>
            </a: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VMS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 시험검증항목 분석</a:t>
            </a: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VMS </a:t>
            </a:r>
            <a:r>
              <a:rPr lang="ko-KR" altLang="en-US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업계 대표 시험검증항목 분석</a:t>
            </a:r>
            <a:endParaRPr kumimoji="1" lang="en-US" altLang="ko-KR" sz="1200" b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35" y="4828510"/>
            <a:ext cx="1110194" cy="150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3809197" y="4693786"/>
            <a:ext cx="386909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/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</a:t>
            </a: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현업 </a:t>
            </a: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운영기업 시험 분석</a:t>
            </a:r>
            <a:b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영상플랫폼 시험항목 분석</a:t>
            </a:r>
            <a:endParaRPr kumimoji="1" lang="en-US" altLang="ko-KR" sz="1200" b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6681192" y="2642688"/>
            <a:ext cx="386909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/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</a:t>
            </a:r>
            <a: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kumimoji="1" lang="ko-KR" alt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개인정보 영상내부통제 시험 분석</a:t>
            </a:r>
            <a:br>
              <a:rPr kumimoji="1" lang="en-US" altLang="ko-KR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영상</a:t>
            </a:r>
            <a:endParaRPr kumimoji="1" lang="en-US" altLang="ko-KR" sz="1200" b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288" y="5087342"/>
            <a:ext cx="2382818" cy="120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256" y="3047515"/>
            <a:ext cx="1767108" cy="182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3836920" y="3414741"/>
            <a:ext cx="2192149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시험항목 도출 및 에뮬레이터 </a:t>
            </a:r>
            <a:endParaRPr kumimoji="1"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설계용 데이터 확보 </a:t>
            </a:r>
            <a:endParaRPr kumimoji="1"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Freeform 61"/>
          <p:cNvSpPr>
            <a:spLocks/>
          </p:cNvSpPr>
          <p:nvPr/>
        </p:nvSpPr>
        <p:spPr bwMode="auto">
          <a:xfrm rot="18566217" flipV="1">
            <a:off x="2895717" y="2861798"/>
            <a:ext cx="933803" cy="300443"/>
          </a:xfrm>
          <a:custGeom>
            <a:avLst/>
            <a:gdLst>
              <a:gd name="T0" fmla="*/ 0 w 3840"/>
              <a:gd name="T1" fmla="*/ 672 h 672"/>
              <a:gd name="T2" fmla="*/ 948 w 3840"/>
              <a:gd name="T3" fmla="*/ 444 h 672"/>
              <a:gd name="T4" fmla="*/ 1488 w 3840"/>
              <a:gd name="T5" fmla="*/ 192 h 672"/>
              <a:gd name="T6" fmla="*/ 1056 w 3840"/>
              <a:gd name="T7" fmla="*/ 192 h 672"/>
              <a:gd name="T8" fmla="*/ 1920 w 3840"/>
              <a:gd name="T9" fmla="*/ 0 h 672"/>
              <a:gd name="T10" fmla="*/ 2736 w 3840"/>
              <a:gd name="T11" fmla="*/ 192 h 672"/>
              <a:gd name="T12" fmla="*/ 2352 w 3840"/>
              <a:gd name="T13" fmla="*/ 192 h 672"/>
              <a:gd name="T14" fmla="*/ 2790 w 3840"/>
              <a:gd name="T15" fmla="*/ 420 h 672"/>
              <a:gd name="T16" fmla="*/ 3840 w 3840"/>
              <a:gd name="T17" fmla="*/ 672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23000">
                <a:schemeClr val="bg1">
                  <a:lumMod val="85000"/>
                  <a:alpha val="9000"/>
                </a:schemeClr>
              </a:gs>
              <a:gs pos="100000">
                <a:srgbClr val="417599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ot="10800000"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lang="ko-KR" altLang="ko-KR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6" name="Freeform 61"/>
          <p:cNvSpPr>
            <a:spLocks/>
          </p:cNvSpPr>
          <p:nvPr/>
        </p:nvSpPr>
        <p:spPr bwMode="auto">
          <a:xfrm rot="10800000" flipV="1">
            <a:off x="4682795" y="4259788"/>
            <a:ext cx="933803" cy="300443"/>
          </a:xfrm>
          <a:custGeom>
            <a:avLst/>
            <a:gdLst>
              <a:gd name="T0" fmla="*/ 0 w 3840"/>
              <a:gd name="T1" fmla="*/ 672 h 672"/>
              <a:gd name="T2" fmla="*/ 948 w 3840"/>
              <a:gd name="T3" fmla="*/ 444 h 672"/>
              <a:gd name="T4" fmla="*/ 1488 w 3840"/>
              <a:gd name="T5" fmla="*/ 192 h 672"/>
              <a:gd name="T6" fmla="*/ 1056 w 3840"/>
              <a:gd name="T7" fmla="*/ 192 h 672"/>
              <a:gd name="T8" fmla="*/ 1920 w 3840"/>
              <a:gd name="T9" fmla="*/ 0 h 672"/>
              <a:gd name="T10" fmla="*/ 2736 w 3840"/>
              <a:gd name="T11" fmla="*/ 192 h 672"/>
              <a:gd name="T12" fmla="*/ 2352 w 3840"/>
              <a:gd name="T13" fmla="*/ 192 h 672"/>
              <a:gd name="T14" fmla="*/ 2790 w 3840"/>
              <a:gd name="T15" fmla="*/ 420 h 672"/>
              <a:gd name="T16" fmla="*/ 3840 w 3840"/>
              <a:gd name="T17" fmla="*/ 672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23000">
                <a:schemeClr val="bg1">
                  <a:lumMod val="85000"/>
                  <a:alpha val="9000"/>
                </a:schemeClr>
              </a:gs>
              <a:gs pos="100000">
                <a:srgbClr val="417599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ot="10800000"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lang="ko-KR" altLang="ko-KR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7" name="Freeform 61"/>
          <p:cNvSpPr>
            <a:spLocks/>
          </p:cNvSpPr>
          <p:nvPr/>
        </p:nvSpPr>
        <p:spPr bwMode="auto">
          <a:xfrm rot="13607854" flipV="1">
            <a:off x="2989766" y="4008052"/>
            <a:ext cx="933803" cy="300443"/>
          </a:xfrm>
          <a:custGeom>
            <a:avLst/>
            <a:gdLst>
              <a:gd name="T0" fmla="*/ 0 w 3840"/>
              <a:gd name="T1" fmla="*/ 672 h 672"/>
              <a:gd name="T2" fmla="*/ 948 w 3840"/>
              <a:gd name="T3" fmla="*/ 444 h 672"/>
              <a:gd name="T4" fmla="*/ 1488 w 3840"/>
              <a:gd name="T5" fmla="*/ 192 h 672"/>
              <a:gd name="T6" fmla="*/ 1056 w 3840"/>
              <a:gd name="T7" fmla="*/ 192 h 672"/>
              <a:gd name="T8" fmla="*/ 1920 w 3840"/>
              <a:gd name="T9" fmla="*/ 0 h 672"/>
              <a:gd name="T10" fmla="*/ 2736 w 3840"/>
              <a:gd name="T11" fmla="*/ 192 h 672"/>
              <a:gd name="T12" fmla="*/ 2352 w 3840"/>
              <a:gd name="T13" fmla="*/ 192 h 672"/>
              <a:gd name="T14" fmla="*/ 2790 w 3840"/>
              <a:gd name="T15" fmla="*/ 420 h 672"/>
              <a:gd name="T16" fmla="*/ 3840 w 3840"/>
              <a:gd name="T17" fmla="*/ 672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23000">
                <a:schemeClr val="bg1">
                  <a:lumMod val="85000"/>
                  <a:alpha val="9000"/>
                </a:schemeClr>
              </a:gs>
              <a:gs pos="100000">
                <a:srgbClr val="417599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ot="10800000"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lang="ko-KR" altLang="ko-KR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9" name="Freeform 61"/>
          <p:cNvSpPr>
            <a:spLocks/>
          </p:cNvSpPr>
          <p:nvPr/>
        </p:nvSpPr>
        <p:spPr bwMode="auto">
          <a:xfrm rot="4741936" flipV="1">
            <a:off x="6110513" y="3384247"/>
            <a:ext cx="933803" cy="300443"/>
          </a:xfrm>
          <a:custGeom>
            <a:avLst/>
            <a:gdLst>
              <a:gd name="T0" fmla="*/ 0 w 3840"/>
              <a:gd name="T1" fmla="*/ 672 h 672"/>
              <a:gd name="T2" fmla="*/ 948 w 3840"/>
              <a:gd name="T3" fmla="*/ 444 h 672"/>
              <a:gd name="T4" fmla="*/ 1488 w 3840"/>
              <a:gd name="T5" fmla="*/ 192 h 672"/>
              <a:gd name="T6" fmla="*/ 1056 w 3840"/>
              <a:gd name="T7" fmla="*/ 192 h 672"/>
              <a:gd name="T8" fmla="*/ 1920 w 3840"/>
              <a:gd name="T9" fmla="*/ 0 h 672"/>
              <a:gd name="T10" fmla="*/ 2736 w 3840"/>
              <a:gd name="T11" fmla="*/ 192 h 672"/>
              <a:gd name="T12" fmla="*/ 2352 w 3840"/>
              <a:gd name="T13" fmla="*/ 192 h 672"/>
              <a:gd name="T14" fmla="*/ 2790 w 3840"/>
              <a:gd name="T15" fmla="*/ 420 h 672"/>
              <a:gd name="T16" fmla="*/ 3840 w 3840"/>
              <a:gd name="T17" fmla="*/ 672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23000">
                <a:schemeClr val="bg1">
                  <a:lumMod val="85000"/>
                  <a:alpha val="9000"/>
                </a:schemeClr>
              </a:gs>
              <a:gs pos="100000">
                <a:srgbClr val="417599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ot="10800000"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lang="ko-KR" altLang="ko-KR">
              <a:solidFill>
                <a:srgbClr val="0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259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698420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CCTV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기반 테스트 방안 설계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5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250408" y="836712"/>
            <a:ext cx="9167087" cy="8617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/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CCTV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인터페이스를 테스트할 수 있도록 시험항목별로 </a:t>
            </a:r>
            <a:r>
              <a:rPr lang="ko-KR" alt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패키징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처리된 에뮬레이터 기능을 제공하도록 설계합니다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에뮬레이터를 통해 영상정보를 각 처리단계 및 품질수준별로 시험을 진행하고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 영상정보 보호를 위하영 영상정보 유출 방지를 처리하는 시험항목이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포함됩니다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59" y="1556791"/>
            <a:ext cx="4382968" cy="4874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871057"/>
              </p:ext>
            </p:extLst>
          </p:nvPr>
        </p:nvGraphicFramePr>
        <p:xfrm>
          <a:off x="5097016" y="1484784"/>
          <a:ext cx="4530541" cy="5074920"/>
        </p:xfrm>
        <a:graphic>
          <a:graphicData uri="http://schemas.openxmlformats.org/drawingml/2006/table">
            <a:tbl>
              <a:tblPr/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6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6968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 명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32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장치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등록관리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네트워크 영상장비가 제공하는 모든 서비스들을 확인하고 서로 연결된 상태를 검증하기 위한 용도이며 장비 성능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네트워크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시스템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보안 항목으로 구성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652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 제어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네트워크 영상장비의 영상 속성에 대한 제어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명령을 시험이며 영상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옵션을 통하여 특정 영상 소스의 조정상태 검증</a:t>
                      </a:r>
                      <a:endParaRPr lang="ko-KR" altLang="en-US" sz="800" b="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다중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스트림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NVT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에서 전송하는 영상 데이터를 모니터링과 저장의 목적에 맞게 해상도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코덱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프레임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상태를 시험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음성관리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NVT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가 클라이언트에 의해 영상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음성 설정 정보를 관리하고 제어하는 기능을 검증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384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실시간연계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상호운용이 가능한 영상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음성을 연계 상태를 시험하기 위해 사용되며 영상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음성 연계 옵션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음성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영상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메타데이터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RTP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프로토콜 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과 영상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음성 제어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(RTSP 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프로토콜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로 구성 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PTZ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NVT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에서 다양한 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PTZ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프로토콜 지원상태 검증 및 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PAN/</a:t>
                      </a:r>
                      <a:r>
                        <a:rPr lang="en-US" altLang="ko-KR" sz="8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Tilit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/Zoom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Focus/Preset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을 제어 기능 시험으로 구성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처리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각 네트워크 영상장비나 시스템에서 활용하기 위한 표준화된 인터페이스를 통해 기본적인 이벤트와 사용자 정의 이벤트를 시험네트워크 영상장비와 통합관제솔루션에 추가된 사용자 정의 이벤트는 에뮬레이터에 추가될 수 있는 </a:t>
                      </a:r>
                      <a:r>
                        <a:rPr lang="ko-KR" altLang="en-US" sz="8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확장성을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제공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79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영상분석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영상을 이용한 다양한 분석 기능을 검증하며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영상 분석 시스템이 제공된 영상에 대한 필터를 적용한 이미지 분석</a:t>
                      </a:r>
                      <a:r>
                        <a:rPr lang="ko-KR" altLang="en-US" sz="8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기능과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이를 활용한 응용 서비스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기능을 시험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96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화면표출관리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클라이언트가 다양한 화면 분할 구성을 통해 다수의 영상을 화면에 표출하기 위한 성능과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제어 및 관리 기능을 검증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279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영상저장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NVR, DVR, Hybrid-DVR 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또는 네트워크 영상전송 장치에서 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SD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메모리 또는 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USB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메모리를 통한 영상 저장기능과 영상검색 기능을 검증</a:t>
                      </a:r>
                      <a:endParaRPr lang="en-US" altLang="ko-KR" sz="800" b="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9337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698420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6.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테스트 에뮬레이터 장비 도입 및 시험환경 조성 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5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250408" y="836712"/>
            <a:ext cx="9167087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영상정보 송수신 시험을 위한 장비 도입 과 설치를 진행하고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테스트베드 환경 </a:t>
            </a:r>
            <a:r>
              <a:rPr lang="ko-KR" alt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유지및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검증체계 운영지원을 위한 방안을 제시합니다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kumimoji="1"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1870059" y="1708112"/>
            <a:ext cx="1799913" cy="637073"/>
          </a:xfrm>
          <a:prstGeom prst="rect">
            <a:avLst/>
          </a:prstGeom>
          <a:noFill/>
          <a:ln w="6350" algn="ctr">
            <a:solidFill>
              <a:srgbClr val="29618F"/>
            </a:solidFill>
            <a:miter lim="800000"/>
            <a:headEnd/>
            <a:tailEnd/>
          </a:ln>
        </p:spPr>
        <p:txBody>
          <a:bodyPr lIns="54000" tIns="35995" rIns="54000" bIns="45714" anchor="ctr"/>
          <a:lstStyle/>
          <a:p>
            <a:r>
              <a:rPr lang="en-US" altLang="ko-KR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</a:t>
            </a:r>
            <a:endParaRPr lang="en-US" altLang="ko-KR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규격정의</a:t>
            </a:r>
          </a:p>
        </p:txBody>
      </p:sp>
      <p:sp>
        <p:nvSpPr>
          <p:cNvPr id="15" name="직사각형 14"/>
          <p:cNvSpPr/>
          <p:nvPr/>
        </p:nvSpPr>
        <p:spPr bwMode="auto">
          <a:xfrm>
            <a:off x="3841046" y="1708112"/>
            <a:ext cx="1917625" cy="636814"/>
          </a:xfrm>
          <a:prstGeom prst="rect">
            <a:avLst/>
          </a:prstGeom>
          <a:noFill/>
          <a:ln w="6350" algn="ctr">
            <a:solidFill>
              <a:srgbClr val="29618F"/>
            </a:solidFill>
            <a:miter lim="800000"/>
            <a:headEnd/>
            <a:tailEnd/>
          </a:ln>
        </p:spPr>
        <p:txBody>
          <a:bodyPr lIns="54000" tIns="35995" rIns="54000" bIns="45714" anchor="ctr"/>
          <a:lstStyle/>
          <a:p>
            <a:r>
              <a:rPr lang="en-US" altLang="ko-KR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</a:t>
            </a:r>
            <a:endParaRPr lang="en-US" altLang="ko-KR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테스트방안 설계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5949147" y="1700808"/>
            <a:ext cx="1956181" cy="644377"/>
          </a:xfrm>
          <a:prstGeom prst="rect">
            <a:avLst/>
          </a:prstGeom>
          <a:solidFill>
            <a:srgbClr val="B0D0E6"/>
          </a:solidFill>
          <a:ln w="6350" algn="ctr">
            <a:solidFill>
              <a:srgbClr val="29618F"/>
            </a:solidFill>
            <a:miter lim="800000"/>
            <a:headEnd/>
            <a:tailEnd/>
          </a:ln>
        </p:spPr>
        <p:txBody>
          <a:bodyPr lIns="54000" tIns="35995" rIns="54000" bIns="45714" anchor="ctr"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테스트 에뮬레이터 장비도입 및 시험환경 조성</a:t>
            </a:r>
          </a:p>
        </p:txBody>
      </p:sp>
      <p:cxnSp>
        <p:nvCxnSpPr>
          <p:cNvPr id="17" name="직선 연결선 16"/>
          <p:cNvCxnSpPr>
            <a:stCxn id="14" idx="3"/>
            <a:endCxn id="15" idx="1"/>
          </p:cNvCxnSpPr>
          <p:nvPr/>
        </p:nvCxnSpPr>
        <p:spPr bwMode="auto">
          <a:xfrm flipV="1">
            <a:off x="3669972" y="2026519"/>
            <a:ext cx="171074" cy="1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직선 연결선 17"/>
          <p:cNvCxnSpPr/>
          <p:nvPr/>
        </p:nvCxnSpPr>
        <p:spPr bwMode="auto">
          <a:xfrm flipV="1">
            <a:off x="5778073" y="2039977"/>
            <a:ext cx="171074" cy="1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Freeform 61"/>
          <p:cNvSpPr>
            <a:spLocks/>
          </p:cNvSpPr>
          <p:nvPr/>
        </p:nvSpPr>
        <p:spPr bwMode="auto">
          <a:xfrm rot="16200000" flipV="1">
            <a:off x="3450762" y="4089813"/>
            <a:ext cx="2982359" cy="816867"/>
          </a:xfrm>
          <a:custGeom>
            <a:avLst/>
            <a:gdLst>
              <a:gd name="T0" fmla="*/ 0 w 3840"/>
              <a:gd name="T1" fmla="*/ 672 h 672"/>
              <a:gd name="T2" fmla="*/ 948 w 3840"/>
              <a:gd name="T3" fmla="*/ 444 h 672"/>
              <a:gd name="T4" fmla="*/ 1488 w 3840"/>
              <a:gd name="T5" fmla="*/ 192 h 672"/>
              <a:gd name="T6" fmla="*/ 1056 w 3840"/>
              <a:gd name="T7" fmla="*/ 192 h 672"/>
              <a:gd name="T8" fmla="*/ 1920 w 3840"/>
              <a:gd name="T9" fmla="*/ 0 h 672"/>
              <a:gd name="T10" fmla="*/ 2736 w 3840"/>
              <a:gd name="T11" fmla="*/ 192 h 672"/>
              <a:gd name="T12" fmla="*/ 2352 w 3840"/>
              <a:gd name="T13" fmla="*/ 192 h 672"/>
              <a:gd name="T14" fmla="*/ 2790 w 3840"/>
              <a:gd name="T15" fmla="*/ 420 h 672"/>
              <a:gd name="T16" fmla="*/ 3840 w 3840"/>
              <a:gd name="T17" fmla="*/ 672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23000">
                <a:schemeClr val="bg1">
                  <a:lumMod val="85000"/>
                  <a:alpha val="9000"/>
                </a:schemeClr>
              </a:gs>
              <a:gs pos="100000">
                <a:srgbClr val="417599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ot="10800000"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lang="ko-KR" altLang="ko-KR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5601072" y="2869190"/>
            <a:ext cx="3468348" cy="163993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 시험장비 도입</a:t>
            </a:r>
            <a:b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용도별 서버</a:t>
            </a:r>
            <a:r>
              <a:rPr lang="en-US" altLang="ko-KR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 및 운영을 위한 시험장비 도입</a:t>
            </a:r>
            <a:endParaRPr lang="en-US" altLang="ko-KR" sz="1200" b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도입장비 세부내약에 명시된 요구사항 준수</a:t>
            </a:r>
            <a:br>
              <a:rPr lang="en-US" altLang="ko-KR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ko-KR" altLang="en-US" sz="1200" b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5627604" y="4650646"/>
            <a:ext cx="3441816" cy="165867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테스트베드 운영지원체계  마련</a:t>
            </a:r>
            <a:b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운영지원을 위한 전문인력배치</a:t>
            </a:r>
            <a:endParaRPr lang="en-US" altLang="ko-KR" sz="1200" b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buFontTx/>
              <a:buChar char="-"/>
            </a:pPr>
            <a:r>
              <a:rPr lang="en-US" altLang="ko-KR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200" b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시험 및 검증 기반장비 운영계획 수립</a:t>
            </a:r>
            <a:endParaRPr lang="en-US" altLang="ko-KR" sz="1200" b="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kumimoji="1" lang="ko-KR" altLang="en-US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오각형 21"/>
          <p:cNvSpPr/>
          <p:nvPr/>
        </p:nvSpPr>
        <p:spPr bwMode="auto">
          <a:xfrm>
            <a:off x="992565" y="3181533"/>
            <a:ext cx="3240925" cy="674723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시험장비 세부항목 파악</a:t>
            </a:r>
          </a:p>
        </p:txBody>
      </p:sp>
      <p:sp>
        <p:nvSpPr>
          <p:cNvPr id="23" name="오각형 22"/>
          <p:cNvSpPr/>
          <p:nvPr/>
        </p:nvSpPr>
        <p:spPr bwMode="auto">
          <a:xfrm>
            <a:off x="992560" y="5083262"/>
            <a:ext cx="3240925" cy="597636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테스트베드 운영 지원체계 구성 준비</a:t>
            </a:r>
          </a:p>
        </p:txBody>
      </p:sp>
      <p:sp>
        <p:nvSpPr>
          <p:cNvPr id="24" name="오각형 23"/>
          <p:cNvSpPr/>
          <p:nvPr/>
        </p:nvSpPr>
        <p:spPr bwMode="auto">
          <a:xfrm>
            <a:off x="992559" y="4126394"/>
            <a:ext cx="3240925" cy="674723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테스트배드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운영장소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등촌청사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 협의  </a:t>
            </a:r>
          </a:p>
        </p:txBody>
      </p:sp>
    </p:spTree>
    <p:extLst>
      <p:ext uri="{BB962C8B-B14F-4D97-AF65-F5344CB8AC3E}">
        <p14:creationId xmlns:p14="http://schemas.microsoft.com/office/powerpoint/2010/main" val="135179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3" y="-27384"/>
            <a:ext cx="9945555" cy="6885384"/>
          </a:xfrm>
          <a:prstGeom prst="rect">
            <a:avLst/>
          </a:prstGeom>
        </p:spPr>
      </p:pic>
      <p:sp>
        <p:nvSpPr>
          <p:cNvPr id="4098" name="Rectangle 3"/>
          <p:cNvSpPr>
            <a:spLocks noChangeArrowheads="1"/>
          </p:cNvSpPr>
          <p:nvPr/>
        </p:nvSpPr>
        <p:spPr bwMode="auto">
          <a:xfrm>
            <a:off x="0" y="980728"/>
            <a:ext cx="9906000" cy="500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Ⅰ. </a:t>
            </a:r>
            <a:r>
              <a:rPr lang="ko-KR" altLang="en-US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개요</a:t>
            </a:r>
            <a:endParaRPr lang="en-US" altLang="ko-KR" sz="2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 flipV="1">
            <a:off x="152400" y="1560930"/>
            <a:ext cx="9625136" cy="45720"/>
          </a:xfrm>
          <a:prstGeom prst="rect">
            <a:avLst/>
          </a:prstGeom>
          <a:solidFill>
            <a:srgbClr val="AE272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50000"/>
              </a:lnSpc>
              <a:spcBef>
                <a:spcPct val="20000"/>
              </a:spcBef>
              <a:defRPr/>
            </a:pPr>
            <a:endParaRPr lang="en-US" sz="1200" b="0" baseline="-25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29064" y="2204864"/>
            <a:ext cx="446449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r>
              <a:rPr kumimoji="1"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제안의 배경</a:t>
            </a:r>
            <a:endParaRPr kumimoji="1" lang="en-US" altLang="ko-KR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제안의 목적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제안의 범위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핵심 수행 전략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kumimoji="1"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제안의 특장점</a:t>
            </a:r>
            <a:endParaRPr kumimoji="1" lang="en-US" altLang="ko-KR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075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698420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6.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테스트 에뮬레이터 장비 도입 및 시험환경 조성 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5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Rectangle 2"/>
          <p:cNvSpPr>
            <a:spLocks noChangeArrowheads="1"/>
          </p:cNvSpPr>
          <p:nvPr/>
        </p:nvSpPr>
        <p:spPr bwMode="auto">
          <a:xfrm>
            <a:off x="-15551" y="836712"/>
            <a:ext cx="4176464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○ 시험환경 구성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절차</a:t>
            </a:r>
            <a:endParaRPr kumimoji="1"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38" y="1268761"/>
            <a:ext cx="4290253" cy="229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4" name="다이어그램 93"/>
          <p:cNvGraphicFramePr/>
          <p:nvPr>
            <p:extLst>
              <p:ext uri="{D42A27DB-BD31-4B8C-83A1-F6EECF244321}">
                <p14:modId xmlns:p14="http://schemas.microsoft.com/office/powerpoint/2010/main" val="433538686"/>
              </p:ext>
            </p:extLst>
          </p:nvPr>
        </p:nvGraphicFramePr>
        <p:xfrm>
          <a:off x="273050" y="3925902"/>
          <a:ext cx="4322257" cy="2239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5" name="직선 연결선 94"/>
          <p:cNvCxnSpPr/>
          <p:nvPr/>
        </p:nvCxnSpPr>
        <p:spPr bwMode="auto">
          <a:xfrm>
            <a:off x="4880992" y="944434"/>
            <a:ext cx="0" cy="5400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Rectangle 2"/>
          <p:cNvSpPr>
            <a:spLocks noChangeArrowheads="1"/>
          </p:cNvSpPr>
          <p:nvPr/>
        </p:nvSpPr>
        <p:spPr bwMode="auto">
          <a:xfrm>
            <a:off x="5169024" y="884982"/>
            <a:ext cx="4176464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○ 시험장비 도입 및 산출 내역</a:t>
            </a:r>
            <a:endParaRPr kumimoji="1"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724497"/>
              </p:ext>
            </p:extLst>
          </p:nvPr>
        </p:nvGraphicFramePr>
        <p:xfrm>
          <a:off x="5169024" y="1628802"/>
          <a:ext cx="4464497" cy="3305175"/>
        </p:xfrm>
        <a:graphic>
          <a:graphicData uri="http://schemas.openxmlformats.org/drawingml/2006/table">
            <a:tbl>
              <a:tblPr/>
              <a:tblGrid>
                <a:gridCol w="329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3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84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2076"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ko-KR" altLang="en-US" sz="10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ko-KR" altLang="en-US" sz="10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 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ko-KR" altLang="en-US" sz="10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294"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통합관제서버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sz="1000" b="0" kern="120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Uni RA228 Intel xeon E5-2609v2*2, RAM 32GB, 6TB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294"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저장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분배서버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sz="1000" b="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Uni</a:t>
                      </a:r>
                      <a:r>
                        <a:rPr 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RA228 Intel </a:t>
                      </a:r>
                      <a:r>
                        <a:rPr lang="en-US" sz="1000" b="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xeon</a:t>
                      </a:r>
                      <a:r>
                        <a:rPr 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E5-2609v2*2, RAM 32GB, 6TB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294"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에뮬레이터 서버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sz="1000" b="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Uni</a:t>
                      </a:r>
                      <a:r>
                        <a:rPr 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RA228 Intel </a:t>
                      </a:r>
                      <a:r>
                        <a:rPr lang="en-US" sz="1000" b="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xeon</a:t>
                      </a:r>
                      <a:r>
                        <a:rPr 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E5-2630v2*2, RAM 64GB, 6TB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76"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ko-KR" altLang="en-US" sz="1000" b="0" kern="120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테스트 관제 </a:t>
                      </a:r>
                      <a:r>
                        <a:rPr lang="en-US" sz="1000" b="0" kern="120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Workstation </a:t>
                      </a:r>
                      <a:r>
                        <a:rPr lang="en-US" sz="1000" b="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Uni</a:t>
                      </a:r>
                      <a:r>
                        <a:rPr 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WB414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76"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L3 Switcher</a:t>
                      </a:r>
                      <a:endParaRPr lang="ko-KR" altLang="en-US" sz="1000" b="0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L3 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스위치허브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(24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포트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76"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운영용 노트북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삼성전자 </a:t>
                      </a:r>
                      <a:r>
                        <a:rPr lang="ko-KR" altLang="en-US" sz="1000" b="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아티브북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 NT900X3G-K79S (</a:t>
                      </a:r>
                      <a:r>
                        <a:rPr lang="ko-KR" altLang="en-US" sz="1000" b="0" kern="1200" baseline="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단품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 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76"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Rack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DEFOG_H1800(36U)*D1000*W600(19")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76"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카메라 관련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Honeywell 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외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2076"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영상 장비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50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인치 이상 </a:t>
                      </a:r>
                      <a:r>
                        <a:rPr 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LED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9849"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음향 장비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출력 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30-50</a:t>
                      </a:r>
                      <a:r>
                        <a:rPr 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W 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스피커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905186"/>
              </p:ext>
            </p:extLst>
          </p:nvPr>
        </p:nvGraphicFramePr>
        <p:xfrm>
          <a:off x="5169025" y="5301209"/>
          <a:ext cx="4464496" cy="792087"/>
        </p:xfrm>
        <a:graphic>
          <a:graphicData uri="http://schemas.openxmlformats.org/drawingml/2006/table">
            <a:tbl>
              <a:tblPr/>
              <a:tblGrid>
                <a:gridCol w="329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33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84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4029">
                <a:tc>
                  <a:txBody>
                    <a:bodyPr/>
                    <a:lstStyle/>
                    <a:p>
                      <a:pPr marL="0"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sz="10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No.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ko-KR" altLang="en-US" sz="10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제품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ko-KR" altLang="en-US" sz="10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 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ko-KR" altLang="en-US" sz="1000" b="1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marL="0"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서버 </a:t>
                      </a:r>
                      <a:r>
                        <a:rPr 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Windows 2012 Server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marL="0"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PC 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[DSP] Windows Professional K 8.1 64Bit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633039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3" name="TextBox 102"/>
          <p:cNvSpPr txBox="1"/>
          <p:nvPr/>
        </p:nvSpPr>
        <p:spPr>
          <a:xfrm>
            <a:off x="5169025" y="1332737"/>
            <a:ext cx="5731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1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 H/W  </a:t>
            </a:r>
            <a:r>
              <a:rPr kumimoji="1" lang="ko-KR" altLang="en-US" sz="10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장비 내역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169024" y="5013176"/>
            <a:ext cx="4392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2) S/W (OS License) 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내역</a:t>
            </a:r>
          </a:p>
        </p:txBody>
      </p:sp>
    </p:spTree>
    <p:extLst>
      <p:ext uri="{BB962C8B-B14F-4D97-AF65-F5344CB8AC3E}">
        <p14:creationId xmlns:p14="http://schemas.microsoft.com/office/powerpoint/2010/main" val="2753492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4098" name="Rectangle 3"/>
          <p:cNvSpPr>
            <a:spLocks noChangeArrowheads="1"/>
          </p:cNvSpPr>
          <p:nvPr/>
        </p:nvSpPr>
        <p:spPr bwMode="auto">
          <a:xfrm>
            <a:off x="0" y="980728"/>
            <a:ext cx="9906000" cy="53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IV. </a:t>
            </a:r>
            <a:r>
              <a:rPr lang="ko-KR" altLang="en-US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사업관리부문</a:t>
            </a:r>
            <a:endParaRPr lang="en-US" altLang="ko-KR" sz="2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 flipV="1">
            <a:off x="152400" y="1560930"/>
            <a:ext cx="9625136" cy="45720"/>
          </a:xfrm>
          <a:prstGeom prst="rect">
            <a:avLst/>
          </a:prstGeom>
          <a:solidFill>
            <a:srgbClr val="AE272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50000"/>
              </a:lnSpc>
              <a:spcBef>
                <a:spcPct val="20000"/>
              </a:spcBef>
              <a:defRPr/>
            </a:pPr>
            <a:endParaRPr lang="en-US" sz="1200" b="0" baseline="-25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29064" y="2204864"/>
            <a:ext cx="446449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r>
              <a:rPr kumimoji="1"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프로젝트 관리방안</a:t>
            </a:r>
            <a:endParaRPr kumimoji="1" lang="en-US" altLang="ko-KR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추진일정계획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업무보고 및 검토계획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수행조직 및 업무분장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kumimoji="1"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투입인력 및 이력사항</a:t>
            </a:r>
            <a:endParaRPr kumimoji="1" lang="en-US" altLang="ko-KR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산출물관리 및 내역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kumimoji="1"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품질보증계획</a:t>
            </a:r>
            <a:endParaRPr kumimoji="1" lang="en-US" altLang="ko-KR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위험관리 및 보안유지방안</a:t>
            </a:r>
            <a:endParaRPr kumimoji="1" lang="en-US" altLang="ko-KR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066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프로젝트관리방안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6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IV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사업관리부문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1" name="Rectangle 72"/>
          <p:cNvSpPr>
            <a:spLocks noChangeArrowheads="1"/>
          </p:cNvSpPr>
          <p:nvPr/>
        </p:nvSpPr>
        <p:spPr bwMode="auto">
          <a:xfrm>
            <a:off x="663922" y="1280356"/>
            <a:ext cx="8608372" cy="2812388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eaLnBrk="1" hangingPunct="1"/>
            <a:endParaRPr lang="ko-KR" altLang="en-US" sz="11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2" name="그룹 241"/>
          <p:cNvGrpSpPr/>
          <p:nvPr/>
        </p:nvGrpSpPr>
        <p:grpSpPr>
          <a:xfrm>
            <a:off x="1424609" y="1291058"/>
            <a:ext cx="7038016" cy="2595677"/>
            <a:chOff x="632520" y="1217388"/>
            <a:chExt cx="6264696" cy="3876654"/>
          </a:xfrm>
        </p:grpSpPr>
        <p:sp>
          <p:nvSpPr>
            <p:cNvPr id="172" name="Freeform 98"/>
            <p:cNvSpPr>
              <a:spLocks/>
            </p:cNvSpPr>
            <p:nvPr/>
          </p:nvSpPr>
          <p:spPr bwMode="auto">
            <a:xfrm>
              <a:off x="2410905" y="1841276"/>
              <a:ext cx="3789544" cy="12620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98" y="0"/>
                </a:cxn>
                <a:cxn ang="0">
                  <a:pos x="1522" y="842"/>
                </a:cxn>
                <a:cxn ang="0">
                  <a:pos x="719" y="1060"/>
                </a:cxn>
                <a:cxn ang="0">
                  <a:pos x="575" y="863"/>
                </a:cxn>
                <a:cxn ang="0">
                  <a:pos x="0" y="0"/>
                </a:cxn>
              </a:cxnLst>
              <a:rect l="0" t="0" r="r" b="b"/>
              <a:pathLst>
                <a:path w="2398" h="1060">
                  <a:moveTo>
                    <a:pt x="0" y="0"/>
                  </a:moveTo>
                  <a:lnTo>
                    <a:pt x="2398" y="0"/>
                  </a:lnTo>
                  <a:lnTo>
                    <a:pt x="1522" y="842"/>
                  </a:lnTo>
                  <a:lnTo>
                    <a:pt x="719" y="1060"/>
                  </a:lnTo>
                  <a:lnTo>
                    <a:pt x="575" y="86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EFEEE5"/>
                </a:gs>
                <a:gs pos="100000">
                  <a:srgbClr val="EFEEE5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/>
              <a:tailEnd/>
            </a:ln>
            <a:effectLst>
              <a:outerShdw dist="25400" dir="16200000" algn="ctr" rotWithShape="0">
                <a:srgbClr val="C9B57D"/>
              </a:outerShdw>
            </a:effectLst>
          </p:spPr>
          <p:txBody>
            <a:bodyPr wrap="none" anchor="ctr"/>
            <a:lstStyle/>
            <a:p>
              <a:pPr algn="l">
                <a:defRPr/>
              </a:pPr>
              <a:endParaRPr lang="ko-KR" altLang="en-US" sz="1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3" name="Oval 99"/>
            <p:cNvSpPr>
              <a:spLocks noChangeArrowheads="1"/>
            </p:cNvSpPr>
            <p:nvPr/>
          </p:nvSpPr>
          <p:spPr bwMode="auto">
            <a:xfrm rot="20647018">
              <a:off x="2021398" y="2598513"/>
              <a:ext cx="3334861" cy="1887538"/>
            </a:xfrm>
            <a:prstGeom prst="ellipse">
              <a:avLst/>
            </a:prstGeom>
            <a:gradFill rotWithShape="0">
              <a:gsLst>
                <a:gs pos="0">
                  <a:srgbClr val="FCFAF7"/>
                </a:gs>
                <a:gs pos="50000">
                  <a:srgbClr val="C9B57D"/>
                </a:gs>
                <a:gs pos="100000">
                  <a:srgbClr val="FCFAF7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/>
              <a:endParaRPr lang="ko-KR" altLang="en-US" sz="11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4" name="Oval 100"/>
            <p:cNvSpPr>
              <a:spLocks noChangeArrowheads="1"/>
            </p:cNvSpPr>
            <p:nvPr/>
          </p:nvSpPr>
          <p:spPr bwMode="auto">
            <a:xfrm rot="20647018">
              <a:off x="2134682" y="2598513"/>
              <a:ext cx="3128469" cy="1808163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path path="shape">
                <a:fillToRect l="50000" t="50000" r="50000" b="50000"/>
              </a:path>
            </a:gradFill>
            <a:ln w="3175">
              <a:solidFill>
                <a:srgbClr val="B2B2B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/>
              <a:endParaRPr lang="ko-KR" altLang="en-US" sz="11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75" name="Group 101"/>
            <p:cNvGrpSpPr>
              <a:grpSpLocks/>
            </p:cNvGrpSpPr>
            <p:nvPr/>
          </p:nvGrpSpPr>
          <p:grpSpPr bwMode="auto">
            <a:xfrm>
              <a:off x="3781162" y="2268313"/>
              <a:ext cx="614521" cy="661988"/>
              <a:chOff x="-1469" y="1578"/>
              <a:chExt cx="674" cy="674"/>
            </a:xfrm>
          </p:grpSpPr>
          <p:sp>
            <p:nvSpPr>
              <p:cNvPr id="239" name="Oval 102"/>
              <p:cNvSpPr>
                <a:spLocks noChangeArrowheads="1"/>
              </p:cNvSpPr>
              <p:nvPr/>
            </p:nvSpPr>
            <p:spPr bwMode="auto">
              <a:xfrm>
                <a:off x="-1469" y="1578"/>
                <a:ext cx="674" cy="674"/>
              </a:xfrm>
              <a:prstGeom prst="ellipse">
                <a:avLst/>
              </a:prstGeom>
              <a:gradFill rotWithShape="1">
                <a:gsLst>
                  <a:gs pos="0">
                    <a:srgbClr val="F1ECD7"/>
                  </a:gs>
                  <a:gs pos="100000">
                    <a:srgbClr val="E2D39A"/>
                  </a:gs>
                </a:gsLst>
                <a:lin ang="2700000" scaled="1"/>
              </a:gradFill>
              <a:ln w="28575" algn="ctr">
                <a:solidFill>
                  <a:srgbClr val="AB947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0" name="Oval 103"/>
              <p:cNvSpPr>
                <a:spLocks noChangeArrowheads="1"/>
              </p:cNvSpPr>
              <p:nvPr/>
            </p:nvSpPr>
            <p:spPr bwMode="auto">
              <a:xfrm>
                <a:off x="-1361" y="1640"/>
                <a:ext cx="152" cy="152"/>
              </a:xfrm>
              <a:prstGeom prst="ellipse">
                <a:avLst/>
              </a:prstGeom>
              <a:solidFill>
                <a:srgbClr val="F8F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1" name="Oval 104"/>
              <p:cNvSpPr>
                <a:spLocks noChangeArrowheads="1"/>
              </p:cNvSpPr>
              <p:nvPr/>
            </p:nvSpPr>
            <p:spPr bwMode="auto">
              <a:xfrm>
                <a:off x="-1416" y="1631"/>
                <a:ext cx="569" cy="569"/>
              </a:xfrm>
              <a:prstGeom prst="ellipse">
                <a:avLst/>
              </a:prstGeom>
              <a:noFill/>
              <a:ln w="19050" algn="ctr">
                <a:solidFill>
                  <a:srgbClr val="FAF7E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76" name="Group 105"/>
            <p:cNvGrpSpPr>
              <a:grpSpLocks/>
            </p:cNvGrpSpPr>
            <p:nvPr/>
          </p:nvGrpSpPr>
          <p:grpSpPr bwMode="auto">
            <a:xfrm>
              <a:off x="4912439" y="2550888"/>
              <a:ext cx="614521" cy="661988"/>
              <a:chOff x="-1469" y="1578"/>
              <a:chExt cx="674" cy="674"/>
            </a:xfrm>
          </p:grpSpPr>
          <p:sp>
            <p:nvSpPr>
              <p:cNvPr id="236" name="Oval 106"/>
              <p:cNvSpPr>
                <a:spLocks noChangeArrowheads="1"/>
              </p:cNvSpPr>
              <p:nvPr/>
            </p:nvSpPr>
            <p:spPr bwMode="auto">
              <a:xfrm>
                <a:off x="-1469" y="1578"/>
                <a:ext cx="674" cy="674"/>
              </a:xfrm>
              <a:prstGeom prst="ellipse">
                <a:avLst/>
              </a:prstGeom>
              <a:gradFill rotWithShape="1">
                <a:gsLst>
                  <a:gs pos="0">
                    <a:srgbClr val="F1ECD7"/>
                  </a:gs>
                  <a:gs pos="100000">
                    <a:srgbClr val="E2D39A"/>
                  </a:gs>
                </a:gsLst>
                <a:lin ang="2700000" scaled="1"/>
              </a:gradFill>
              <a:ln w="28575" algn="ctr">
                <a:solidFill>
                  <a:srgbClr val="AB947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7" name="Oval 107"/>
              <p:cNvSpPr>
                <a:spLocks noChangeArrowheads="1"/>
              </p:cNvSpPr>
              <p:nvPr/>
            </p:nvSpPr>
            <p:spPr bwMode="auto">
              <a:xfrm>
                <a:off x="-1361" y="1640"/>
                <a:ext cx="152" cy="152"/>
              </a:xfrm>
              <a:prstGeom prst="ellipse">
                <a:avLst/>
              </a:prstGeom>
              <a:solidFill>
                <a:srgbClr val="F8F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8" name="Oval 108"/>
              <p:cNvSpPr>
                <a:spLocks noChangeArrowheads="1"/>
              </p:cNvSpPr>
              <p:nvPr/>
            </p:nvSpPr>
            <p:spPr bwMode="auto">
              <a:xfrm>
                <a:off x="-1416" y="1631"/>
                <a:ext cx="569" cy="569"/>
              </a:xfrm>
              <a:prstGeom prst="ellipse">
                <a:avLst/>
              </a:prstGeom>
              <a:noFill/>
              <a:ln w="19050" algn="ctr">
                <a:solidFill>
                  <a:srgbClr val="FAF7E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77" name="Group 109"/>
            <p:cNvGrpSpPr>
              <a:grpSpLocks/>
            </p:cNvGrpSpPr>
            <p:nvPr/>
          </p:nvGrpSpPr>
          <p:grpSpPr bwMode="auto">
            <a:xfrm>
              <a:off x="4575694" y="3528788"/>
              <a:ext cx="614521" cy="663575"/>
              <a:chOff x="-1469" y="1578"/>
              <a:chExt cx="674" cy="674"/>
            </a:xfrm>
          </p:grpSpPr>
          <p:sp>
            <p:nvSpPr>
              <p:cNvPr id="233" name="Oval 110"/>
              <p:cNvSpPr>
                <a:spLocks noChangeArrowheads="1"/>
              </p:cNvSpPr>
              <p:nvPr/>
            </p:nvSpPr>
            <p:spPr bwMode="auto">
              <a:xfrm>
                <a:off x="-1469" y="1578"/>
                <a:ext cx="674" cy="674"/>
              </a:xfrm>
              <a:prstGeom prst="ellipse">
                <a:avLst/>
              </a:prstGeom>
              <a:gradFill rotWithShape="1">
                <a:gsLst>
                  <a:gs pos="0">
                    <a:srgbClr val="F1ECD7"/>
                  </a:gs>
                  <a:gs pos="100000">
                    <a:srgbClr val="E2D39A"/>
                  </a:gs>
                </a:gsLst>
                <a:lin ang="2700000" scaled="1"/>
              </a:gradFill>
              <a:ln w="28575" algn="ctr">
                <a:solidFill>
                  <a:srgbClr val="AB947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4" name="Oval 111"/>
              <p:cNvSpPr>
                <a:spLocks noChangeArrowheads="1"/>
              </p:cNvSpPr>
              <p:nvPr/>
            </p:nvSpPr>
            <p:spPr bwMode="auto">
              <a:xfrm>
                <a:off x="-1361" y="1640"/>
                <a:ext cx="152" cy="152"/>
              </a:xfrm>
              <a:prstGeom prst="ellipse">
                <a:avLst/>
              </a:prstGeom>
              <a:solidFill>
                <a:srgbClr val="F8F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5" name="Oval 112"/>
              <p:cNvSpPr>
                <a:spLocks noChangeArrowheads="1"/>
              </p:cNvSpPr>
              <p:nvPr/>
            </p:nvSpPr>
            <p:spPr bwMode="auto">
              <a:xfrm>
                <a:off x="-1416" y="1631"/>
                <a:ext cx="569" cy="569"/>
              </a:xfrm>
              <a:prstGeom prst="ellipse">
                <a:avLst/>
              </a:prstGeom>
              <a:noFill/>
              <a:ln w="19050" algn="ctr">
                <a:solidFill>
                  <a:srgbClr val="FAF7E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78" name="Group 113"/>
            <p:cNvGrpSpPr>
              <a:grpSpLocks/>
            </p:cNvGrpSpPr>
            <p:nvPr/>
          </p:nvGrpSpPr>
          <p:grpSpPr bwMode="auto">
            <a:xfrm>
              <a:off x="3647705" y="4035201"/>
              <a:ext cx="614521" cy="661987"/>
              <a:chOff x="-1469" y="1578"/>
              <a:chExt cx="674" cy="674"/>
            </a:xfrm>
          </p:grpSpPr>
          <p:sp>
            <p:nvSpPr>
              <p:cNvPr id="230" name="Oval 114"/>
              <p:cNvSpPr>
                <a:spLocks noChangeArrowheads="1"/>
              </p:cNvSpPr>
              <p:nvPr/>
            </p:nvSpPr>
            <p:spPr bwMode="auto">
              <a:xfrm>
                <a:off x="-1469" y="1578"/>
                <a:ext cx="674" cy="674"/>
              </a:xfrm>
              <a:prstGeom prst="ellipse">
                <a:avLst/>
              </a:prstGeom>
              <a:gradFill rotWithShape="1">
                <a:gsLst>
                  <a:gs pos="0">
                    <a:srgbClr val="F1ECD7"/>
                  </a:gs>
                  <a:gs pos="100000">
                    <a:srgbClr val="E2D39A"/>
                  </a:gs>
                </a:gsLst>
                <a:lin ang="2700000" scaled="1"/>
              </a:gradFill>
              <a:ln w="28575" algn="ctr">
                <a:solidFill>
                  <a:srgbClr val="AB947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1" name="Oval 115"/>
              <p:cNvSpPr>
                <a:spLocks noChangeArrowheads="1"/>
              </p:cNvSpPr>
              <p:nvPr/>
            </p:nvSpPr>
            <p:spPr bwMode="auto">
              <a:xfrm>
                <a:off x="-1361" y="1640"/>
                <a:ext cx="152" cy="152"/>
              </a:xfrm>
              <a:prstGeom prst="ellipse">
                <a:avLst/>
              </a:prstGeom>
              <a:solidFill>
                <a:srgbClr val="F8F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2" name="Oval 116"/>
              <p:cNvSpPr>
                <a:spLocks noChangeArrowheads="1"/>
              </p:cNvSpPr>
              <p:nvPr/>
            </p:nvSpPr>
            <p:spPr bwMode="auto">
              <a:xfrm>
                <a:off x="-1416" y="1631"/>
                <a:ext cx="569" cy="569"/>
              </a:xfrm>
              <a:prstGeom prst="ellipse">
                <a:avLst/>
              </a:prstGeom>
              <a:noFill/>
              <a:ln w="19050" algn="ctr">
                <a:solidFill>
                  <a:srgbClr val="FAF7E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79" name="Group 117"/>
            <p:cNvGrpSpPr>
              <a:grpSpLocks/>
            </p:cNvGrpSpPr>
            <p:nvPr/>
          </p:nvGrpSpPr>
          <p:grpSpPr bwMode="auto">
            <a:xfrm>
              <a:off x="2604882" y="4138388"/>
              <a:ext cx="614521" cy="661988"/>
              <a:chOff x="-1469" y="1578"/>
              <a:chExt cx="674" cy="674"/>
            </a:xfrm>
          </p:grpSpPr>
          <p:sp>
            <p:nvSpPr>
              <p:cNvPr id="227" name="Oval 118"/>
              <p:cNvSpPr>
                <a:spLocks noChangeArrowheads="1"/>
              </p:cNvSpPr>
              <p:nvPr/>
            </p:nvSpPr>
            <p:spPr bwMode="auto">
              <a:xfrm>
                <a:off x="-1469" y="1578"/>
                <a:ext cx="674" cy="674"/>
              </a:xfrm>
              <a:prstGeom prst="ellipse">
                <a:avLst/>
              </a:prstGeom>
              <a:gradFill rotWithShape="1">
                <a:gsLst>
                  <a:gs pos="0">
                    <a:srgbClr val="F1ECD7"/>
                  </a:gs>
                  <a:gs pos="100000">
                    <a:srgbClr val="E2D39A"/>
                  </a:gs>
                </a:gsLst>
                <a:lin ang="2700000" scaled="1"/>
              </a:gradFill>
              <a:ln w="28575" algn="ctr">
                <a:solidFill>
                  <a:srgbClr val="AB947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8" name="Oval 119"/>
              <p:cNvSpPr>
                <a:spLocks noChangeArrowheads="1"/>
              </p:cNvSpPr>
              <p:nvPr/>
            </p:nvSpPr>
            <p:spPr bwMode="auto">
              <a:xfrm>
                <a:off x="-1361" y="1640"/>
                <a:ext cx="152" cy="152"/>
              </a:xfrm>
              <a:prstGeom prst="ellipse">
                <a:avLst/>
              </a:prstGeom>
              <a:solidFill>
                <a:srgbClr val="F8F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9" name="Oval 120"/>
              <p:cNvSpPr>
                <a:spLocks noChangeArrowheads="1"/>
              </p:cNvSpPr>
              <p:nvPr/>
            </p:nvSpPr>
            <p:spPr bwMode="auto">
              <a:xfrm>
                <a:off x="-1416" y="1631"/>
                <a:ext cx="569" cy="569"/>
              </a:xfrm>
              <a:prstGeom prst="ellipse">
                <a:avLst/>
              </a:prstGeom>
              <a:noFill/>
              <a:ln w="19050" algn="ctr">
                <a:solidFill>
                  <a:srgbClr val="FAF7E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80" name="Group 121"/>
            <p:cNvGrpSpPr>
              <a:grpSpLocks/>
            </p:cNvGrpSpPr>
            <p:nvPr/>
          </p:nvGrpSpPr>
          <p:grpSpPr bwMode="auto">
            <a:xfrm>
              <a:off x="1906564" y="3528788"/>
              <a:ext cx="614521" cy="663575"/>
              <a:chOff x="-1469" y="1578"/>
              <a:chExt cx="674" cy="674"/>
            </a:xfrm>
          </p:grpSpPr>
          <p:sp>
            <p:nvSpPr>
              <p:cNvPr id="224" name="Oval 122"/>
              <p:cNvSpPr>
                <a:spLocks noChangeArrowheads="1"/>
              </p:cNvSpPr>
              <p:nvPr/>
            </p:nvSpPr>
            <p:spPr bwMode="auto">
              <a:xfrm>
                <a:off x="-1469" y="1578"/>
                <a:ext cx="674" cy="674"/>
              </a:xfrm>
              <a:prstGeom prst="ellipse">
                <a:avLst/>
              </a:prstGeom>
              <a:gradFill rotWithShape="1">
                <a:gsLst>
                  <a:gs pos="0">
                    <a:srgbClr val="F1ECD7"/>
                  </a:gs>
                  <a:gs pos="100000">
                    <a:srgbClr val="E2D39A"/>
                  </a:gs>
                </a:gsLst>
                <a:lin ang="2700000" scaled="1"/>
              </a:gradFill>
              <a:ln w="28575" algn="ctr">
                <a:solidFill>
                  <a:srgbClr val="AB947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5" name="Oval 123"/>
              <p:cNvSpPr>
                <a:spLocks noChangeArrowheads="1"/>
              </p:cNvSpPr>
              <p:nvPr/>
            </p:nvSpPr>
            <p:spPr bwMode="auto">
              <a:xfrm>
                <a:off x="-1361" y="1640"/>
                <a:ext cx="152" cy="152"/>
              </a:xfrm>
              <a:prstGeom prst="ellipse">
                <a:avLst/>
              </a:prstGeom>
              <a:solidFill>
                <a:srgbClr val="F8F3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6" name="Oval 124"/>
              <p:cNvSpPr>
                <a:spLocks noChangeArrowheads="1"/>
              </p:cNvSpPr>
              <p:nvPr/>
            </p:nvSpPr>
            <p:spPr bwMode="auto">
              <a:xfrm>
                <a:off x="-1416" y="1631"/>
                <a:ext cx="569" cy="569"/>
              </a:xfrm>
              <a:prstGeom prst="ellipse">
                <a:avLst/>
              </a:prstGeom>
              <a:noFill/>
              <a:ln w="19050" algn="ctr">
                <a:solidFill>
                  <a:srgbClr val="FAF7E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81" name="Rectangle 125"/>
            <p:cNvSpPr>
              <a:spLocks noChangeArrowheads="1"/>
            </p:cNvSpPr>
            <p:nvPr/>
          </p:nvSpPr>
          <p:spPr bwMode="auto">
            <a:xfrm>
              <a:off x="632520" y="1257076"/>
              <a:ext cx="5176871" cy="28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/>
              <a:endParaRPr lang="ko-KR" altLang="en-US" sz="11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2" name="Rectangle 126"/>
            <p:cNvSpPr>
              <a:spLocks noChangeArrowheads="1"/>
            </p:cNvSpPr>
            <p:nvPr/>
          </p:nvSpPr>
          <p:spPr bwMode="auto">
            <a:xfrm>
              <a:off x="632520" y="1223738"/>
              <a:ext cx="5176871" cy="28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/>
              <a:endParaRPr lang="ko-KR" altLang="en-US" sz="11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3" name="Text Box 127"/>
            <p:cNvSpPr txBox="1">
              <a:spLocks noChangeArrowheads="1"/>
            </p:cNvSpPr>
            <p:nvPr/>
          </p:nvSpPr>
          <p:spPr bwMode="auto">
            <a:xfrm>
              <a:off x="730284" y="1291630"/>
              <a:ext cx="2254795" cy="634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01600" indent="-101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>
                <a:lnSpc>
                  <a:spcPct val="110000"/>
                </a:lnSpc>
                <a:buSzPct val="80000"/>
                <a:buFontTx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검토계획 등록</a:t>
              </a:r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조회</a:t>
              </a:r>
            </a:p>
            <a:p>
              <a:pPr algn="l" eaLnBrk="1" hangingPunct="1">
                <a:lnSpc>
                  <a:spcPct val="110000"/>
                </a:lnSpc>
                <a:buSzPct val="80000"/>
                <a:buFontTx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검토활동 현황</a:t>
              </a:r>
            </a:p>
            <a:p>
              <a:pPr algn="l" eaLnBrk="1" hangingPunct="1">
                <a:lnSpc>
                  <a:spcPct val="110000"/>
                </a:lnSpc>
                <a:buSzPct val="80000"/>
                <a:buFontTx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체크리스트 등록</a:t>
              </a:r>
            </a:p>
            <a:p>
              <a:pPr algn="l" eaLnBrk="1" hangingPunct="1">
                <a:lnSpc>
                  <a:spcPct val="110000"/>
                </a:lnSpc>
                <a:buSzPct val="80000"/>
                <a:buFontTx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시정조치 결과 등록</a:t>
              </a:r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승인</a:t>
              </a:r>
            </a:p>
          </p:txBody>
        </p:sp>
        <p:sp>
          <p:nvSpPr>
            <p:cNvPr id="184" name="Text Box 128"/>
            <p:cNvSpPr txBox="1">
              <a:spLocks noChangeArrowheads="1"/>
            </p:cNvSpPr>
            <p:nvPr/>
          </p:nvSpPr>
          <p:spPr bwMode="auto">
            <a:xfrm>
              <a:off x="5319016" y="2440648"/>
              <a:ext cx="1578200" cy="326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01600" indent="-101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hangingPunct="1">
                <a:lnSpc>
                  <a:spcPct val="110000"/>
                </a:lnSpc>
                <a:buSzPct val="80000"/>
                <a:buFontTx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인원 계획</a:t>
              </a:r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실적 조회</a:t>
              </a:r>
            </a:p>
          </p:txBody>
        </p:sp>
        <p:sp>
          <p:nvSpPr>
            <p:cNvPr id="185" name="Text Box 129"/>
            <p:cNvSpPr txBox="1">
              <a:spLocks noChangeArrowheads="1"/>
            </p:cNvSpPr>
            <p:nvPr/>
          </p:nvSpPr>
          <p:spPr bwMode="auto">
            <a:xfrm>
              <a:off x="4183084" y="4565427"/>
              <a:ext cx="1987881" cy="528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01600" indent="-101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hangingPunct="1">
                <a:lnSpc>
                  <a:spcPct val="110000"/>
                </a:lnSpc>
                <a:buSzPct val="80000"/>
                <a:buFontTx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리스크 등록</a:t>
              </a:r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조회</a:t>
              </a:r>
            </a:p>
            <a:p>
              <a:pPr algn="r" eaLnBrk="1" hangingPunct="1">
                <a:lnSpc>
                  <a:spcPct val="110000"/>
                </a:lnSpc>
                <a:buSzPct val="80000"/>
                <a:buFontTx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이슈 등록</a:t>
              </a:r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조회</a:t>
              </a:r>
            </a:p>
          </p:txBody>
        </p:sp>
        <p:sp>
          <p:nvSpPr>
            <p:cNvPr id="186" name="Text Box 130"/>
            <p:cNvSpPr txBox="1">
              <a:spLocks noChangeArrowheads="1"/>
            </p:cNvSpPr>
            <p:nvPr/>
          </p:nvSpPr>
          <p:spPr bwMode="auto">
            <a:xfrm>
              <a:off x="928917" y="4565426"/>
              <a:ext cx="2573134" cy="49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101600" indent="-101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>
                <a:lnSpc>
                  <a:spcPct val="110000"/>
                </a:lnSpc>
                <a:buSzPct val="80000"/>
                <a:buFontTx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협업</a:t>
              </a:r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-</a:t>
              </a: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툴</a:t>
              </a:r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보드 생성 </a:t>
              </a:r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(trello)</a:t>
              </a:r>
              <a:endPara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산돌고딕 L" pitchFamily="18" charset="-127"/>
              </a:endParaRPr>
            </a:p>
            <a:p>
              <a:pPr algn="l" eaLnBrk="1" hangingPunct="1">
                <a:lnSpc>
                  <a:spcPct val="110000"/>
                </a:lnSpc>
                <a:buSzPct val="80000"/>
                <a:buFontTx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공지사항 등록</a:t>
              </a:r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조회</a:t>
              </a:r>
            </a:p>
            <a:p>
              <a:pPr algn="l" eaLnBrk="1" hangingPunct="1">
                <a:lnSpc>
                  <a:spcPct val="110000"/>
                </a:lnSpc>
                <a:buSzPct val="80000"/>
                <a:buFontTx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프로젝트 </a:t>
              </a:r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Dashboard, </a:t>
              </a: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주간보고 등록</a:t>
              </a:r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조회</a:t>
              </a:r>
            </a:p>
          </p:txBody>
        </p:sp>
        <p:sp>
          <p:nvSpPr>
            <p:cNvPr id="187" name="Text Box 131"/>
            <p:cNvSpPr txBox="1">
              <a:spLocks noChangeArrowheads="1"/>
            </p:cNvSpPr>
            <p:nvPr/>
          </p:nvSpPr>
          <p:spPr bwMode="auto">
            <a:xfrm>
              <a:off x="5180041" y="3714527"/>
              <a:ext cx="1511472" cy="528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01600" indent="-101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hangingPunct="1">
                <a:lnSpc>
                  <a:spcPct val="110000"/>
                </a:lnSpc>
                <a:buSzPct val="80000"/>
                <a:buFontTx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구축</a:t>
              </a:r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설계일정 관리</a:t>
              </a:r>
            </a:p>
            <a:p>
              <a:pPr algn="r" eaLnBrk="1" hangingPunct="1">
                <a:lnSpc>
                  <a:spcPct val="110000"/>
                </a:lnSpc>
                <a:buSzPct val="80000"/>
                <a:buFontTx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공정 진척 율 계산</a:t>
              </a:r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/</a:t>
              </a: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조회</a:t>
              </a:r>
            </a:p>
          </p:txBody>
        </p:sp>
        <p:sp>
          <p:nvSpPr>
            <p:cNvPr id="188" name="Freeform 133"/>
            <p:cNvSpPr>
              <a:spLocks/>
            </p:cNvSpPr>
            <p:nvPr/>
          </p:nvSpPr>
          <p:spPr bwMode="auto">
            <a:xfrm rot="20688532">
              <a:off x="2705751" y="3346226"/>
              <a:ext cx="508997" cy="671512"/>
            </a:xfrm>
            <a:custGeom>
              <a:avLst/>
              <a:gdLst>
                <a:gd name="T0" fmla="*/ 2147483647 w 640"/>
                <a:gd name="T1" fmla="*/ 2147483647 h 816"/>
                <a:gd name="T2" fmla="*/ 2147483647 w 640"/>
                <a:gd name="T3" fmla="*/ 2147483647 h 816"/>
                <a:gd name="T4" fmla="*/ 2147483647 w 640"/>
                <a:gd name="T5" fmla="*/ 2147483647 h 816"/>
                <a:gd name="T6" fmla="*/ 2147483647 w 640"/>
                <a:gd name="T7" fmla="*/ 2147483647 h 816"/>
                <a:gd name="T8" fmla="*/ 2147483647 w 640"/>
                <a:gd name="T9" fmla="*/ 2147483647 h 816"/>
                <a:gd name="T10" fmla="*/ 2147483647 w 640"/>
                <a:gd name="T11" fmla="*/ 2147483647 h 816"/>
                <a:gd name="T12" fmla="*/ 2147483647 w 640"/>
                <a:gd name="T13" fmla="*/ 2147483647 h 816"/>
                <a:gd name="T14" fmla="*/ 2147483647 w 640"/>
                <a:gd name="T15" fmla="*/ 2147483647 h 8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40"/>
                <a:gd name="T25" fmla="*/ 0 h 816"/>
                <a:gd name="T26" fmla="*/ 640 w 640"/>
                <a:gd name="T27" fmla="*/ 816 h 8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40" h="816">
                  <a:moveTo>
                    <a:pt x="556" y="2"/>
                  </a:moveTo>
                  <a:cubicBezTo>
                    <a:pt x="563" y="4"/>
                    <a:pt x="274" y="6"/>
                    <a:pt x="137" y="257"/>
                  </a:cubicBezTo>
                  <a:cubicBezTo>
                    <a:pt x="0" y="508"/>
                    <a:pt x="306" y="720"/>
                    <a:pt x="300" y="720"/>
                  </a:cubicBezTo>
                  <a:cubicBezTo>
                    <a:pt x="304" y="725"/>
                    <a:pt x="246" y="780"/>
                    <a:pt x="240" y="816"/>
                  </a:cubicBezTo>
                  <a:cubicBezTo>
                    <a:pt x="444" y="786"/>
                    <a:pt x="632" y="757"/>
                    <a:pt x="640" y="750"/>
                  </a:cubicBezTo>
                  <a:cubicBezTo>
                    <a:pt x="538" y="606"/>
                    <a:pt x="527" y="387"/>
                    <a:pt x="527" y="387"/>
                  </a:cubicBezTo>
                  <a:cubicBezTo>
                    <a:pt x="522" y="388"/>
                    <a:pt x="478" y="510"/>
                    <a:pt x="466" y="486"/>
                  </a:cubicBezTo>
                  <a:cubicBezTo>
                    <a:pt x="28" y="92"/>
                    <a:pt x="557" y="0"/>
                    <a:pt x="556" y="2"/>
                  </a:cubicBez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6DA5E3"/>
                </a:gs>
              </a:gsLst>
              <a:lin ang="5400000" scaled="1"/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l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9" name="Freeform 135"/>
            <p:cNvSpPr>
              <a:spLocks/>
            </p:cNvSpPr>
            <p:nvPr/>
          </p:nvSpPr>
          <p:spPr bwMode="auto">
            <a:xfrm rot="20688532" flipH="1" flipV="1">
              <a:off x="4311884" y="2893788"/>
              <a:ext cx="533826" cy="598488"/>
            </a:xfrm>
            <a:custGeom>
              <a:avLst/>
              <a:gdLst>
                <a:gd name="T0" fmla="*/ 2147483647 w 640"/>
                <a:gd name="T1" fmla="*/ 2147483647 h 816"/>
                <a:gd name="T2" fmla="*/ 2147483647 w 640"/>
                <a:gd name="T3" fmla="*/ 2147483647 h 816"/>
                <a:gd name="T4" fmla="*/ 2147483647 w 640"/>
                <a:gd name="T5" fmla="*/ 2147483647 h 816"/>
                <a:gd name="T6" fmla="*/ 2147483647 w 640"/>
                <a:gd name="T7" fmla="*/ 2147483647 h 816"/>
                <a:gd name="T8" fmla="*/ 2147483647 w 640"/>
                <a:gd name="T9" fmla="*/ 2147483647 h 816"/>
                <a:gd name="T10" fmla="*/ 2147483647 w 640"/>
                <a:gd name="T11" fmla="*/ 2147483647 h 816"/>
                <a:gd name="T12" fmla="*/ 2147483647 w 640"/>
                <a:gd name="T13" fmla="*/ 2147483647 h 816"/>
                <a:gd name="T14" fmla="*/ 2147483647 w 640"/>
                <a:gd name="T15" fmla="*/ 2147483647 h 8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40"/>
                <a:gd name="T25" fmla="*/ 0 h 816"/>
                <a:gd name="T26" fmla="*/ 640 w 640"/>
                <a:gd name="T27" fmla="*/ 816 h 8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40" h="816">
                  <a:moveTo>
                    <a:pt x="556" y="2"/>
                  </a:moveTo>
                  <a:cubicBezTo>
                    <a:pt x="563" y="4"/>
                    <a:pt x="274" y="6"/>
                    <a:pt x="137" y="257"/>
                  </a:cubicBezTo>
                  <a:cubicBezTo>
                    <a:pt x="0" y="508"/>
                    <a:pt x="306" y="720"/>
                    <a:pt x="300" y="720"/>
                  </a:cubicBezTo>
                  <a:cubicBezTo>
                    <a:pt x="304" y="725"/>
                    <a:pt x="246" y="780"/>
                    <a:pt x="240" y="816"/>
                  </a:cubicBezTo>
                  <a:cubicBezTo>
                    <a:pt x="444" y="786"/>
                    <a:pt x="632" y="757"/>
                    <a:pt x="640" y="750"/>
                  </a:cubicBezTo>
                  <a:cubicBezTo>
                    <a:pt x="538" y="606"/>
                    <a:pt x="527" y="387"/>
                    <a:pt x="527" y="387"/>
                  </a:cubicBezTo>
                  <a:cubicBezTo>
                    <a:pt x="522" y="388"/>
                    <a:pt x="478" y="510"/>
                    <a:pt x="466" y="486"/>
                  </a:cubicBezTo>
                  <a:cubicBezTo>
                    <a:pt x="28" y="92"/>
                    <a:pt x="557" y="0"/>
                    <a:pt x="556" y="2"/>
                  </a:cubicBezTo>
                  <a:close/>
                </a:path>
              </a:pathLst>
            </a:custGeom>
            <a:gradFill rotWithShape="0">
              <a:gsLst>
                <a:gs pos="0">
                  <a:srgbClr val="6DA5E3"/>
                </a:gs>
                <a:gs pos="100000">
                  <a:srgbClr val="FFFFFF"/>
                </a:gs>
              </a:gsLst>
              <a:lin ang="5400000" scaled="1"/>
            </a:gra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algn="l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0" name="Text Box 219"/>
            <p:cNvSpPr txBox="1">
              <a:spLocks noChangeArrowheads="1"/>
            </p:cNvSpPr>
            <p:nvPr/>
          </p:nvSpPr>
          <p:spPr bwMode="auto">
            <a:xfrm>
              <a:off x="1936049" y="3692301"/>
              <a:ext cx="561759" cy="304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87325" indent="-187325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ctr" latinLnBrk="0" hangingPunct="1">
                <a:lnSpc>
                  <a:spcPct val="110000"/>
                </a:lnSpc>
                <a:buSzPct val="130000"/>
                <a:buFont typeface="Wingdings" panose="05000000000000000000" pitchFamily="2" charset="2"/>
                <a:buNone/>
              </a:pP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재무관리</a:t>
              </a:r>
            </a:p>
            <a:p>
              <a:pPr eaLnBrk="1" fontAlgn="ctr" latinLnBrk="0" hangingPunct="1">
                <a:lnSpc>
                  <a:spcPct val="110000"/>
                </a:lnSpc>
                <a:buSzPct val="130000"/>
                <a:buFont typeface="Wingdings" panose="05000000000000000000" pitchFamily="2" charset="2"/>
                <a:buNone/>
              </a:pP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기능</a:t>
              </a:r>
            </a:p>
          </p:txBody>
        </p:sp>
        <p:sp>
          <p:nvSpPr>
            <p:cNvPr id="191" name="Text Box 220"/>
            <p:cNvSpPr txBox="1">
              <a:spLocks noChangeArrowheads="1"/>
            </p:cNvSpPr>
            <p:nvPr/>
          </p:nvSpPr>
          <p:spPr bwMode="auto">
            <a:xfrm>
              <a:off x="4895368" y="2731863"/>
              <a:ext cx="667283" cy="304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87325" indent="-187325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ctr" latinLnBrk="0" hangingPunct="1">
                <a:lnSpc>
                  <a:spcPct val="110000"/>
                </a:lnSpc>
                <a:buSzPct val="130000"/>
                <a:buFont typeface="Wingdings" panose="05000000000000000000" pitchFamily="2" charset="2"/>
                <a:buNone/>
              </a:pP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자원관리</a:t>
              </a:r>
            </a:p>
            <a:p>
              <a:pPr eaLnBrk="1" fontAlgn="ctr" latinLnBrk="0" hangingPunct="1">
                <a:lnSpc>
                  <a:spcPct val="110000"/>
                </a:lnSpc>
                <a:buSzPct val="130000"/>
                <a:buFont typeface="Wingdings" panose="05000000000000000000" pitchFamily="2" charset="2"/>
                <a:buNone/>
              </a:pP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기능</a:t>
              </a:r>
            </a:p>
          </p:txBody>
        </p:sp>
        <p:sp>
          <p:nvSpPr>
            <p:cNvPr id="192" name="Text Box 221"/>
            <p:cNvSpPr txBox="1">
              <a:spLocks noChangeArrowheads="1"/>
            </p:cNvSpPr>
            <p:nvPr/>
          </p:nvSpPr>
          <p:spPr bwMode="auto">
            <a:xfrm>
              <a:off x="4602075" y="3706588"/>
              <a:ext cx="589692" cy="304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87325" indent="-187325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ctr" latinLnBrk="0" hangingPunct="1">
                <a:lnSpc>
                  <a:spcPct val="110000"/>
                </a:lnSpc>
                <a:buSzPct val="130000"/>
                <a:buFont typeface="Wingdings" panose="05000000000000000000" pitchFamily="2" charset="2"/>
                <a:buNone/>
              </a:pP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일정관리</a:t>
              </a:r>
            </a:p>
            <a:p>
              <a:pPr eaLnBrk="1" fontAlgn="ctr" latinLnBrk="0" hangingPunct="1">
                <a:lnSpc>
                  <a:spcPct val="110000"/>
                </a:lnSpc>
                <a:buSzPct val="130000"/>
                <a:buFont typeface="Wingdings" panose="05000000000000000000" pitchFamily="2" charset="2"/>
                <a:buNone/>
              </a:pP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기능</a:t>
              </a:r>
            </a:p>
          </p:txBody>
        </p:sp>
        <p:sp>
          <p:nvSpPr>
            <p:cNvPr id="193" name="Text Box 222"/>
            <p:cNvSpPr txBox="1">
              <a:spLocks noChangeArrowheads="1"/>
            </p:cNvSpPr>
            <p:nvPr/>
          </p:nvSpPr>
          <p:spPr bwMode="auto">
            <a:xfrm>
              <a:off x="3517352" y="4203476"/>
              <a:ext cx="864364" cy="304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87325" indent="-187325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ctr" latinLnBrk="0" hangingPunct="1">
                <a:lnSpc>
                  <a:spcPct val="110000"/>
                </a:lnSpc>
                <a:buSzPct val="130000"/>
                <a:buFont typeface="Wingdings" panose="05000000000000000000" pitchFamily="2" charset="2"/>
                <a:buNone/>
              </a:pPr>
              <a:r>
                <a:rPr lang="ko-KR" altLang="en-US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위험관리</a:t>
              </a:r>
            </a:p>
            <a:p>
              <a:pPr eaLnBrk="1" fontAlgn="ctr" latinLnBrk="0" hangingPunct="1">
                <a:lnSpc>
                  <a:spcPct val="110000"/>
                </a:lnSpc>
                <a:buSzPct val="130000"/>
                <a:buFont typeface="Wingdings" panose="05000000000000000000" pitchFamily="2" charset="2"/>
                <a:buNone/>
              </a:pPr>
              <a:r>
                <a:rPr lang="ko-KR" altLang="en-US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기능</a:t>
              </a:r>
            </a:p>
          </p:txBody>
        </p:sp>
        <p:sp>
          <p:nvSpPr>
            <p:cNvPr id="194" name="Text Box 223"/>
            <p:cNvSpPr txBox="1">
              <a:spLocks noChangeArrowheads="1"/>
            </p:cNvSpPr>
            <p:nvPr/>
          </p:nvSpPr>
          <p:spPr bwMode="auto">
            <a:xfrm>
              <a:off x="3667880" y="2400076"/>
              <a:ext cx="865915" cy="304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87325" indent="-187325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ctr" latinLnBrk="0" hangingPunct="1">
                <a:lnSpc>
                  <a:spcPct val="110000"/>
                </a:lnSpc>
                <a:buSzPct val="130000"/>
                <a:buFont typeface="Wingdings" panose="05000000000000000000" pitchFamily="2" charset="2"/>
                <a:buNone/>
              </a:pP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품질관리</a:t>
              </a:r>
            </a:p>
            <a:p>
              <a:pPr eaLnBrk="1" fontAlgn="ctr" latinLnBrk="0" hangingPunct="1">
                <a:lnSpc>
                  <a:spcPct val="110000"/>
                </a:lnSpc>
                <a:buSzPct val="130000"/>
                <a:buFont typeface="Wingdings" panose="05000000000000000000" pitchFamily="2" charset="2"/>
                <a:buNone/>
              </a:pP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기능</a:t>
              </a:r>
            </a:p>
          </p:txBody>
        </p:sp>
        <p:grpSp>
          <p:nvGrpSpPr>
            <p:cNvPr id="195" name="Group 224"/>
            <p:cNvGrpSpPr>
              <a:grpSpLocks/>
            </p:cNvGrpSpPr>
            <p:nvPr/>
          </p:nvGrpSpPr>
          <p:grpSpPr bwMode="auto">
            <a:xfrm>
              <a:off x="2356591" y="2581051"/>
              <a:ext cx="864364" cy="661987"/>
              <a:chOff x="1341" y="2225"/>
              <a:chExt cx="557" cy="396"/>
            </a:xfrm>
          </p:grpSpPr>
          <p:grpSp>
            <p:nvGrpSpPr>
              <p:cNvPr id="219" name="Group 225"/>
              <p:cNvGrpSpPr>
                <a:grpSpLocks/>
              </p:cNvGrpSpPr>
              <p:nvPr/>
            </p:nvGrpSpPr>
            <p:grpSpPr bwMode="auto">
              <a:xfrm>
                <a:off x="1428" y="2225"/>
                <a:ext cx="396" cy="396"/>
                <a:chOff x="-1469" y="1578"/>
                <a:chExt cx="674" cy="674"/>
              </a:xfrm>
            </p:grpSpPr>
            <p:sp>
              <p:nvSpPr>
                <p:cNvPr id="221" name="Oval 226"/>
                <p:cNvSpPr>
                  <a:spLocks noChangeArrowheads="1"/>
                </p:cNvSpPr>
                <p:nvPr/>
              </p:nvSpPr>
              <p:spPr bwMode="auto">
                <a:xfrm>
                  <a:off x="-1469" y="1578"/>
                  <a:ext cx="674" cy="67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1ECD7"/>
                    </a:gs>
                    <a:gs pos="100000">
                      <a:srgbClr val="E2D39A"/>
                    </a:gs>
                  </a:gsLst>
                  <a:lin ang="2700000" scaled="1"/>
                </a:gradFill>
                <a:ln w="28575" algn="ctr">
                  <a:solidFill>
                    <a:srgbClr val="AB947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l" eaLnBrk="1" hangingPunct="1"/>
                  <a:endParaRPr lang="ko-KR" altLang="en-US" sz="11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2" name="Oval 227"/>
                <p:cNvSpPr>
                  <a:spLocks noChangeArrowheads="1"/>
                </p:cNvSpPr>
                <p:nvPr/>
              </p:nvSpPr>
              <p:spPr bwMode="auto">
                <a:xfrm>
                  <a:off x="-1361" y="1640"/>
                  <a:ext cx="152" cy="152"/>
                </a:xfrm>
                <a:prstGeom prst="ellipse">
                  <a:avLst/>
                </a:prstGeom>
                <a:solidFill>
                  <a:srgbClr val="F8F3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857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l" eaLnBrk="1" hangingPunct="1"/>
                  <a:endParaRPr lang="ko-KR" altLang="en-US" sz="11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23" name="Oval 228"/>
                <p:cNvSpPr>
                  <a:spLocks noChangeArrowheads="1"/>
                </p:cNvSpPr>
                <p:nvPr/>
              </p:nvSpPr>
              <p:spPr bwMode="auto">
                <a:xfrm>
                  <a:off x="-1416" y="1631"/>
                  <a:ext cx="569" cy="569"/>
                </a:xfrm>
                <a:prstGeom prst="ellipse">
                  <a:avLst/>
                </a:prstGeom>
                <a:noFill/>
                <a:ln w="19050" algn="ctr">
                  <a:solidFill>
                    <a:srgbClr val="FAF7E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l" eaLnBrk="1" hangingPunct="1"/>
                  <a:endParaRPr lang="ko-KR" altLang="en-US" sz="11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20" name="Text Box 229"/>
              <p:cNvSpPr txBox="1">
                <a:spLocks noChangeArrowheads="1"/>
              </p:cNvSpPr>
              <p:nvPr/>
            </p:nvSpPr>
            <p:spPr bwMode="auto">
              <a:xfrm>
                <a:off x="1341" y="2325"/>
                <a:ext cx="557" cy="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marL="187325" indent="-187325" defTabSz="7620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defTabSz="7620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defTabSz="7620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defTabSz="7620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defTabSz="7620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fontAlgn="ctr" latinLnBrk="0" hangingPunct="1">
                  <a:lnSpc>
                    <a:spcPct val="110000"/>
                  </a:lnSpc>
                  <a:buSzPct val="130000"/>
                  <a:buFont typeface="Wingdings" panose="05000000000000000000" pitchFamily="2" charset="2"/>
                  <a:buNone/>
                </a:pPr>
                <a:r>
                  <a:rPr lang="ko-KR" altLang="en-US" sz="9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범위관리</a:t>
                </a:r>
              </a:p>
              <a:p>
                <a:pPr eaLnBrk="1" fontAlgn="ctr" latinLnBrk="0" hangingPunct="1">
                  <a:lnSpc>
                    <a:spcPct val="110000"/>
                  </a:lnSpc>
                  <a:buSzPct val="130000"/>
                  <a:buFont typeface="Wingdings" panose="05000000000000000000" pitchFamily="2" charset="2"/>
                  <a:buNone/>
                </a:pPr>
                <a:r>
                  <a:rPr lang="ko-KR" altLang="en-US" sz="9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기능</a:t>
                </a:r>
              </a:p>
            </p:txBody>
          </p:sp>
        </p:grpSp>
        <p:sp>
          <p:nvSpPr>
            <p:cNvPr id="196" name="Text Box 230"/>
            <p:cNvSpPr txBox="1">
              <a:spLocks noChangeArrowheads="1"/>
            </p:cNvSpPr>
            <p:nvPr/>
          </p:nvSpPr>
          <p:spPr bwMode="auto">
            <a:xfrm>
              <a:off x="2603331" y="4305076"/>
              <a:ext cx="642453" cy="304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87325" indent="-187325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7620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ctr" latinLnBrk="0" hangingPunct="1">
                <a:lnSpc>
                  <a:spcPct val="110000"/>
                </a:lnSpc>
                <a:buSzPct val="130000"/>
                <a:buFont typeface="Wingdings" panose="05000000000000000000" pitchFamily="2" charset="2"/>
                <a:buNone/>
              </a:pP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의사소통</a:t>
              </a:r>
            </a:p>
            <a:p>
              <a:pPr eaLnBrk="1" fontAlgn="ctr" latinLnBrk="0" hangingPunct="1">
                <a:lnSpc>
                  <a:spcPct val="110000"/>
                </a:lnSpc>
                <a:buSzPct val="130000"/>
                <a:buFont typeface="Wingdings" panose="05000000000000000000" pitchFamily="2" charset="2"/>
                <a:buNone/>
              </a:pP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관리기능</a:t>
              </a:r>
            </a:p>
          </p:txBody>
        </p:sp>
        <p:sp>
          <p:nvSpPr>
            <p:cNvPr id="197" name="Line 231"/>
            <p:cNvSpPr>
              <a:spLocks noChangeShapeType="1"/>
            </p:cNvSpPr>
            <p:nvPr/>
          </p:nvSpPr>
          <p:spPr bwMode="auto">
            <a:xfrm flipH="1">
              <a:off x="975472" y="4543201"/>
              <a:ext cx="1632514" cy="0"/>
            </a:xfrm>
            <a:prstGeom prst="line">
              <a:avLst/>
            </a:prstGeom>
            <a:noFill/>
            <a:ln w="12700">
              <a:solidFill>
                <a:srgbClr val="996600"/>
              </a:solidFill>
              <a:prstDash val="dash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8" name="Text Box 232"/>
            <p:cNvSpPr txBox="1">
              <a:spLocks noChangeArrowheads="1"/>
            </p:cNvSpPr>
            <p:nvPr/>
          </p:nvSpPr>
          <p:spPr bwMode="auto">
            <a:xfrm>
              <a:off x="2890417" y="3214462"/>
              <a:ext cx="1699243" cy="713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lnSpc>
                  <a:spcPct val="110000"/>
                </a:lnSpc>
              </a:pP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사업관리 방법론의</a:t>
              </a:r>
            </a:p>
            <a:p>
              <a:pPr eaLnBrk="1" hangingPunct="1">
                <a:lnSpc>
                  <a:spcPct val="110000"/>
                </a:lnSpc>
              </a:pP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전 관리기능 지원</a:t>
              </a:r>
            </a:p>
          </p:txBody>
        </p:sp>
        <p:sp>
          <p:nvSpPr>
            <p:cNvPr id="199" name="Line 233"/>
            <p:cNvSpPr>
              <a:spLocks noChangeShapeType="1"/>
            </p:cNvSpPr>
            <p:nvPr/>
          </p:nvSpPr>
          <p:spPr bwMode="auto">
            <a:xfrm flipH="1">
              <a:off x="5489716" y="2731863"/>
              <a:ext cx="1230593" cy="0"/>
            </a:xfrm>
            <a:prstGeom prst="line">
              <a:avLst/>
            </a:prstGeom>
            <a:noFill/>
            <a:ln w="12700">
              <a:solidFill>
                <a:srgbClr val="996600"/>
              </a:solidFill>
              <a:prstDash val="dash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0" name="Line 234"/>
            <p:cNvSpPr>
              <a:spLocks noChangeShapeType="1"/>
            </p:cNvSpPr>
            <p:nvPr/>
          </p:nvSpPr>
          <p:spPr bwMode="auto">
            <a:xfrm flipH="1">
              <a:off x="5145212" y="3687538"/>
              <a:ext cx="1362498" cy="0"/>
            </a:xfrm>
            <a:prstGeom prst="line">
              <a:avLst/>
            </a:prstGeom>
            <a:noFill/>
            <a:ln w="12700">
              <a:solidFill>
                <a:srgbClr val="996600"/>
              </a:solidFill>
              <a:prstDash val="dash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1" name="Line 235"/>
            <p:cNvSpPr>
              <a:spLocks noChangeShapeType="1"/>
            </p:cNvSpPr>
            <p:nvPr/>
          </p:nvSpPr>
          <p:spPr bwMode="auto">
            <a:xfrm flipH="1">
              <a:off x="4214120" y="4543201"/>
              <a:ext cx="1362498" cy="0"/>
            </a:xfrm>
            <a:prstGeom prst="line">
              <a:avLst/>
            </a:prstGeom>
            <a:noFill/>
            <a:ln w="12700">
              <a:solidFill>
                <a:srgbClr val="996600"/>
              </a:solidFill>
              <a:prstDash val="dash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2" name="Line 237"/>
            <p:cNvSpPr>
              <a:spLocks noChangeShapeType="1"/>
            </p:cNvSpPr>
            <p:nvPr/>
          </p:nvSpPr>
          <p:spPr bwMode="auto">
            <a:xfrm flipH="1">
              <a:off x="747355" y="3073176"/>
              <a:ext cx="1790800" cy="0"/>
            </a:xfrm>
            <a:prstGeom prst="line">
              <a:avLst/>
            </a:prstGeom>
            <a:noFill/>
            <a:ln w="12700">
              <a:solidFill>
                <a:srgbClr val="996600"/>
              </a:solidFill>
              <a:prstDash val="dash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3" name="Line 238"/>
            <p:cNvSpPr>
              <a:spLocks noChangeShapeType="1"/>
            </p:cNvSpPr>
            <p:nvPr/>
          </p:nvSpPr>
          <p:spPr bwMode="auto">
            <a:xfrm flipH="1">
              <a:off x="747355" y="2268313"/>
              <a:ext cx="3358138" cy="0"/>
            </a:xfrm>
            <a:prstGeom prst="line">
              <a:avLst/>
            </a:prstGeom>
            <a:noFill/>
            <a:ln w="12700">
              <a:solidFill>
                <a:srgbClr val="996600"/>
              </a:solidFill>
              <a:prstDash val="dash"/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4" name="Text Box 239"/>
            <p:cNvSpPr txBox="1">
              <a:spLocks noChangeArrowheads="1"/>
            </p:cNvSpPr>
            <p:nvPr/>
          </p:nvSpPr>
          <p:spPr bwMode="auto">
            <a:xfrm>
              <a:off x="730284" y="2367072"/>
              <a:ext cx="1661999" cy="498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01600" indent="-101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l" eaLnBrk="1" hangingPunct="1">
                <a:lnSpc>
                  <a:spcPct val="110000"/>
                </a:lnSpc>
                <a:buSzPct val="80000"/>
                <a:buFontTx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온라인 워크북</a:t>
              </a:r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(</a:t>
              </a: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관리산출물</a:t>
              </a:r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)</a:t>
              </a:r>
            </a:p>
            <a:p>
              <a:pPr algn="l" eaLnBrk="1" hangingPunct="1">
                <a:lnSpc>
                  <a:spcPct val="110000"/>
                </a:lnSpc>
                <a:buSzPct val="80000"/>
                <a:buFontTx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온라인 워크북</a:t>
              </a:r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(</a:t>
              </a: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설계산출물</a:t>
              </a:r>
              <a:r>
                <a:rPr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)</a:t>
              </a:r>
            </a:p>
            <a:p>
              <a:pPr algn="l" eaLnBrk="1" hangingPunct="1">
                <a:lnSpc>
                  <a:spcPct val="110000"/>
                </a:lnSpc>
                <a:buSzPct val="80000"/>
                <a:buFontTx/>
                <a:buChar char="•"/>
              </a:pP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산출물 관리</a:t>
              </a:r>
            </a:p>
          </p:txBody>
        </p:sp>
        <p:grpSp>
          <p:nvGrpSpPr>
            <p:cNvPr id="205" name="Group 240"/>
            <p:cNvGrpSpPr>
              <a:grpSpLocks/>
            </p:cNvGrpSpPr>
            <p:nvPr/>
          </p:nvGrpSpPr>
          <p:grpSpPr bwMode="auto">
            <a:xfrm>
              <a:off x="2356591" y="1401538"/>
              <a:ext cx="3896620" cy="354013"/>
              <a:chOff x="5293" y="1113"/>
              <a:chExt cx="3218" cy="187"/>
            </a:xfrm>
          </p:grpSpPr>
          <p:sp>
            <p:nvSpPr>
              <p:cNvPr id="207" name="AutoShape 241"/>
              <p:cNvSpPr>
                <a:spLocks noChangeArrowheads="1"/>
              </p:cNvSpPr>
              <p:nvPr/>
            </p:nvSpPr>
            <p:spPr bwMode="auto">
              <a:xfrm>
                <a:off x="5293" y="1113"/>
                <a:ext cx="786" cy="187"/>
              </a:xfrm>
              <a:prstGeom prst="chevron">
                <a:avLst>
                  <a:gd name="adj" fmla="val 36914"/>
                </a:avLst>
              </a:prstGeom>
              <a:solidFill>
                <a:srgbClr val="B0D0E6"/>
              </a:solidFill>
              <a:ln w="6350" algn="ctr">
                <a:solidFill>
                  <a:srgbClr val="29618F"/>
                </a:solidFill>
                <a:miter lim="800000"/>
                <a:headEnd/>
                <a:tailEnd/>
              </a:ln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8" name="AutoShape 242"/>
              <p:cNvSpPr>
                <a:spLocks noChangeArrowheads="1"/>
              </p:cNvSpPr>
              <p:nvPr/>
            </p:nvSpPr>
            <p:spPr bwMode="auto">
              <a:xfrm>
                <a:off x="6044" y="1113"/>
                <a:ext cx="847" cy="187"/>
              </a:xfrm>
              <a:prstGeom prst="chevron">
                <a:avLst>
                  <a:gd name="adj" fmla="val 36382"/>
                </a:avLst>
              </a:prstGeom>
              <a:solidFill>
                <a:srgbClr val="7FA9CB"/>
              </a:solidFill>
              <a:ln w="6350" algn="ctr">
                <a:solidFill>
                  <a:srgbClr val="29618F"/>
                </a:solidFill>
                <a:miter lim="800000"/>
                <a:headEnd/>
                <a:tailEnd/>
              </a:ln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9" name="AutoShape 243"/>
              <p:cNvSpPr>
                <a:spLocks noChangeArrowheads="1"/>
              </p:cNvSpPr>
              <p:nvPr/>
            </p:nvSpPr>
            <p:spPr bwMode="auto">
              <a:xfrm>
                <a:off x="6823" y="1121"/>
                <a:ext cx="56" cy="172"/>
              </a:xfrm>
              <a:prstGeom prst="rightArrow">
                <a:avLst>
                  <a:gd name="adj1" fmla="val 100000"/>
                  <a:gd name="adj2" fmla="val 100000"/>
                </a:avLst>
              </a:prstGeom>
              <a:gradFill rotWithShape="1">
                <a:gsLst>
                  <a:gs pos="0">
                    <a:srgbClr val="7FA9CB"/>
                  </a:gs>
                  <a:gs pos="100000">
                    <a:srgbClr val="B6CEE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0" name="AutoShape 244"/>
              <p:cNvSpPr>
                <a:spLocks noChangeArrowheads="1"/>
              </p:cNvSpPr>
              <p:nvPr/>
            </p:nvSpPr>
            <p:spPr bwMode="auto">
              <a:xfrm>
                <a:off x="6854" y="1113"/>
                <a:ext cx="846" cy="187"/>
              </a:xfrm>
              <a:prstGeom prst="chevron">
                <a:avLst>
                  <a:gd name="adj" fmla="val 35313"/>
                </a:avLst>
              </a:prstGeom>
              <a:solidFill>
                <a:srgbClr val="4B82AF"/>
              </a:solidFill>
              <a:ln w="6350" algn="ctr">
                <a:solidFill>
                  <a:srgbClr val="29618F"/>
                </a:solidFill>
                <a:miter lim="800000"/>
                <a:headEnd/>
                <a:tailEnd/>
              </a:ln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1" name="AutoShape 245"/>
              <p:cNvSpPr>
                <a:spLocks noChangeArrowheads="1"/>
              </p:cNvSpPr>
              <p:nvPr/>
            </p:nvSpPr>
            <p:spPr bwMode="auto">
              <a:xfrm>
                <a:off x="7627" y="1121"/>
                <a:ext cx="58" cy="172"/>
              </a:xfrm>
              <a:prstGeom prst="rightArrow">
                <a:avLst>
                  <a:gd name="adj1" fmla="val 100000"/>
                  <a:gd name="adj2" fmla="val 100000"/>
                </a:avLst>
              </a:prstGeom>
              <a:gradFill rotWithShape="1">
                <a:gsLst>
                  <a:gs pos="0">
                    <a:srgbClr val="4B82AF"/>
                  </a:gs>
                  <a:gs pos="100000">
                    <a:srgbClr val="82A8C7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2" name="AutoShape 246"/>
              <p:cNvSpPr>
                <a:spLocks noChangeArrowheads="1"/>
              </p:cNvSpPr>
              <p:nvPr/>
            </p:nvSpPr>
            <p:spPr bwMode="auto">
              <a:xfrm>
                <a:off x="7665" y="1113"/>
                <a:ext cx="846" cy="187"/>
              </a:xfrm>
              <a:prstGeom prst="chevron">
                <a:avLst>
                  <a:gd name="adj" fmla="val 35271"/>
                </a:avLst>
              </a:prstGeom>
              <a:solidFill>
                <a:srgbClr val="233D53"/>
              </a:solidFill>
              <a:ln w="6350" algn="ctr">
                <a:solidFill>
                  <a:srgbClr val="142E44"/>
                </a:solidFill>
                <a:miter lim="800000"/>
                <a:headEnd/>
                <a:tailEnd/>
              </a:ln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3" name="AutoShape 247"/>
              <p:cNvSpPr>
                <a:spLocks noChangeArrowheads="1"/>
              </p:cNvSpPr>
              <p:nvPr/>
            </p:nvSpPr>
            <p:spPr bwMode="auto">
              <a:xfrm>
                <a:off x="8437" y="1121"/>
                <a:ext cx="58" cy="172"/>
              </a:xfrm>
              <a:prstGeom prst="rightArrow">
                <a:avLst>
                  <a:gd name="adj1" fmla="val 100000"/>
                  <a:gd name="adj2" fmla="val 100000"/>
                </a:avLst>
              </a:prstGeom>
              <a:gradFill rotWithShape="1">
                <a:gsLst>
                  <a:gs pos="0">
                    <a:srgbClr val="233D53"/>
                  </a:gs>
                  <a:gs pos="100000">
                    <a:srgbClr val="66788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4" name="AutoShape 248"/>
              <p:cNvSpPr>
                <a:spLocks noChangeArrowheads="1"/>
              </p:cNvSpPr>
              <p:nvPr/>
            </p:nvSpPr>
            <p:spPr bwMode="auto">
              <a:xfrm>
                <a:off x="6007" y="1121"/>
                <a:ext cx="60" cy="172"/>
              </a:xfrm>
              <a:prstGeom prst="rightArrow">
                <a:avLst>
                  <a:gd name="adj1" fmla="val 100000"/>
                  <a:gd name="adj2" fmla="val 100000"/>
                </a:avLst>
              </a:prstGeom>
              <a:gradFill rotWithShape="1">
                <a:gsLst>
                  <a:gs pos="0">
                    <a:srgbClr val="B0D0E6"/>
                  </a:gs>
                  <a:gs pos="100000">
                    <a:srgbClr val="D9E8F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5" name="Rectangle 249"/>
              <p:cNvSpPr>
                <a:spLocks noChangeArrowheads="1"/>
              </p:cNvSpPr>
              <p:nvPr/>
            </p:nvSpPr>
            <p:spPr bwMode="auto">
              <a:xfrm rot="5400000">
                <a:off x="5626" y="1057"/>
                <a:ext cx="72" cy="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latinLnBrk="0" hangingPunct="1">
                  <a:lnSpc>
                    <a:spcPct val="110000"/>
                  </a:lnSpc>
                </a:pPr>
                <a:r>
                  <a:rPr lang="ko-KR" altLang="en-US" sz="8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착수단계</a:t>
                </a:r>
              </a:p>
            </p:txBody>
          </p:sp>
          <p:sp>
            <p:nvSpPr>
              <p:cNvPr id="216" name="Rectangle 250"/>
              <p:cNvSpPr>
                <a:spLocks noChangeArrowheads="1"/>
              </p:cNvSpPr>
              <p:nvPr/>
            </p:nvSpPr>
            <p:spPr bwMode="auto">
              <a:xfrm rot="5400000">
                <a:off x="6437" y="977"/>
                <a:ext cx="72" cy="4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latinLnBrk="0" hangingPunct="1">
                  <a:lnSpc>
                    <a:spcPct val="110000"/>
                  </a:lnSpc>
                </a:pPr>
                <a:r>
                  <a:rPr lang="ko-KR" altLang="en-US" sz="8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계획수립단계</a:t>
                </a:r>
              </a:p>
            </p:txBody>
          </p:sp>
          <p:sp>
            <p:nvSpPr>
              <p:cNvPr id="217" name="Rectangle 251"/>
              <p:cNvSpPr>
                <a:spLocks noChangeArrowheads="1"/>
              </p:cNvSpPr>
              <p:nvPr/>
            </p:nvSpPr>
            <p:spPr bwMode="auto">
              <a:xfrm rot="5400000">
                <a:off x="7257" y="903"/>
                <a:ext cx="72" cy="6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latinLnBrk="0" hangingPunct="1">
                  <a:lnSpc>
                    <a:spcPct val="110000"/>
                  </a:lnSpc>
                </a:pPr>
                <a:r>
                  <a:rPr lang="ko-KR" altLang="en-US" sz="8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실행 및 통제 단계</a:t>
                </a:r>
              </a:p>
            </p:txBody>
          </p:sp>
          <p:sp>
            <p:nvSpPr>
              <p:cNvPr id="218" name="Rectangle 252"/>
              <p:cNvSpPr>
                <a:spLocks noChangeArrowheads="1"/>
              </p:cNvSpPr>
              <p:nvPr/>
            </p:nvSpPr>
            <p:spPr bwMode="auto">
              <a:xfrm rot="5400000">
                <a:off x="8061" y="1055"/>
                <a:ext cx="72" cy="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vert="eaVert"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l" eaLnBrk="1" latinLnBrk="0" hangingPunct="1">
                  <a:lnSpc>
                    <a:spcPct val="110000"/>
                  </a:lnSpc>
                </a:pPr>
                <a:r>
                  <a:rPr lang="ko-KR" altLang="en-US" sz="8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종료단계</a:t>
                </a:r>
              </a:p>
            </p:txBody>
          </p:sp>
        </p:grpSp>
        <p:sp>
          <p:nvSpPr>
            <p:cNvPr id="206" name="AutoShape 253"/>
            <p:cNvSpPr>
              <a:spLocks noChangeArrowheads="1"/>
            </p:cNvSpPr>
            <p:nvPr/>
          </p:nvSpPr>
          <p:spPr bwMode="auto">
            <a:xfrm>
              <a:off x="4029453" y="1217388"/>
              <a:ext cx="440717" cy="29368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7817" y="5400"/>
                    <a:pt x="5400" y="7817"/>
                    <a:pt x="5400" y="10800"/>
                  </a:cubicBezTo>
                  <a:cubicBezTo>
                    <a:pt x="5399" y="10893"/>
                    <a:pt x="5402" y="10987"/>
                    <a:pt x="5407" y="11081"/>
                  </a:cubicBezTo>
                  <a:lnTo>
                    <a:pt x="14" y="11363"/>
                  </a:lnTo>
                  <a:cubicBezTo>
                    <a:pt x="4" y="11175"/>
                    <a:pt x="0" y="10987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gradFill rotWithShape="0">
              <a:gsLst>
                <a:gs pos="0">
                  <a:srgbClr val="C5DBF4"/>
                </a:gs>
                <a:gs pos="100000">
                  <a:srgbClr val="6DA5E3"/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/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26" name="그룹 325"/>
          <p:cNvGrpSpPr/>
          <p:nvPr/>
        </p:nvGrpSpPr>
        <p:grpSpPr>
          <a:xfrm>
            <a:off x="658931" y="4152549"/>
            <a:ext cx="8613363" cy="2300786"/>
            <a:chOff x="658931" y="4696858"/>
            <a:chExt cx="8613363" cy="2836598"/>
          </a:xfrm>
        </p:grpSpPr>
        <p:grpSp>
          <p:nvGrpSpPr>
            <p:cNvPr id="244" name="Group 137"/>
            <p:cNvGrpSpPr>
              <a:grpSpLocks/>
            </p:cNvGrpSpPr>
            <p:nvPr/>
          </p:nvGrpSpPr>
          <p:grpSpPr bwMode="auto">
            <a:xfrm>
              <a:off x="658931" y="4907810"/>
              <a:ext cx="8613363" cy="2576492"/>
              <a:chOff x="221" y="4173"/>
              <a:chExt cx="3856" cy="1562"/>
            </a:xfrm>
          </p:grpSpPr>
          <p:sp>
            <p:nvSpPr>
              <p:cNvPr id="321" name="AutoShape 138"/>
              <p:cNvSpPr>
                <a:spLocks noChangeArrowheads="1"/>
              </p:cNvSpPr>
              <p:nvPr/>
            </p:nvSpPr>
            <p:spPr bwMode="auto">
              <a:xfrm flipV="1">
                <a:off x="221" y="4173"/>
                <a:ext cx="636" cy="1562"/>
              </a:xfrm>
              <a:prstGeom prst="roundRect">
                <a:avLst>
                  <a:gd name="adj" fmla="val 6065"/>
                </a:avLst>
              </a:prstGeom>
              <a:gradFill rotWithShape="0">
                <a:gsLst>
                  <a:gs pos="0">
                    <a:srgbClr val="F5F5F5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4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2" name="AutoShape 139"/>
              <p:cNvSpPr>
                <a:spLocks noChangeArrowheads="1"/>
              </p:cNvSpPr>
              <p:nvPr/>
            </p:nvSpPr>
            <p:spPr bwMode="auto">
              <a:xfrm flipV="1">
                <a:off x="886" y="4173"/>
                <a:ext cx="767" cy="1562"/>
              </a:xfrm>
              <a:prstGeom prst="roundRect">
                <a:avLst>
                  <a:gd name="adj" fmla="val 6065"/>
                </a:avLst>
              </a:prstGeom>
              <a:gradFill rotWithShape="0">
                <a:gsLst>
                  <a:gs pos="0">
                    <a:srgbClr val="F5F5F5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4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3" name="AutoShape 140"/>
              <p:cNvSpPr>
                <a:spLocks noChangeArrowheads="1"/>
              </p:cNvSpPr>
              <p:nvPr/>
            </p:nvSpPr>
            <p:spPr bwMode="auto">
              <a:xfrm flipV="1">
                <a:off x="1694" y="4173"/>
                <a:ext cx="767" cy="1562"/>
              </a:xfrm>
              <a:prstGeom prst="roundRect">
                <a:avLst>
                  <a:gd name="adj" fmla="val 6065"/>
                </a:avLst>
              </a:prstGeom>
              <a:gradFill rotWithShape="0">
                <a:gsLst>
                  <a:gs pos="0">
                    <a:srgbClr val="F5F5F5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4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4" name="AutoShape 141"/>
              <p:cNvSpPr>
                <a:spLocks noChangeArrowheads="1"/>
              </p:cNvSpPr>
              <p:nvPr/>
            </p:nvSpPr>
            <p:spPr bwMode="auto">
              <a:xfrm flipV="1">
                <a:off x="2502" y="4173"/>
                <a:ext cx="767" cy="1562"/>
              </a:xfrm>
              <a:prstGeom prst="roundRect">
                <a:avLst>
                  <a:gd name="adj" fmla="val 6065"/>
                </a:avLst>
              </a:prstGeom>
              <a:gradFill rotWithShape="0">
                <a:gsLst>
                  <a:gs pos="0">
                    <a:srgbClr val="F5F5F5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4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5" name="AutoShape 142"/>
              <p:cNvSpPr>
                <a:spLocks noChangeArrowheads="1"/>
              </p:cNvSpPr>
              <p:nvPr/>
            </p:nvSpPr>
            <p:spPr bwMode="auto">
              <a:xfrm flipV="1">
                <a:off x="3310" y="4173"/>
                <a:ext cx="767" cy="1562"/>
              </a:xfrm>
              <a:prstGeom prst="roundRect">
                <a:avLst>
                  <a:gd name="adj" fmla="val 6065"/>
                </a:avLst>
              </a:prstGeom>
              <a:gradFill rotWithShape="0">
                <a:gsLst>
                  <a:gs pos="0">
                    <a:srgbClr val="F5F5F5"/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4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45" name="Text Box 143"/>
            <p:cNvSpPr txBox="1">
              <a:spLocks noChangeArrowheads="1"/>
            </p:cNvSpPr>
            <p:nvPr/>
          </p:nvSpPr>
          <p:spPr bwMode="auto">
            <a:xfrm>
              <a:off x="671510" y="5368630"/>
              <a:ext cx="1310382" cy="456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WBS</a:t>
              </a:r>
            </a:p>
            <a:p>
              <a:pPr algn="ctr" eaLnBrk="1" hangingPunct="1"/>
              <a:r>
                <a:rPr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활용</a:t>
              </a:r>
              <a:endParaRPr lang="en-US" altLang="ko-KR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산돌고딕B" pitchFamily="18" charset="-127"/>
              </a:endParaRPr>
            </a:p>
            <a:p>
              <a:pPr algn="ctr" eaLnBrk="1" hangingPunct="1"/>
              <a:r>
                <a:rPr lang="en-US" altLang="ko-KR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(trello </a:t>
              </a:r>
              <a:r>
                <a:rPr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툴 병행</a:t>
              </a:r>
              <a:r>
                <a:rPr lang="en-US" altLang="ko-KR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)</a:t>
              </a:r>
            </a:p>
          </p:txBody>
        </p:sp>
        <p:sp>
          <p:nvSpPr>
            <p:cNvPr id="246" name="AutoShape 144"/>
            <p:cNvSpPr>
              <a:spLocks noChangeArrowheads="1"/>
            </p:cNvSpPr>
            <p:nvPr/>
          </p:nvSpPr>
          <p:spPr bwMode="auto">
            <a:xfrm>
              <a:off x="2305110" y="5098283"/>
              <a:ext cx="1388964" cy="282636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WBS </a:t>
              </a: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작성</a:t>
              </a:r>
            </a:p>
            <a:p>
              <a:pPr algn="ctr" eaLnBrk="1" latinLnBrk="0" hangingPunct="1">
                <a:lnSpc>
                  <a:spcPct val="95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(</a:t>
              </a: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착수지원</a:t>
              </a:r>
              <a:r>
                <a:rPr lang="en-US" altLang="ko-KR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, </a:t>
              </a: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교육</a:t>
              </a:r>
              <a:r>
                <a:rPr lang="en-US" altLang="ko-KR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)</a:t>
              </a:r>
            </a:p>
          </p:txBody>
        </p:sp>
        <p:sp>
          <p:nvSpPr>
            <p:cNvPr id="247" name="AutoShape 145"/>
            <p:cNvSpPr>
              <a:spLocks noChangeArrowheads="1"/>
            </p:cNvSpPr>
            <p:nvPr/>
          </p:nvSpPr>
          <p:spPr bwMode="auto">
            <a:xfrm>
              <a:off x="2305110" y="5536573"/>
              <a:ext cx="1388964" cy="294924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환경구성</a:t>
              </a:r>
            </a:p>
            <a:p>
              <a:pPr algn="ctr" eaLnBrk="1" latinLnBrk="0" hangingPunct="1">
                <a:lnSpc>
                  <a:spcPct val="95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(</a:t>
              </a: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사용권한 등</a:t>
              </a:r>
              <a:r>
                <a:rPr lang="en-US" altLang="ko-KR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)</a:t>
              </a:r>
            </a:p>
          </p:txBody>
        </p:sp>
        <p:sp>
          <p:nvSpPr>
            <p:cNvPr id="248" name="AutoShape 146"/>
            <p:cNvSpPr>
              <a:spLocks noChangeArrowheads="1"/>
            </p:cNvSpPr>
            <p:nvPr/>
          </p:nvSpPr>
          <p:spPr bwMode="auto">
            <a:xfrm>
              <a:off x="2305110" y="6419297"/>
              <a:ext cx="1388964" cy="284685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기본정보 등록</a:t>
              </a:r>
            </a:p>
            <a:p>
              <a:pPr algn="ctr" eaLnBrk="1" latinLnBrk="0" hangingPunct="1">
                <a:lnSpc>
                  <a:spcPct val="95000"/>
                </a:lnSpc>
              </a:pPr>
              <a:r>
                <a:rPr lang="en-US" altLang="ko-KR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(</a:t>
              </a: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환경</a:t>
              </a:r>
              <a:r>
                <a:rPr lang="en-US" altLang="ko-KR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/</a:t>
              </a: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특성정보</a:t>
              </a:r>
              <a:r>
                <a:rPr lang="en-US" altLang="ko-KR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)</a:t>
              </a:r>
            </a:p>
          </p:txBody>
        </p:sp>
        <p:sp>
          <p:nvSpPr>
            <p:cNvPr id="249" name="AutoShape 147"/>
            <p:cNvSpPr>
              <a:spLocks noChangeArrowheads="1"/>
            </p:cNvSpPr>
            <p:nvPr/>
          </p:nvSpPr>
          <p:spPr bwMode="auto">
            <a:xfrm>
              <a:off x="4042992" y="6333278"/>
              <a:ext cx="1384489" cy="169992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자원 할당</a:t>
              </a:r>
            </a:p>
          </p:txBody>
        </p:sp>
        <p:sp>
          <p:nvSpPr>
            <p:cNvPr id="250" name="AutoShape 148"/>
            <p:cNvSpPr>
              <a:spLocks noChangeArrowheads="1"/>
            </p:cNvSpPr>
            <p:nvPr/>
          </p:nvSpPr>
          <p:spPr bwMode="auto">
            <a:xfrm>
              <a:off x="4042992" y="6544231"/>
              <a:ext cx="1384489" cy="174087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품질검토</a:t>
              </a:r>
              <a:r>
                <a:rPr lang="en-US" altLang="ko-KR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/</a:t>
              </a: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계획</a:t>
              </a:r>
            </a:p>
          </p:txBody>
        </p:sp>
        <p:sp>
          <p:nvSpPr>
            <p:cNvPr id="251" name="AutoShape 149"/>
            <p:cNvSpPr>
              <a:spLocks noChangeArrowheads="1"/>
            </p:cNvSpPr>
            <p:nvPr/>
          </p:nvSpPr>
          <p:spPr bwMode="auto">
            <a:xfrm>
              <a:off x="4042992" y="6759280"/>
              <a:ext cx="1384489" cy="169992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인원투입계획</a:t>
              </a:r>
            </a:p>
          </p:txBody>
        </p:sp>
        <p:cxnSp>
          <p:nvCxnSpPr>
            <p:cNvPr id="252" name="AutoShape 150"/>
            <p:cNvCxnSpPr>
              <a:cxnSpLocks noChangeShapeType="1"/>
              <a:stCxn id="246" idx="2"/>
              <a:endCxn id="247" idx="0"/>
            </p:cNvCxnSpPr>
            <p:nvPr/>
          </p:nvCxnSpPr>
          <p:spPr bwMode="auto">
            <a:xfrm>
              <a:off x="3000711" y="5380919"/>
              <a:ext cx="0" cy="15565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3" name="AutoShape 151"/>
            <p:cNvCxnSpPr>
              <a:cxnSpLocks noChangeShapeType="1"/>
              <a:stCxn id="317" idx="2"/>
              <a:endCxn id="295" idx="0"/>
            </p:cNvCxnSpPr>
            <p:nvPr/>
          </p:nvCxnSpPr>
          <p:spPr bwMode="auto">
            <a:xfrm>
              <a:off x="4731882" y="5262130"/>
              <a:ext cx="0" cy="133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4" name="AutoShape 152"/>
            <p:cNvCxnSpPr>
              <a:cxnSpLocks noChangeShapeType="1"/>
              <a:stCxn id="295" idx="2"/>
              <a:endCxn id="294" idx="0"/>
            </p:cNvCxnSpPr>
            <p:nvPr/>
          </p:nvCxnSpPr>
          <p:spPr bwMode="auto">
            <a:xfrm>
              <a:off x="4731882" y="5569342"/>
              <a:ext cx="4473" cy="17408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5" name="AutoShape 153"/>
            <p:cNvCxnSpPr>
              <a:cxnSpLocks noChangeShapeType="1"/>
            </p:cNvCxnSpPr>
            <p:nvPr/>
          </p:nvCxnSpPr>
          <p:spPr bwMode="auto">
            <a:xfrm>
              <a:off x="5423008" y="5542717"/>
              <a:ext cx="456278" cy="0"/>
            </a:xfrm>
            <a:prstGeom prst="straightConnector1">
              <a:avLst/>
            </a:prstGeom>
            <a:noFill/>
            <a:ln w="19050">
              <a:solidFill>
                <a:srgbClr val="FF0066"/>
              </a:solidFill>
              <a:prstDash val="sysDot"/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" name="AutoShape 154"/>
            <p:cNvCxnSpPr>
              <a:cxnSpLocks noChangeShapeType="1"/>
              <a:endCxn id="290" idx="0"/>
            </p:cNvCxnSpPr>
            <p:nvPr/>
          </p:nvCxnSpPr>
          <p:spPr bwMode="auto">
            <a:xfrm>
              <a:off x="4736356" y="7265157"/>
              <a:ext cx="0" cy="1003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7" name="AutoShape 155"/>
            <p:cNvSpPr>
              <a:spLocks noChangeArrowheads="1"/>
            </p:cNvSpPr>
            <p:nvPr/>
          </p:nvSpPr>
          <p:spPr bwMode="auto">
            <a:xfrm>
              <a:off x="5002517" y="6077268"/>
              <a:ext cx="1384491" cy="172039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일정수립</a:t>
              </a:r>
            </a:p>
          </p:txBody>
        </p:sp>
        <p:cxnSp>
          <p:nvCxnSpPr>
            <p:cNvPr id="258" name="AutoShape 156"/>
            <p:cNvCxnSpPr>
              <a:cxnSpLocks noChangeShapeType="1"/>
              <a:stCxn id="294" idx="2"/>
              <a:endCxn id="257" idx="1"/>
            </p:cNvCxnSpPr>
            <p:nvPr/>
          </p:nvCxnSpPr>
          <p:spPr bwMode="auto">
            <a:xfrm rot="16200000" flipH="1">
              <a:off x="4800824" y="5961596"/>
              <a:ext cx="137222" cy="266161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9" name="AutoShape 157"/>
            <p:cNvCxnSpPr>
              <a:cxnSpLocks noChangeShapeType="1"/>
              <a:stCxn id="257" idx="2"/>
              <a:endCxn id="249" idx="3"/>
            </p:cNvCxnSpPr>
            <p:nvPr/>
          </p:nvCxnSpPr>
          <p:spPr bwMode="auto">
            <a:xfrm rot="5400000">
              <a:off x="5475568" y="6201220"/>
              <a:ext cx="169990" cy="266163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0" name="AutoShape 158"/>
            <p:cNvCxnSpPr>
              <a:cxnSpLocks noChangeShapeType="1"/>
              <a:stCxn id="297" idx="3"/>
              <a:endCxn id="251" idx="1"/>
            </p:cNvCxnSpPr>
            <p:nvPr/>
          </p:nvCxnSpPr>
          <p:spPr bwMode="auto">
            <a:xfrm>
              <a:off x="3694074" y="6126422"/>
              <a:ext cx="348918" cy="71683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1" name="AutoShape 159"/>
            <p:cNvCxnSpPr>
              <a:cxnSpLocks noChangeShapeType="1"/>
              <a:stCxn id="317" idx="3"/>
              <a:endCxn id="318" idx="1"/>
            </p:cNvCxnSpPr>
            <p:nvPr/>
          </p:nvCxnSpPr>
          <p:spPr bwMode="auto">
            <a:xfrm>
              <a:off x="5423008" y="5176110"/>
              <a:ext cx="46075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2" name="AutoShape 160"/>
            <p:cNvCxnSpPr>
              <a:cxnSpLocks noChangeShapeType="1"/>
              <a:endCxn id="289" idx="2"/>
            </p:cNvCxnSpPr>
            <p:nvPr/>
          </p:nvCxnSpPr>
          <p:spPr bwMode="auto">
            <a:xfrm flipV="1">
              <a:off x="6579360" y="5671747"/>
              <a:ext cx="0" cy="1597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3" name="AutoShape 161"/>
            <p:cNvCxnSpPr>
              <a:cxnSpLocks noChangeShapeType="1"/>
              <a:stCxn id="289" idx="0"/>
              <a:endCxn id="318" idx="2"/>
            </p:cNvCxnSpPr>
            <p:nvPr/>
          </p:nvCxnSpPr>
          <p:spPr bwMode="auto">
            <a:xfrm flipH="1" flipV="1">
              <a:off x="6579360" y="5262130"/>
              <a:ext cx="2236" cy="1228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4" name="AutoShape 162"/>
            <p:cNvCxnSpPr>
              <a:cxnSpLocks noChangeShapeType="1"/>
              <a:stCxn id="257" idx="3"/>
              <a:endCxn id="292" idx="2"/>
            </p:cNvCxnSpPr>
            <p:nvPr/>
          </p:nvCxnSpPr>
          <p:spPr bwMode="auto">
            <a:xfrm flipV="1">
              <a:off x="6387008" y="6017873"/>
              <a:ext cx="192352" cy="145415"/>
            </a:xfrm>
            <a:prstGeom prst="straightConnector1">
              <a:avLst/>
            </a:prstGeom>
            <a:noFill/>
            <a:ln w="19050">
              <a:solidFill>
                <a:srgbClr val="FF0066"/>
              </a:solidFill>
              <a:prstDash val="sysDot"/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5" name="AutoShape 163"/>
            <p:cNvSpPr>
              <a:spLocks noChangeArrowheads="1"/>
            </p:cNvSpPr>
            <p:nvPr/>
          </p:nvSpPr>
          <p:spPr bwMode="auto">
            <a:xfrm>
              <a:off x="5883759" y="6325085"/>
              <a:ext cx="1386727" cy="169992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온라인 워크북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산돌고딕 L" pitchFamily="18" charset="-127"/>
              </a:endParaRPr>
            </a:p>
          </p:txBody>
        </p:sp>
        <p:sp>
          <p:nvSpPr>
            <p:cNvPr id="266" name="AutoShape 164"/>
            <p:cNvSpPr>
              <a:spLocks noChangeArrowheads="1"/>
            </p:cNvSpPr>
            <p:nvPr/>
          </p:nvSpPr>
          <p:spPr bwMode="auto">
            <a:xfrm>
              <a:off x="5883759" y="6759280"/>
              <a:ext cx="1386727" cy="169992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인원투입실적</a:t>
              </a:r>
            </a:p>
          </p:txBody>
        </p:sp>
        <p:cxnSp>
          <p:nvCxnSpPr>
            <p:cNvPr id="267" name="AutoShape 165"/>
            <p:cNvCxnSpPr>
              <a:cxnSpLocks noChangeShapeType="1"/>
            </p:cNvCxnSpPr>
            <p:nvPr/>
          </p:nvCxnSpPr>
          <p:spPr bwMode="auto">
            <a:xfrm>
              <a:off x="6574887" y="6658924"/>
              <a:ext cx="0" cy="9830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8" name="AutoShape 166"/>
            <p:cNvCxnSpPr>
              <a:cxnSpLocks noChangeShapeType="1"/>
              <a:stCxn id="250" idx="3"/>
            </p:cNvCxnSpPr>
            <p:nvPr/>
          </p:nvCxnSpPr>
          <p:spPr bwMode="auto">
            <a:xfrm>
              <a:off x="5427482" y="6632298"/>
              <a:ext cx="45627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9" name="AutoShape 167"/>
            <p:cNvCxnSpPr>
              <a:cxnSpLocks noChangeShapeType="1"/>
              <a:stCxn id="251" idx="3"/>
              <a:endCxn id="266" idx="1"/>
            </p:cNvCxnSpPr>
            <p:nvPr/>
          </p:nvCxnSpPr>
          <p:spPr bwMode="auto">
            <a:xfrm>
              <a:off x="5427482" y="6843252"/>
              <a:ext cx="45627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0" name="AutoShape 168"/>
            <p:cNvCxnSpPr>
              <a:cxnSpLocks noChangeShapeType="1"/>
              <a:stCxn id="290" idx="3"/>
              <a:endCxn id="291" idx="1"/>
            </p:cNvCxnSpPr>
            <p:nvPr/>
          </p:nvCxnSpPr>
          <p:spPr bwMode="auto">
            <a:xfrm flipV="1">
              <a:off x="5427482" y="7447436"/>
              <a:ext cx="458515" cy="20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1" name="AutoShape 169"/>
            <p:cNvCxnSpPr>
              <a:cxnSpLocks noChangeShapeType="1"/>
              <a:stCxn id="265" idx="0"/>
              <a:endCxn id="292" idx="2"/>
            </p:cNvCxnSpPr>
            <p:nvPr/>
          </p:nvCxnSpPr>
          <p:spPr bwMode="auto">
            <a:xfrm flipV="1">
              <a:off x="6579360" y="6017873"/>
              <a:ext cx="0" cy="3072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2" name="AutoShape 170"/>
            <p:cNvCxnSpPr>
              <a:cxnSpLocks noChangeShapeType="1"/>
              <a:endCxn id="294" idx="1"/>
            </p:cNvCxnSpPr>
            <p:nvPr/>
          </p:nvCxnSpPr>
          <p:spPr bwMode="auto">
            <a:xfrm>
              <a:off x="3667234" y="5727044"/>
              <a:ext cx="375758" cy="15770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3" name="AutoShape 171"/>
            <p:cNvSpPr>
              <a:spLocks noChangeArrowheads="1"/>
            </p:cNvSpPr>
            <p:nvPr/>
          </p:nvSpPr>
          <p:spPr bwMode="auto">
            <a:xfrm>
              <a:off x="7769261" y="5798728"/>
              <a:ext cx="1384489" cy="172039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종료검토</a:t>
              </a:r>
            </a:p>
          </p:txBody>
        </p:sp>
        <p:cxnSp>
          <p:nvCxnSpPr>
            <p:cNvPr id="274" name="AutoShape 172"/>
            <p:cNvCxnSpPr>
              <a:cxnSpLocks noChangeShapeType="1"/>
              <a:stCxn id="273" idx="0"/>
              <a:endCxn id="296" idx="2"/>
            </p:cNvCxnSpPr>
            <p:nvPr/>
          </p:nvCxnSpPr>
          <p:spPr bwMode="auto">
            <a:xfrm flipV="1">
              <a:off x="8462625" y="5616448"/>
              <a:ext cx="0" cy="1822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5" name="AutoShape 173"/>
            <p:cNvCxnSpPr>
              <a:cxnSpLocks noChangeShapeType="1"/>
              <a:stCxn id="296" idx="0"/>
              <a:endCxn id="319" idx="2"/>
            </p:cNvCxnSpPr>
            <p:nvPr/>
          </p:nvCxnSpPr>
          <p:spPr bwMode="auto">
            <a:xfrm flipV="1">
              <a:off x="8462625" y="5262130"/>
              <a:ext cx="0" cy="18023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6" name="AutoShape 174" descr="넓은 상향 대각선"/>
            <p:cNvSpPr>
              <a:spLocks noChangeArrowheads="1"/>
            </p:cNvSpPr>
            <p:nvPr/>
          </p:nvSpPr>
          <p:spPr bwMode="auto">
            <a:xfrm>
              <a:off x="7769261" y="6325085"/>
              <a:ext cx="1384489" cy="169992"/>
            </a:xfrm>
            <a:prstGeom prst="flowChartAlternateProcess">
              <a:avLst/>
            </a:prstGeom>
            <a:pattFill prst="wdUpDiag">
              <a:fgClr>
                <a:srgbClr val="F1D76B">
                  <a:alpha val="50195"/>
                </a:srgbClr>
              </a:fgClr>
              <a:bgClr>
                <a:srgbClr val="F6F0A2">
                  <a:alpha val="50195"/>
                </a:srgbClr>
              </a:bgClr>
            </a:pattFill>
            <a:ln w="12700" algn="ctr">
              <a:solidFill>
                <a:srgbClr val="C17B2D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산출물 입고</a:t>
              </a:r>
            </a:p>
          </p:txBody>
        </p:sp>
        <p:sp>
          <p:nvSpPr>
            <p:cNvPr id="277" name="AutoShape 175"/>
            <p:cNvSpPr>
              <a:spLocks noChangeArrowheads="1"/>
            </p:cNvSpPr>
            <p:nvPr/>
          </p:nvSpPr>
          <p:spPr bwMode="auto">
            <a:xfrm>
              <a:off x="7769261" y="6527847"/>
              <a:ext cx="1384489" cy="174087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매트릭스작성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산돌고딕 L" pitchFamily="18" charset="-127"/>
              </a:endParaRPr>
            </a:p>
          </p:txBody>
        </p:sp>
        <p:sp>
          <p:nvSpPr>
            <p:cNvPr id="278" name="AutoShape 176"/>
            <p:cNvSpPr>
              <a:spLocks noChangeArrowheads="1"/>
            </p:cNvSpPr>
            <p:nvPr/>
          </p:nvSpPr>
          <p:spPr bwMode="auto">
            <a:xfrm>
              <a:off x="7769261" y="6759280"/>
              <a:ext cx="1384489" cy="169992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사후검토</a:t>
              </a:r>
            </a:p>
          </p:txBody>
        </p:sp>
        <p:cxnSp>
          <p:nvCxnSpPr>
            <p:cNvPr id="279" name="AutoShape 177"/>
            <p:cNvCxnSpPr>
              <a:cxnSpLocks noChangeShapeType="1"/>
              <a:stCxn id="276" idx="0"/>
              <a:endCxn id="273" idx="2"/>
            </p:cNvCxnSpPr>
            <p:nvPr/>
          </p:nvCxnSpPr>
          <p:spPr bwMode="auto">
            <a:xfrm flipV="1">
              <a:off x="8462625" y="5970767"/>
              <a:ext cx="0" cy="3543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0" name="AutoShape 178"/>
            <p:cNvCxnSpPr>
              <a:cxnSpLocks noChangeShapeType="1"/>
              <a:stCxn id="318" idx="3"/>
              <a:endCxn id="319" idx="1"/>
            </p:cNvCxnSpPr>
            <p:nvPr/>
          </p:nvCxnSpPr>
          <p:spPr bwMode="auto">
            <a:xfrm>
              <a:off x="7270486" y="5176110"/>
              <a:ext cx="49877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" name="AutoShape 179"/>
            <p:cNvCxnSpPr>
              <a:cxnSpLocks noChangeShapeType="1"/>
              <a:endCxn id="300" idx="1"/>
            </p:cNvCxnSpPr>
            <p:nvPr/>
          </p:nvCxnSpPr>
          <p:spPr bwMode="auto">
            <a:xfrm>
              <a:off x="7266013" y="7056253"/>
              <a:ext cx="50324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2" name="AutoShape 180"/>
            <p:cNvCxnSpPr>
              <a:cxnSpLocks noChangeShapeType="1"/>
              <a:stCxn id="266" idx="3"/>
              <a:endCxn id="278" idx="1"/>
            </p:cNvCxnSpPr>
            <p:nvPr/>
          </p:nvCxnSpPr>
          <p:spPr bwMode="auto">
            <a:xfrm>
              <a:off x="7270486" y="6843252"/>
              <a:ext cx="49877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3" name="AutoShape 181"/>
            <p:cNvCxnSpPr>
              <a:cxnSpLocks noChangeShapeType="1"/>
              <a:stCxn id="289" idx="3"/>
              <a:endCxn id="296" idx="1"/>
            </p:cNvCxnSpPr>
            <p:nvPr/>
          </p:nvCxnSpPr>
          <p:spPr bwMode="auto">
            <a:xfrm>
              <a:off x="7263777" y="5528381"/>
              <a:ext cx="50548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4" name="AutoShape 182"/>
            <p:cNvCxnSpPr>
              <a:cxnSpLocks noChangeShapeType="1"/>
              <a:stCxn id="265" idx="3"/>
              <a:endCxn id="276" idx="1"/>
            </p:cNvCxnSpPr>
            <p:nvPr/>
          </p:nvCxnSpPr>
          <p:spPr bwMode="auto">
            <a:xfrm>
              <a:off x="7270486" y="6409058"/>
              <a:ext cx="49877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5" name="AutoShape 183" descr="넓은 상향 대각선"/>
            <p:cNvSpPr>
              <a:spLocks noChangeArrowheads="1"/>
            </p:cNvSpPr>
            <p:nvPr/>
          </p:nvSpPr>
          <p:spPr bwMode="auto">
            <a:xfrm>
              <a:off x="2305110" y="7215731"/>
              <a:ext cx="462988" cy="83972"/>
            </a:xfrm>
            <a:prstGeom prst="flowChartAlternateProcess">
              <a:avLst/>
            </a:prstGeom>
            <a:pattFill prst="wdUpDiag">
              <a:fgClr>
                <a:srgbClr val="F1D76B">
                  <a:alpha val="50195"/>
                </a:srgbClr>
              </a:fgClr>
              <a:bgClr>
                <a:srgbClr val="F6F0A2">
                  <a:alpha val="50195"/>
                </a:srgbClr>
              </a:bgClr>
            </a:pattFill>
            <a:ln w="12700" algn="ctr">
              <a:solidFill>
                <a:srgbClr val="C17B2D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endParaRPr lang="ko-KR" altLang="ko-KR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산돌고딕 L" pitchFamily="18" charset="-127"/>
              </a:endParaRPr>
            </a:p>
          </p:txBody>
        </p:sp>
        <p:sp>
          <p:nvSpPr>
            <p:cNvPr id="286" name="Text Box 184"/>
            <p:cNvSpPr txBox="1">
              <a:spLocks noChangeArrowheads="1"/>
            </p:cNvSpPr>
            <p:nvPr/>
          </p:nvSpPr>
          <p:spPr bwMode="auto">
            <a:xfrm>
              <a:off x="2904103" y="7150192"/>
              <a:ext cx="836097" cy="19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lang="en-US" altLang="ko-KR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Optional</a:t>
              </a:r>
            </a:p>
          </p:txBody>
        </p:sp>
        <p:cxnSp>
          <p:nvCxnSpPr>
            <p:cNvPr id="287" name="AutoShape 185"/>
            <p:cNvCxnSpPr>
              <a:cxnSpLocks noChangeShapeType="1"/>
              <a:stCxn id="297" idx="2"/>
              <a:endCxn id="248" idx="0"/>
            </p:cNvCxnSpPr>
            <p:nvPr/>
          </p:nvCxnSpPr>
          <p:spPr bwMode="auto">
            <a:xfrm>
              <a:off x="3000711" y="6269788"/>
              <a:ext cx="0" cy="1495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8" name="Freeform 186"/>
            <p:cNvSpPr>
              <a:spLocks/>
            </p:cNvSpPr>
            <p:nvPr/>
          </p:nvSpPr>
          <p:spPr bwMode="auto">
            <a:xfrm>
              <a:off x="7248120" y="5960526"/>
              <a:ext cx="539035" cy="671772"/>
            </a:xfrm>
            <a:custGeom>
              <a:avLst/>
              <a:gdLst>
                <a:gd name="T0" fmla="*/ 0 w 336"/>
                <a:gd name="T1" fmla="*/ 0 h 1008"/>
                <a:gd name="T2" fmla="*/ 2147483647 w 336"/>
                <a:gd name="T3" fmla="*/ 0 h 1008"/>
                <a:gd name="T4" fmla="*/ 2147483647 w 336"/>
                <a:gd name="T5" fmla="*/ 2147483647 h 1008"/>
                <a:gd name="T6" fmla="*/ 2147483647 w 336"/>
                <a:gd name="T7" fmla="*/ 2147483647 h 10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1008"/>
                <a:gd name="T14" fmla="*/ 336 w 336"/>
                <a:gd name="T15" fmla="*/ 1008 h 10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1008">
                  <a:moveTo>
                    <a:pt x="0" y="0"/>
                  </a:moveTo>
                  <a:lnTo>
                    <a:pt x="240" y="0"/>
                  </a:lnTo>
                  <a:lnTo>
                    <a:pt x="240" y="1008"/>
                  </a:lnTo>
                  <a:lnTo>
                    <a:pt x="336" y="1008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18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9" name="AutoShape 187"/>
            <p:cNvSpPr>
              <a:spLocks noChangeArrowheads="1"/>
            </p:cNvSpPr>
            <p:nvPr/>
          </p:nvSpPr>
          <p:spPr bwMode="auto">
            <a:xfrm>
              <a:off x="5894943" y="5385015"/>
              <a:ext cx="1368833" cy="286732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공정</a:t>
              </a:r>
              <a:r>
                <a:rPr lang="en-US" altLang="ko-KR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,</a:t>
              </a: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손익</a:t>
              </a:r>
              <a:r>
                <a:rPr lang="en-US" altLang="ko-KR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,</a:t>
              </a: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품질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산돌고딕 L" pitchFamily="18" charset="-127"/>
              </a:endParaRPr>
            </a:p>
          </p:txBody>
        </p:sp>
        <p:sp>
          <p:nvSpPr>
            <p:cNvPr id="290" name="AutoShape 188"/>
            <p:cNvSpPr>
              <a:spLocks noChangeArrowheads="1"/>
            </p:cNvSpPr>
            <p:nvPr/>
          </p:nvSpPr>
          <p:spPr bwMode="auto">
            <a:xfrm>
              <a:off x="4042992" y="7365513"/>
              <a:ext cx="1384489" cy="167943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리스크 식별</a:t>
              </a:r>
            </a:p>
          </p:txBody>
        </p:sp>
        <p:sp>
          <p:nvSpPr>
            <p:cNvPr id="291" name="AutoShape 189"/>
            <p:cNvSpPr>
              <a:spLocks noChangeArrowheads="1"/>
            </p:cNvSpPr>
            <p:nvPr/>
          </p:nvSpPr>
          <p:spPr bwMode="auto">
            <a:xfrm>
              <a:off x="5885997" y="7361417"/>
              <a:ext cx="1384489" cy="172039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리스크 추적</a:t>
              </a:r>
            </a:p>
          </p:txBody>
        </p:sp>
        <p:sp>
          <p:nvSpPr>
            <p:cNvPr id="292" name="AutoShape 190"/>
            <p:cNvSpPr>
              <a:spLocks noChangeArrowheads="1"/>
            </p:cNvSpPr>
            <p:nvPr/>
          </p:nvSpPr>
          <p:spPr bwMode="auto">
            <a:xfrm>
              <a:off x="5885997" y="5749574"/>
              <a:ext cx="1384489" cy="268299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주간 작업관리</a:t>
              </a:r>
            </a:p>
          </p:txBody>
        </p:sp>
        <p:sp>
          <p:nvSpPr>
            <p:cNvPr id="293" name="AutoShape 191"/>
            <p:cNvSpPr>
              <a:spLocks noChangeArrowheads="1"/>
            </p:cNvSpPr>
            <p:nvPr/>
          </p:nvSpPr>
          <p:spPr bwMode="auto">
            <a:xfrm>
              <a:off x="5885997" y="6540135"/>
              <a:ext cx="1384489" cy="172039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검토</a:t>
              </a:r>
              <a:r>
                <a:rPr lang="en-US" altLang="ko-KR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/</a:t>
              </a: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시정조치</a:t>
              </a:r>
            </a:p>
          </p:txBody>
        </p:sp>
        <p:sp>
          <p:nvSpPr>
            <p:cNvPr id="294" name="AutoShape 192"/>
            <p:cNvSpPr>
              <a:spLocks noChangeArrowheads="1"/>
            </p:cNvSpPr>
            <p:nvPr/>
          </p:nvSpPr>
          <p:spPr bwMode="auto">
            <a:xfrm>
              <a:off x="4042992" y="5743429"/>
              <a:ext cx="1384489" cy="282636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WBS </a:t>
              </a: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일정수립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산돌고딕 L" pitchFamily="18" charset="-127"/>
              </a:endParaRPr>
            </a:p>
          </p:txBody>
        </p:sp>
        <p:sp>
          <p:nvSpPr>
            <p:cNvPr id="295" name="AutoShape 193" descr="넓은 상향 대각선"/>
            <p:cNvSpPr>
              <a:spLocks noChangeArrowheads="1"/>
            </p:cNvSpPr>
            <p:nvPr/>
          </p:nvSpPr>
          <p:spPr bwMode="auto">
            <a:xfrm>
              <a:off x="4038519" y="5395255"/>
              <a:ext cx="1384489" cy="174088"/>
            </a:xfrm>
            <a:prstGeom prst="flowChartAlternateProcess">
              <a:avLst/>
            </a:prstGeom>
            <a:pattFill prst="wdUpDiag">
              <a:fgClr>
                <a:srgbClr val="F1D76B">
                  <a:alpha val="50195"/>
                </a:srgbClr>
              </a:fgClr>
              <a:bgClr>
                <a:srgbClr val="F6F0A2">
                  <a:alpha val="50195"/>
                </a:srgbClr>
              </a:bgClr>
            </a:pattFill>
            <a:ln w="12700" algn="ctr">
              <a:solidFill>
                <a:srgbClr val="C17B2D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방법론 조정</a:t>
              </a:r>
            </a:p>
          </p:txBody>
        </p:sp>
        <p:sp>
          <p:nvSpPr>
            <p:cNvPr id="296" name="AutoShape 194"/>
            <p:cNvSpPr>
              <a:spLocks noChangeArrowheads="1"/>
            </p:cNvSpPr>
            <p:nvPr/>
          </p:nvSpPr>
          <p:spPr bwMode="auto">
            <a:xfrm>
              <a:off x="7769261" y="5442361"/>
              <a:ext cx="1384489" cy="174087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종료보고</a:t>
              </a:r>
            </a:p>
          </p:txBody>
        </p:sp>
        <p:sp>
          <p:nvSpPr>
            <p:cNvPr id="297" name="AutoShape 195"/>
            <p:cNvSpPr>
              <a:spLocks noChangeArrowheads="1"/>
            </p:cNvSpPr>
            <p:nvPr/>
          </p:nvSpPr>
          <p:spPr bwMode="auto">
            <a:xfrm>
              <a:off x="2305110" y="5981007"/>
              <a:ext cx="1388964" cy="288781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필요역할</a:t>
              </a:r>
              <a:r>
                <a:rPr lang="en-US" altLang="ko-KR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/</a:t>
              </a: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인원</a:t>
              </a:r>
              <a:r>
                <a:rPr lang="en-US" altLang="ko-KR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/</a:t>
              </a:r>
            </a:p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조직등록</a:t>
              </a:r>
            </a:p>
          </p:txBody>
        </p:sp>
        <p:cxnSp>
          <p:nvCxnSpPr>
            <p:cNvPr id="298" name="AutoShape 196"/>
            <p:cNvCxnSpPr>
              <a:cxnSpLocks noChangeShapeType="1"/>
              <a:stCxn id="247" idx="2"/>
              <a:endCxn id="297" idx="0"/>
            </p:cNvCxnSpPr>
            <p:nvPr/>
          </p:nvCxnSpPr>
          <p:spPr bwMode="auto">
            <a:xfrm>
              <a:off x="3000711" y="5831497"/>
              <a:ext cx="0" cy="1495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9" name="AutoShape 197"/>
            <p:cNvSpPr>
              <a:spLocks noChangeArrowheads="1"/>
            </p:cNvSpPr>
            <p:nvPr/>
          </p:nvSpPr>
          <p:spPr bwMode="auto">
            <a:xfrm>
              <a:off x="4042992" y="6970233"/>
              <a:ext cx="1384489" cy="172039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가정</a:t>
              </a:r>
              <a:r>
                <a:rPr lang="en-US" altLang="ko-KR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/</a:t>
              </a: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제약사항</a:t>
              </a:r>
            </a:p>
          </p:txBody>
        </p:sp>
        <p:sp>
          <p:nvSpPr>
            <p:cNvPr id="300" name="AutoShape 198"/>
            <p:cNvSpPr>
              <a:spLocks noChangeArrowheads="1"/>
            </p:cNvSpPr>
            <p:nvPr/>
          </p:nvSpPr>
          <p:spPr bwMode="auto">
            <a:xfrm>
              <a:off x="7769261" y="6970233"/>
              <a:ext cx="1384489" cy="172039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성공사례작성</a:t>
              </a:r>
            </a:p>
          </p:txBody>
        </p:sp>
        <p:sp>
          <p:nvSpPr>
            <p:cNvPr id="301" name="AutoShape 199"/>
            <p:cNvSpPr>
              <a:spLocks noChangeArrowheads="1"/>
            </p:cNvSpPr>
            <p:nvPr/>
          </p:nvSpPr>
          <p:spPr bwMode="auto">
            <a:xfrm>
              <a:off x="5883759" y="6970233"/>
              <a:ext cx="1386727" cy="167943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의사소통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산돌고딕 L" pitchFamily="18" charset="-127"/>
              </a:endParaRPr>
            </a:p>
          </p:txBody>
        </p:sp>
        <p:sp>
          <p:nvSpPr>
            <p:cNvPr id="302" name="AutoShape 200"/>
            <p:cNvSpPr>
              <a:spLocks noChangeArrowheads="1"/>
            </p:cNvSpPr>
            <p:nvPr/>
          </p:nvSpPr>
          <p:spPr bwMode="auto">
            <a:xfrm>
              <a:off x="670115" y="4698905"/>
              <a:ext cx="1608155" cy="296973"/>
            </a:xfrm>
            <a:prstGeom prst="homePlate">
              <a:avLst>
                <a:gd name="adj" fmla="val 46831"/>
              </a:avLst>
            </a:prstGeom>
            <a:solidFill>
              <a:srgbClr val="DBE9F5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3" name="AutoShape 201"/>
            <p:cNvSpPr>
              <a:spLocks noChangeArrowheads="1"/>
            </p:cNvSpPr>
            <p:nvPr/>
          </p:nvSpPr>
          <p:spPr bwMode="auto">
            <a:xfrm>
              <a:off x="2197750" y="4696858"/>
              <a:ext cx="1755776" cy="299021"/>
            </a:xfrm>
            <a:prstGeom prst="chevron">
              <a:avLst>
                <a:gd name="adj" fmla="val 47220"/>
              </a:avLst>
            </a:prstGeom>
            <a:solidFill>
              <a:srgbClr val="B0D0E6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4" name="AutoShape 202"/>
            <p:cNvSpPr>
              <a:spLocks noChangeArrowheads="1"/>
            </p:cNvSpPr>
            <p:nvPr/>
          </p:nvSpPr>
          <p:spPr bwMode="auto">
            <a:xfrm>
              <a:off x="3875242" y="4696858"/>
              <a:ext cx="1892211" cy="299021"/>
            </a:xfrm>
            <a:prstGeom prst="chevron">
              <a:avLst>
                <a:gd name="adj" fmla="val 46544"/>
              </a:avLst>
            </a:prstGeom>
            <a:solidFill>
              <a:srgbClr val="7FA9CB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5" name="AutoShape 203"/>
            <p:cNvSpPr>
              <a:spLocks noChangeArrowheads="1"/>
            </p:cNvSpPr>
            <p:nvPr/>
          </p:nvSpPr>
          <p:spPr bwMode="auto">
            <a:xfrm>
              <a:off x="5615361" y="4709147"/>
              <a:ext cx="125253" cy="274443"/>
            </a:xfrm>
            <a:prstGeom prst="rightArrow">
              <a:avLst>
                <a:gd name="adj1" fmla="val 100000"/>
                <a:gd name="adj2" fmla="val 100000"/>
              </a:avLst>
            </a:prstGeom>
            <a:gradFill rotWithShape="1">
              <a:gsLst>
                <a:gs pos="0">
                  <a:srgbClr val="7FA9CB"/>
                </a:gs>
                <a:gs pos="100000">
                  <a:srgbClr val="B6CE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sz="8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6" name="AutoShape 204"/>
            <p:cNvSpPr>
              <a:spLocks noChangeArrowheads="1"/>
            </p:cNvSpPr>
            <p:nvPr/>
          </p:nvSpPr>
          <p:spPr bwMode="auto">
            <a:xfrm>
              <a:off x="5684698" y="4696858"/>
              <a:ext cx="1889974" cy="299021"/>
            </a:xfrm>
            <a:prstGeom prst="chevron">
              <a:avLst>
                <a:gd name="adj" fmla="val 45176"/>
              </a:avLst>
            </a:prstGeom>
            <a:solidFill>
              <a:srgbClr val="4B82A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sz="8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7" name="AutoShape 205"/>
            <p:cNvSpPr>
              <a:spLocks noChangeArrowheads="1"/>
            </p:cNvSpPr>
            <p:nvPr/>
          </p:nvSpPr>
          <p:spPr bwMode="auto">
            <a:xfrm>
              <a:off x="7411396" y="4709147"/>
              <a:ext cx="129726" cy="274443"/>
            </a:xfrm>
            <a:prstGeom prst="rightArrow">
              <a:avLst>
                <a:gd name="adj1" fmla="val 100000"/>
                <a:gd name="adj2" fmla="val 100000"/>
              </a:avLst>
            </a:prstGeom>
            <a:gradFill rotWithShape="1">
              <a:gsLst>
                <a:gs pos="0">
                  <a:srgbClr val="4B82AF"/>
                </a:gs>
                <a:gs pos="100000">
                  <a:srgbClr val="82A8C7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sz="8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8" name="AutoShape 206"/>
            <p:cNvSpPr>
              <a:spLocks noChangeArrowheads="1"/>
            </p:cNvSpPr>
            <p:nvPr/>
          </p:nvSpPr>
          <p:spPr bwMode="auto">
            <a:xfrm>
              <a:off x="7496389" y="4696858"/>
              <a:ext cx="1684201" cy="299021"/>
            </a:xfrm>
            <a:prstGeom prst="chevron">
              <a:avLst>
                <a:gd name="adj" fmla="val 40210"/>
              </a:avLst>
            </a:prstGeom>
            <a:solidFill>
              <a:srgbClr val="233D53"/>
            </a:solidFill>
            <a:ln w="6350" algn="ctr">
              <a:solidFill>
                <a:srgbClr val="142E44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sz="8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9" name="AutoShape 207"/>
            <p:cNvSpPr>
              <a:spLocks noChangeArrowheads="1"/>
            </p:cNvSpPr>
            <p:nvPr/>
          </p:nvSpPr>
          <p:spPr bwMode="auto">
            <a:xfrm>
              <a:off x="9064284" y="4709147"/>
              <a:ext cx="129726" cy="274443"/>
            </a:xfrm>
            <a:prstGeom prst="rightArrow">
              <a:avLst>
                <a:gd name="adj1" fmla="val 100000"/>
                <a:gd name="adj2" fmla="val 100000"/>
              </a:avLst>
            </a:prstGeom>
            <a:gradFill rotWithShape="1">
              <a:gsLst>
                <a:gs pos="0">
                  <a:srgbClr val="233D53"/>
                </a:gs>
                <a:gs pos="100000">
                  <a:srgbClr val="66788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sz="8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0" name="AutoShape 208"/>
            <p:cNvSpPr>
              <a:spLocks noChangeArrowheads="1"/>
            </p:cNvSpPr>
            <p:nvPr/>
          </p:nvSpPr>
          <p:spPr bwMode="auto">
            <a:xfrm>
              <a:off x="3792487" y="4709147"/>
              <a:ext cx="134199" cy="274443"/>
            </a:xfrm>
            <a:prstGeom prst="rightArrow">
              <a:avLst>
                <a:gd name="adj1" fmla="val 100000"/>
                <a:gd name="adj2" fmla="val 100000"/>
              </a:avLst>
            </a:prstGeom>
            <a:gradFill rotWithShape="1">
              <a:gsLst>
                <a:gs pos="0">
                  <a:srgbClr val="B0D0E6"/>
                </a:gs>
                <a:gs pos="100000">
                  <a:srgbClr val="D9E8F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1" name="AutoShape 209"/>
            <p:cNvSpPr>
              <a:spLocks noChangeArrowheads="1"/>
            </p:cNvSpPr>
            <p:nvPr/>
          </p:nvSpPr>
          <p:spPr bwMode="auto">
            <a:xfrm>
              <a:off x="2108284" y="4709147"/>
              <a:ext cx="134199" cy="274443"/>
            </a:xfrm>
            <a:prstGeom prst="rightArrow">
              <a:avLst>
                <a:gd name="adj1" fmla="val 100000"/>
                <a:gd name="adj2" fmla="val 100000"/>
              </a:avLst>
            </a:prstGeom>
            <a:gradFill rotWithShape="1">
              <a:gsLst>
                <a:gs pos="0">
                  <a:srgbClr val="DBE9F5"/>
                </a:gs>
                <a:gs pos="100000">
                  <a:srgbClr val="F5F9FC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sz="8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2" name="Rectangle 210"/>
            <p:cNvSpPr>
              <a:spLocks noChangeArrowheads="1"/>
            </p:cNvSpPr>
            <p:nvPr/>
          </p:nvSpPr>
          <p:spPr bwMode="auto">
            <a:xfrm rot="5400000">
              <a:off x="1423255" y="4655030"/>
              <a:ext cx="135422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lIns="0" tIns="0" rIns="0" bIns="0" anchor="ctr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110000"/>
                </a:lnSpc>
              </a:pP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관리도구</a:t>
              </a:r>
            </a:p>
          </p:txBody>
        </p:sp>
        <p:sp>
          <p:nvSpPr>
            <p:cNvPr id="313" name="Rectangle 211"/>
            <p:cNvSpPr>
              <a:spLocks noChangeArrowheads="1"/>
            </p:cNvSpPr>
            <p:nvPr/>
          </p:nvSpPr>
          <p:spPr bwMode="auto">
            <a:xfrm rot="5400000">
              <a:off x="2953128" y="4657079"/>
              <a:ext cx="135422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lIns="0" tIns="0" rIns="0" bIns="0" anchor="ctr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110000"/>
                </a:lnSpc>
              </a:pP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착수단계</a:t>
              </a:r>
            </a:p>
          </p:txBody>
        </p:sp>
        <p:sp>
          <p:nvSpPr>
            <p:cNvPr id="314" name="Rectangle 212"/>
            <p:cNvSpPr>
              <a:spLocks noChangeArrowheads="1"/>
            </p:cNvSpPr>
            <p:nvPr/>
          </p:nvSpPr>
          <p:spPr bwMode="auto">
            <a:xfrm rot="5400000">
              <a:off x="4764818" y="4560899"/>
              <a:ext cx="135422" cy="577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lIns="0" tIns="0" rIns="0" bIns="0" anchor="ctr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110000"/>
                </a:lnSpc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계획수립단계</a:t>
              </a:r>
            </a:p>
          </p:txBody>
        </p:sp>
        <p:sp>
          <p:nvSpPr>
            <p:cNvPr id="315" name="Rectangle 213"/>
            <p:cNvSpPr>
              <a:spLocks noChangeArrowheads="1"/>
            </p:cNvSpPr>
            <p:nvPr/>
          </p:nvSpPr>
          <p:spPr bwMode="auto">
            <a:xfrm rot="5400000">
              <a:off x="6596640" y="4496335"/>
              <a:ext cx="135422" cy="702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lIns="0" tIns="0" rIns="0" bIns="0" anchor="ctr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110000"/>
                </a:lnSpc>
              </a:pPr>
              <a:r>
                <a:rPr lang="ko-KR" altLang="en-US" sz="8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실행및통제 단계</a:t>
              </a:r>
            </a:p>
          </p:txBody>
        </p:sp>
        <p:sp>
          <p:nvSpPr>
            <p:cNvPr id="316" name="Rectangle 214"/>
            <p:cNvSpPr>
              <a:spLocks noChangeArrowheads="1"/>
            </p:cNvSpPr>
            <p:nvPr/>
          </p:nvSpPr>
          <p:spPr bwMode="auto">
            <a:xfrm rot="5400000">
              <a:off x="8392675" y="4657079"/>
              <a:ext cx="135422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lIns="0" tIns="0" rIns="0" bIns="0" anchor="ctr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110000"/>
                </a:lnSpc>
              </a:pPr>
              <a:r>
                <a:rPr lang="ko-KR" altLang="en-US" sz="8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종료단계</a:t>
              </a:r>
            </a:p>
          </p:txBody>
        </p:sp>
        <p:sp>
          <p:nvSpPr>
            <p:cNvPr id="317" name="AutoShape 215" descr="넓은 상향 대각선"/>
            <p:cNvSpPr>
              <a:spLocks noChangeArrowheads="1"/>
            </p:cNvSpPr>
            <p:nvPr/>
          </p:nvSpPr>
          <p:spPr bwMode="auto">
            <a:xfrm>
              <a:off x="4038519" y="5090090"/>
              <a:ext cx="1384489" cy="172039"/>
            </a:xfrm>
            <a:prstGeom prst="flowChartAlternateProcess">
              <a:avLst/>
            </a:prstGeom>
            <a:pattFill prst="wdUpDiag">
              <a:fgClr>
                <a:srgbClr val="F1D76B">
                  <a:alpha val="50195"/>
                </a:srgbClr>
              </a:fgClr>
              <a:bgClr>
                <a:srgbClr val="F6F0A2">
                  <a:alpha val="50195"/>
                </a:srgbClr>
              </a:bgClr>
            </a:pattFill>
            <a:ln w="12700" algn="ctr">
              <a:solidFill>
                <a:srgbClr val="C17B2D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방법론 선정</a:t>
              </a:r>
            </a:p>
          </p:txBody>
        </p:sp>
        <p:sp>
          <p:nvSpPr>
            <p:cNvPr id="318" name="AutoShape 216"/>
            <p:cNvSpPr>
              <a:spLocks noChangeArrowheads="1"/>
            </p:cNvSpPr>
            <p:nvPr/>
          </p:nvSpPr>
          <p:spPr bwMode="auto">
            <a:xfrm>
              <a:off x="5883759" y="5090090"/>
              <a:ext cx="1386727" cy="172039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모니터링</a:t>
              </a:r>
            </a:p>
          </p:txBody>
        </p:sp>
        <p:sp>
          <p:nvSpPr>
            <p:cNvPr id="319" name="AutoShape 217"/>
            <p:cNvSpPr>
              <a:spLocks noChangeArrowheads="1"/>
            </p:cNvSpPr>
            <p:nvPr/>
          </p:nvSpPr>
          <p:spPr bwMode="auto">
            <a:xfrm>
              <a:off x="7769261" y="5090090"/>
              <a:ext cx="1384489" cy="172039"/>
            </a:xfrm>
            <a:prstGeom prst="flowChartAlternateProcess">
              <a:avLst/>
            </a:prstGeom>
            <a:solidFill>
              <a:srgbClr val="FFFFFF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5000"/>
                </a:lnSpc>
              </a:pP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종료평가</a:t>
              </a:r>
            </a:p>
          </p:txBody>
        </p:sp>
        <p:cxnSp>
          <p:nvCxnSpPr>
            <p:cNvPr id="320" name="AutoShape 218"/>
            <p:cNvCxnSpPr>
              <a:cxnSpLocks noChangeShapeType="1"/>
              <a:stCxn id="294" idx="2"/>
              <a:endCxn id="249" idx="0"/>
            </p:cNvCxnSpPr>
            <p:nvPr/>
          </p:nvCxnSpPr>
          <p:spPr bwMode="auto">
            <a:xfrm>
              <a:off x="4736356" y="6026065"/>
              <a:ext cx="0" cy="3072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14413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추진일정계획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6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IV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사업관리부문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069189"/>
              </p:ext>
            </p:extLst>
          </p:nvPr>
        </p:nvGraphicFramePr>
        <p:xfrm>
          <a:off x="1396108" y="3044792"/>
          <a:ext cx="7920392" cy="3264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0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0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0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00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81891"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3974"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5313"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6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275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68583" marR="68583" marT="66058" marB="66058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68583" marR="68583" marT="66058" marB="66058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564193" y="1196752"/>
            <a:ext cx="8965789" cy="5112568"/>
            <a:chOff x="485319" y="1144378"/>
            <a:chExt cx="6015860" cy="7620543"/>
          </a:xfrm>
        </p:grpSpPr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485319" y="1144378"/>
              <a:ext cx="593936" cy="37847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ko-KR" sz="105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2015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105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</a:t>
              </a:r>
            </a:p>
          </p:txBody>
        </p:sp>
        <p:sp>
          <p:nvSpPr>
            <p:cNvPr id="9" name="Line 13"/>
            <p:cNvSpPr>
              <a:spLocks noChangeShapeType="1"/>
            </p:cNvSpPr>
            <p:nvPr/>
          </p:nvSpPr>
          <p:spPr bwMode="auto">
            <a:xfrm>
              <a:off x="1038758" y="1543936"/>
              <a:ext cx="4762" cy="7200000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>
              <a:off x="3688646" y="1564921"/>
              <a:ext cx="4763" cy="7200000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3556338" y="1144378"/>
              <a:ext cx="263732" cy="37847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ko-KR" sz="105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</a:t>
              </a: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 flipH="1">
              <a:off x="6357938" y="1534411"/>
              <a:ext cx="3175" cy="7200000"/>
            </a:xfrm>
            <a:prstGeom prst="line">
              <a:avLst/>
            </a:prstGeom>
            <a:noFill/>
            <a:ln w="1905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6237447" y="1144378"/>
              <a:ext cx="263732" cy="378475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ko-KR" sz="105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</a:t>
              </a:r>
              <a:r>
                <a:rPr lang="ko-KR" altLang="en-US" sz="105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133692" y="1556792"/>
            <a:ext cx="5347700" cy="1368152"/>
            <a:chOff x="2112300" y="1603333"/>
            <a:chExt cx="3696359" cy="1603585"/>
          </a:xfrm>
        </p:grpSpPr>
        <p:sp>
          <p:nvSpPr>
            <p:cNvPr id="15" name="Line 30"/>
            <p:cNvSpPr>
              <a:spLocks noChangeShapeType="1"/>
            </p:cNvSpPr>
            <p:nvPr/>
          </p:nvSpPr>
          <p:spPr bwMode="auto">
            <a:xfrm flipV="1">
              <a:off x="2366853" y="2074546"/>
              <a:ext cx="1316327" cy="0"/>
            </a:xfrm>
            <a:prstGeom prst="line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  <a:round/>
              <a:headEnd type="oval" w="med" len="med"/>
              <a:tailEnd type="triangle" w="med" len="med"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sz="800" b="1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Text Box 54"/>
            <p:cNvSpPr txBox="1">
              <a:spLocks noChangeArrowheads="1"/>
            </p:cNvSpPr>
            <p:nvPr/>
          </p:nvSpPr>
          <p:spPr bwMode="auto">
            <a:xfrm>
              <a:off x="2632871" y="1899530"/>
              <a:ext cx="780663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ko-KR" altLang="en-US" sz="8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장비설치 </a:t>
              </a:r>
              <a:r>
                <a:rPr lang="en-US" altLang="ko-KR" sz="8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(~1/30)</a:t>
              </a:r>
              <a:endParaRPr lang="ko-KR" altLang="en-US" sz="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Line 29"/>
            <p:cNvSpPr>
              <a:spLocks noChangeShapeType="1"/>
            </p:cNvSpPr>
            <p:nvPr/>
          </p:nvSpPr>
          <p:spPr bwMode="auto">
            <a:xfrm flipV="1">
              <a:off x="3040247" y="2861945"/>
              <a:ext cx="1968804" cy="572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oval" w="med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ko-KR" altLang="en-US" sz="18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Line 29"/>
            <p:cNvSpPr>
              <a:spLocks noChangeShapeType="1"/>
            </p:cNvSpPr>
            <p:nvPr/>
          </p:nvSpPr>
          <p:spPr bwMode="auto">
            <a:xfrm flipV="1">
              <a:off x="2366853" y="1779837"/>
              <a:ext cx="3311458" cy="6657"/>
            </a:xfrm>
            <a:prstGeom prst="line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  <a:round/>
              <a:headEnd type="diamond" w="med" len="med"/>
              <a:tailEnd type="diamond" w="med" len="med"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sz="800" b="1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 flipV="1">
              <a:off x="5009052" y="3158265"/>
              <a:ext cx="685496" cy="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oval" w="med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ko-KR" altLang="en-US" sz="18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Text Box 54"/>
            <p:cNvSpPr txBox="1">
              <a:spLocks noChangeArrowheads="1"/>
            </p:cNvSpPr>
            <p:nvPr/>
          </p:nvSpPr>
          <p:spPr bwMode="auto">
            <a:xfrm>
              <a:off x="3192042" y="1603333"/>
              <a:ext cx="1381789" cy="138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ko-KR" altLang="en-US" sz="9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수행기간 </a:t>
              </a:r>
              <a:r>
                <a:rPr lang="en-US" altLang="ko-KR" sz="9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(~ 2/24)</a:t>
              </a:r>
              <a:endParaRPr lang="ko-KR" altLang="en-US" sz="9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Line 30"/>
            <p:cNvSpPr>
              <a:spLocks noChangeShapeType="1"/>
            </p:cNvSpPr>
            <p:nvPr/>
          </p:nvSpPr>
          <p:spPr bwMode="auto">
            <a:xfrm flipV="1">
              <a:off x="2382547" y="2384899"/>
              <a:ext cx="3312000" cy="0"/>
            </a:xfrm>
            <a:prstGeom prst="line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  <a:round/>
              <a:headEnd type="oval" w="med" len="med"/>
              <a:tailEnd type="triangle" w="med" len="med"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sz="800" b="1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Text Box 54"/>
            <p:cNvSpPr txBox="1">
              <a:spLocks noChangeArrowheads="1"/>
            </p:cNvSpPr>
            <p:nvPr/>
          </p:nvSpPr>
          <p:spPr bwMode="auto">
            <a:xfrm>
              <a:off x="2634141" y="2209883"/>
              <a:ext cx="809516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ko-KR" altLang="en-US" sz="8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운영지원 </a:t>
              </a:r>
              <a:r>
                <a:rPr lang="en-US" altLang="ko-KR" sz="8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(~ 2/24)</a:t>
              </a:r>
              <a:endParaRPr lang="ko-KR" altLang="en-US" sz="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Line 29"/>
            <p:cNvSpPr>
              <a:spLocks noChangeShapeType="1"/>
            </p:cNvSpPr>
            <p:nvPr/>
          </p:nvSpPr>
          <p:spPr bwMode="auto">
            <a:xfrm flipV="1">
              <a:off x="2365313" y="2695251"/>
              <a:ext cx="617624" cy="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oval" w="med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endParaRPr lang="ko-KR" altLang="en-US" sz="18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Text Box 54"/>
            <p:cNvSpPr txBox="1">
              <a:spLocks noChangeArrowheads="1"/>
            </p:cNvSpPr>
            <p:nvPr/>
          </p:nvSpPr>
          <p:spPr bwMode="auto">
            <a:xfrm>
              <a:off x="2402507" y="2496775"/>
              <a:ext cx="551433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ko-KR" altLang="en-US" sz="8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 </a:t>
              </a:r>
              <a:r>
                <a:rPr lang="en-US" altLang="ko-KR" sz="8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(1/.23)</a:t>
              </a:r>
              <a:endParaRPr lang="ko-KR" altLang="en-US" sz="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" name="Text Box 54"/>
            <p:cNvSpPr txBox="1">
              <a:spLocks noChangeArrowheads="1"/>
            </p:cNvSpPr>
            <p:nvPr/>
          </p:nvSpPr>
          <p:spPr bwMode="auto">
            <a:xfrm>
              <a:off x="3512874" y="2650663"/>
              <a:ext cx="783869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ko-KR" altLang="en-US" sz="8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설계 </a:t>
              </a:r>
              <a:r>
                <a:rPr lang="en-US" altLang="ko-KR" sz="8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(1/26-2/13)</a:t>
              </a:r>
              <a:endParaRPr lang="ko-KR" altLang="en-US" sz="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Text Box 54"/>
            <p:cNvSpPr txBox="1">
              <a:spLocks noChangeArrowheads="1"/>
            </p:cNvSpPr>
            <p:nvPr/>
          </p:nvSpPr>
          <p:spPr bwMode="auto">
            <a:xfrm>
              <a:off x="4894947" y="2954593"/>
              <a:ext cx="913712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ko-KR" altLang="en-US" sz="8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교육</a:t>
              </a:r>
              <a:r>
                <a:rPr lang="en-US" altLang="ko-KR" sz="8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8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검수 </a:t>
              </a:r>
              <a:r>
                <a:rPr lang="en-US" altLang="ko-KR" sz="80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(2/16-24)</a:t>
              </a:r>
              <a:endParaRPr lang="ko-KR" altLang="en-US" sz="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112300" y="2855393"/>
              <a:ext cx="497668" cy="351525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78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착수 보고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56466" y="3068960"/>
            <a:ext cx="811096" cy="2952328"/>
            <a:chOff x="202608" y="3318352"/>
            <a:chExt cx="811096" cy="4762274"/>
          </a:xfrm>
        </p:grpSpPr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288216" y="3318352"/>
              <a:ext cx="725488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800" b="1" dirty="0">
                  <a:solidFill>
                    <a:srgbClr val="FF66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바탕" panose="02030600000101010101" pitchFamily="18" charset="-127"/>
                </a:rPr>
                <a:t>Step.1</a:t>
              </a:r>
            </a:p>
            <a:p>
              <a:pPr algn="r" eaLnBrk="1" hangingPunct="1"/>
              <a:r>
                <a:rPr lang="en-US" altLang="ko-KR" sz="800" b="1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andTg"/>
                </a:rPr>
                <a:t>Initiation </a:t>
              </a:r>
            </a:p>
          </p:txBody>
        </p:sp>
        <p:sp>
          <p:nvSpPr>
            <p:cNvPr id="30" name="Rectangle 26"/>
            <p:cNvSpPr>
              <a:spLocks noChangeArrowheads="1"/>
            </p:cNvSpPr>
            <p:nvPr/>
          </p:nvSpPr>
          <p:spPr bwMode="auto">
            <a:xfrm>
              <a:off x="332602" y="4104425"/>
              <a:ext cx="665163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800" b="1" dirty="0">
                  <a:solidFill>
                    <a:srgbClr val="FF66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바탕" panose="02030600000101010101" pitchFamily="18" charset="-127"/>
                </a:rPr>
                <a:t>Step.2</a:t>
              </a:r>
            </a:p>
            <a:p>
              <a:pPr algn="r" eaLnBrk="1" hangingPunct="1"/>
              <a:r>
                <a:rPr lang="en-US" altLang="ko-KR" sz="800" b="1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andTg"/>
                </a:rPr>
                <a:t>Planning</a:t>
              </a:r>
            </a:p>
          </p:txBody>
        </p:sp>
        <p:sp>
          <p:nvSpPr>
            <p:cNvPr id="31" name="Rectangle 27"/>
            <p:cNvSpPr>
              <a:spLocks noChangeArrowheads="1"/>
            </p:cNvSpPr>
            <p:nvPr/>
          </p:nvSpPr>
          <p:spPr bwMode="auto">
            <a:xfrm>
              <a:off x="202608" y="5701614"/>
              <a:ext cx="808038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800" b="1" dirty="0">
                  <a:solidFill>
                    <a:srgbClr val="FF66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바탕" panose="02030600000101010101" pitchFamily="18" charset="-127"/>
                </a:rPr>
                <a:t>Step.3</a:t>
              </a:r>
            </a:p>
            <a:p>
              <a:pPr algn="r" eaLnBrk="1" hangingPunct="1"/>
              <a:r>
                <a:rPr lang="en-US" altLang="ko-KR" sz="800" b="1" dirty="0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andTg"/>
                </a:rPr>
                <a:t>Execution</a:t>
              </a:r>
            </a:p>
          </p:txBody>
        </p:sp>
        <p:sp>
          <p:nvSpPr>
            <p:cNvPr id="32" name="Rectangle 28"/>
            <p:cNvSpPr>
              <a:spLocks noChangeArrowheads="1"/>
            </p:cNvSpPr>
            <p:nvPr/>
          </p:nvSpPr>
          <p:spPr bwMode="auto">
            <a:xfrm>
              <a:off x="202608" y="7788238"/>
              <a:ext cx="808038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hangingPunct="1"/>
              <a:r>
                <a:rPr lang="en-US" altLang="ko-KR" sz="800" b="1">
                  <a:solidFill>
                    <a:srgbClr val="FF66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바탕" panose="02030600000101010101" pitchFamily="18" charset="-127"/>
                </a:rPr>
                <a:t>Step.4</a:t>
              </a:r>
            </a:p>
            <a:p>
              <a:pPr algn="r" eaLnBrk="1" hangingPunct="1"/>
              <a:r>
                <a:rPr lang="en-US" altLang="ko-KR" sz="800" b="1">
                  <a:solidFill>
                    <a:srgbClr val="595959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andTg"/>
                </a:rPr>
                <a:t>Closure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394130" y="3008417"/>
            <a:ext cx="5879350" cy="3660943"/>
            <a:chOff x="2365732" y="3206929"/>
            <a:chExt cx="3946169" cy="6110770"/>
          </a:xfrm>
        </p:grpSpPr>
        <p:sp>
          <p:nvSpPr>
            <p:cNvPr id="34" name="AutoShape 57"/>
            <p:cNvSpPr>
              <a:spLocks noChangeArrowheads="1"/>
            </p:cNvSpPr>
            <p:nvPr/>
          </p:nvSpPr>
          <p:spPr bwMode="auto">
            <a:xfrm>
              <a:off x="5036827" y="7807943"/>
              <a:ext cx="657720" cy="414041"/>
            </a:xfrm>
            <a:prstGeom prst="homePlate">
              <a:avLst>
                <a:gd name="adj" fmla="val 20680"/>
              </a:avLst>
            </a:prstGeom>
            <a:solidFill>
              <a:schemeClr val="tx1">
                <a:alpha val="7490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21600" tIns="0" rIns="21600" bIns="0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/>
              <a:r>
                <a:rPr lang="ko-KR" altLang="en-US" sz="800" b="1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검수</a:t>
              </a:r>
            </a:p>
          </p:txBody>
        </p:sp>
        <p:sp>
          <p:nvSpPr>
            <p:cNvPr id="35" name="AutoShape 57"/>
            <p:cNvSpPr>
              <a:spLocks noChangeArrowheads="1"/>
            </p:cNvSpPr>
            <p:nvPr/>
          </p:nvSpPr>
          <p:spPr bwMode="auto">
            <a:xfrm>
              <a:off x="2371283" y="3206929"/>
              <a:ext cx="668964" cy="480755"/>
            </a:xfrm>
            <a:prstGeom prst="homePlate">
              <a:avLst>
                <a:gd name="adj" fmla="val 20522"/>
              </a:avLst>
            </a:prstGeom>
            <a:solidFill>
              <a:schemeClr val="tx1">
                <a:lumMod val="65000"/>
                <a:lumOff val="35000"/>
                <a:alpha val="74901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21600" tIns="0" rIns="21600" bIns="0" anchor="ctr"/>
            <a:lstStyle/>
            <a:p>
              <a:pPr algn="ctr" eaLnBrk="0" latinLnBrk="0" hangingPunct="0">
                <a:defRPr/>
              </a:pPr>
              <a:r>
                <a:rPr lang="ko-KR" altLang="en-US" sz="8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요구사항</a:t>
              </a:r>
              <a:endParaRPr lang="en-US" altLang="ko-KR" sz="8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eaLnBrk="0" latinLnBrk="0" hangingPunct="0">
                <a:defRPr/>
              </a:pPr>
              <a:r>
                <a:rPr lang="ko-KR" altLang="en-US" sz="8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</a:t>
              </a: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3032043" y="4132062"/>
              <a:ext cx="610848" cy="432875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78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범위 </a:t>
              </a:r>
              <a:endPara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기술서</a:t>
              </a:r>
            </a:p>
          </p:txBody>
        </p:sp>
        <p:sp>
          <p:nvSpPr>
            <p:cNvPr id="37" name="AutoShape 57"/>
            <p:cNvSpPr>
              <a:spLocks noChangeArrowheads="1"/>
            </p:cNvSpPr>
            <p:nvPr/>
          </p:nvSpPr>
          <p:spPr bwMode="auto">
            <a:xfrm>
              <a:off x="3034696" y="6303937"/>
              <a:ext cx="978508" cy="489710"/>
            </a:xfrm>
            <a:prstGeom prst="homePlate">
              <a:avLst>
                <a:gd name="adj" fmla="val 17005"/>
              </a:avLst>
            </a:prstGeom>
            <a:solidFill>
              <a:srgbClr val="FFCC99">
                <a:alpha val="7490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/>
              <a:r>
                <a:rPr lang="en-US" altLang="ko-KR" sz="8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CCTV</a:t>
              </a:r>
            </a:p>
            <a:p>
              <a:pPr algn="ctr" latinLnBrk="0"/>
              <a:r>
                <a:rPr lang="ko-KR" altLang="en-US" sz="8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인터페이스 정의</a:t>
              </a:r>
            </a:p>
          </p:txBody>
        </p:sp>
        <p:sp>
          <p:nvSpPr>
            <p:cNvPr id="38" name="AutoShape 57"/>
            <p:cNvSpPr>
              <a:spLocks noChangeArrowheads="1"/>
            </p:cNvSpPr>
            <p:nvPr/>
          </p:nvSpPr>
          <p:spPr bwMode="auto">
            <a:xfrm>
              <a:off x="3045907" y="5727605"/>
              <a:ext cx="1963144" cy="527328"/>
            </a:xfrm>
            <a:prstGeom prst="homePlate">
              <a:avLst>
                <a:gd name="adj" fmla="val 16167"/>
              </a:avLst>
            </a:prstGeom>
            <a:solidFill>
              <a:schemeClr val="tx1">
                <a:alpha val="7490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21600" tIns="0" rIns="21600" bIns="0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/>
              <a:r>
                <a:rPr lang="ko-KR" altLang="en-US" sz="8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설계</a:t>
              </a: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3045713" y="3206929"/>
              <a:ext cx="582613" cy="46249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78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요구</a:t>
              </a:r>
              <a:endPara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분석서</a:t>
              </a:r>
            </a:p>
          </p:txBody>
        </p:sp>
        <p:sp>
          <p:nvSpPr>
            <p:cNvPr id="40" name="AutoShape 57"/>
            <p:cNvSpPr>
              <a:spLocks noChangeArrowheads="1"/>
            </p:cNvSpPr>
            <p:nvPr/>
          </p:nvSpPr>
          <p:spPr bwMode="auto">
            <a:xfrm>
              <a:off x="5421038" y="8269196"/>
              <a:ext cx="270000" cy="414041"/>
            </a:xfrm>
            <a:prstGeom prst="homePlate">
              <a:avLst>
                <a:gd name="adj" fmla="val 20680"/>
              </a:avLst>
            </a:prstGeom>
            <a:solidFill>
              <a:schemeClr val="tx1">
                <a:alpha val="7490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21600" tIns="0" rIns="21600" bIns="0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/>
              <a:r>
                <a:rPr lang="ko-KR" altLang="en-US" sz="8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교육</a:t>
              </a:r>
            </a:p>
          </p:txBody>
        </p:sp>
        <p:sp>
          <p:nvSpPr>
            <p:cNvPr id="41" name="AutoShape 57"/>
            <p:cNvSpPr>
              <a:spLocks noChangeArrowheads="1"/>
            </p:cNvSpPr>
            <p:nvPr/>
          </p:nvSpPr>
          <p:spPr bwMode="auto">
            <a:xfrm>
              <a:off x="2693268" y="4163035"/>
              <a:ext cx="327999" cy="1479377"/>
            </a:xfrm>
            <a:prstGeom prst="homePlate">
              <a:avLst>
                <a:gd name="adj" fmla="val 20522"/>
              </a:avLst>
            </a:prstGeom>
            <a:solidFill>
              <a:schemeClr val="tx1">
                <a:lumMod val="65000"/>
                <a:lumOff val="35000"/>
                <a:alpha val="74901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21600" tIns="0" rIns="21600" bIns="0" anchor="ctr"/>
            <a:lstStyle/>
            <a:p>
              <a:pPr algn="ctr" eaLnBrk="0" latinLnBrk="0" hangingPunct="0">
                <a:defRPr/>
              </a:pPr>
              <a:r>
                <a:rPr lang="ko-KR" altLang="en-US" sz="8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현황</a:t>
              </a:r>
              <a:endParaRPr lang="en-US" altLang="ko-KR" sz="8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eaLnBrk="0" latinLnBrk="0" hangingPunct="0">
                <a:defRPr/>
              </a:pPr>
              <a:r>
                <a:rPr lang="ko-KR" altLang="en-US" sz="8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</a:t>
              </a: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3047638" y="4644921"/>
              <a:ext cx="610848" cy="526507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78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</a:t>
              </a:r>
              <a:endPara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계획서</a:t>
              </a:r>
            </a:p>
          </p:txBody>
        </p:sp>
        <p:sp>
          <p:nvSpPr>
            <p:cNvPr id="43" name="AutoShape 57"/>
            <p:cNvSpPr>
              <a:spLocks noChangeArrowheads="1"/>
            </p:cNvSpPr>
            <p:nvPr/>
          </p:nvSpPr>
          <p:spPr bwMode="auto">
            <a:xfrm>
              <a:off x="4013204" y="6844977"/>
              <a:ext cx="1023623" cy="489710"/>
            </a:xfrm>
            <a:prstGeom prst="homePlate">
              <a:avLst>
                <a:gd name="adj" fmla="val 17005"/>
              </a:avLst>
            </a:prstGeom>
            <a:solidFill>
              <a:srgbClr val="FFCC99">
                <a:alpha val="7490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/>
              <a:r>
                <a:rPr lang="ko-KR" altLang="en-US" sz="8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테스트</a:t>
              </a:r>
              <a:endParaRPr lang="en-US" altLang="ko-KR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latinLnBrk="0"/>
              <a:r>
                <a:rPr lang="ko-KR" altLang="en-US" sz="8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에뮬레이터 설계</a:t>
              </a: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5036827" y="6822400"/>
              <a:ext cx="610848" cy="27831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78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상세설계</a:t>
              </a: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3043409" y="5227724"/>
              <a:ext cx="610848" cy="432875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78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WBS</a:t>
              </a:r>
              <a:endParaRPr lang="ko-KR" altLang="en-US" sz="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4002679" y="6298117"/>
              <a:ext cx="610848" cy="432875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78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인터페이스</a:t>
              </a:r>
              <a:endPara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정의서</a:t>
              </a: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5469513" y="8807177"/>
              <a:ext cx="483258" cy="51052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78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완료 보고</a:t>
              </a: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5009051" y="5718206"/>
              <a:ext cx="610848" cy="536726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78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시험항목</a:t>
              </a:r>
              <a:endPara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절차서</a:t>
              </a: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5033618" y="7142362"/>
              <a:ext cx="610848" cy="27831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78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  <a:r>
                <a:rPr lang="ko-KR" altLang="en-US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설계</a:t>
              </a: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5694547" y="7852195"/>
              <a:ext cx="617354" cy="49373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78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운영</a:t>
              </a:r>
              <a:endPara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매뉴얼</a:t>
              </a:r>
            </a:p>
          </p:txBody>
        </p:sp>
        <p:sp>
          <p:nvSpPr>
            <p:cNvPr id="51" name="AutoShape 57"/>
            <p:cNvSpPr>
              <a:spLocks noChangeArrowheads="1"/>
            </p:cNvSpPr>
            <p:nvPr/>
          </p:nvSpPr>
          <p:spPr bwMode="auto">
            <a:xfrm>
              <a:off x="2365732" y="3735397"/>
              <a:ext cx="1317448" cy="342655"/>
            </a:xfrm>
            <a:prstGeom prst="homePlate">
              <a:avLst>
                <a:gd name="adj" fmla="val 20522"/>
              </a:avLst>
            </a:prstGeom>
            <a:solidFill>
              <a:schemeClr val="tx1">
                <a:lumMod val="65000"/>
                <a:lumOff val="35000"/>
                <a:alpha val="74901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21600" tIns="0" rIns="21600" bIns="0" anchor="ctr"/>
            <a:lstStyle/>
            <a:p>
              <a:pPr algn="ctr" eaLnBrk="0" latinLnBrk="0" hangingPunct="0">
                <a:defRPr/>
              </a:pPr>
              <a:r>
                <a:rPr lang="ko-KR" altLang="en-US" sz="800" b="1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장비설치</a:t>
              </a: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3690749" y="3645219"/>
              <a:ext cx="617354" cy="41465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78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ko-KR" altLang="en-US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설치</a:t>
              </a:r>
              <a:endParaRPr lang="en-US" altLang="ko-KR" sz="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매뉴얼</a:t>
              </a:r>
            </a:p>
          </p:txBody>
        </p:sp>
        <p:cxnSp>
          <p:nvCxnSpPr>
            <p:cNvPr id="53" name="꺾인 연결선 52"/>
            <p:cNvCxnSpPr>
              <a:stCxn id="37" idx="2"/>
              <a:endCxn id="43" idx="1"/>
            </p:cNvCxnSpPr>
            <p:nvPr/>
          </p:nvCxnSpPr>
          <p:spPr bwMode="auto">
            <a:xfrm rot="16200000" flipH="1">
              <a:off x="3599666" y="6676293"/>
              <a:ext cx="296185" cy="530892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꺾인 연결선 53"/>
            <p:cNvCxnSpPr>
              <a:stCxn id="35" idx="2"/>
              <a:endCxn id="38" idx="1"/>
            </p:cNvCxnSpPr>
            <p:nvPr/>
          </p:nvCxnSpPr>
          <p:spPr bwMode="auto">
            <a:xfrm rot="16200000" flipH="1">
              <a:off x="1709267" y="4654628"/>
              <a:ext cx="2303586" cy="369696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꺾인 연결선 54"/>
            <p:cNvCxnSpPr>
              <a:stCxn id="38" idx="2"/>
              <a:endCxn id="34" idx="1"/>
            </p:cNvCxnSpPr>
            <p:nvPr/>
          </p:nvCxnSpPr>
          <p:spPr bwMode="auto">
            <a:xfrm rot="16200000" flipH="1">
              <a:off x="3630824" y="6608960"/>
              <a:ext cx="1760031" cy="1051975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6" name="꺾인 연결선 55"/>
            <p:cNvCxnSpPr>
              <a:stCxn id="34" idx="2"/>
              <a:endCxn id="40" idx="1"/>
            </p:cNvCxnSpPr>
            <p:nvPr/>
          </p:nvCxnSpPr>
          <p:spPr bwMode="auto">
            <a:xfrm rot="16200000" flipH="1">
              <a:off x="5244840" y="8300018"/>
              <a:ext cx="254233" cy="98163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꺾인 연결선 56"/>
            <p:cNvCxnSpPr>
              <a:stCxn id="51" idx="2"/>
              <a:endCxn id="34" idx="1"/>
            </p:cNvCxnSpPr>
            <p:nvPr/>
          </p:nvCxnSpPr>
          <p:spPr bwMode="auto">
            <a:xfrm rot="16200000" flipH="1">
              <a:off x="2044605" y="5022742"/>
              <a:ext cx="3936912" cy="2047531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8" name="그룹 57"/>
          <p:cNvGrpSpPr/>
          <p:nvPr/>
        </p:nvGrpSpPr>
        <p:grpSpPr>
          <a:xfrm>
            <a:off x="1520885" y="5449489"/>
            <a:ext cx="1650765" cy="672522"/>
            <a:chOff x="1334805" y="8807178"/>
            <a:chExt cx="2089347" cy="877664"/>
          </a:xfrm>
        </p:grpSpPr>
        <p:sp>
          <p:nvSpPr>
            <p:cNvPr id="59" name="Line 30"/>
            <p:cNvSpPr>
              <a:spLocks noChangeShapeType="1"/>
            </p:cNvSpPr>
            <p:nvPr/>
          </p:nvSpPr>
          <p:spPr bwMode="auto">
            <a:xfrm>
              <a:off x="1365267" y="8937983"/>
              <a:ext cx="395800" cy="2699"/>
            </a:xfrm>
            <a:prstGeom prst="line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  <a:round/>
              <a:headEnd type="oval" w="med" len="med"/>
              <a:tailEnd type="triangle" w="med" len="med"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sz="800" b="1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0" name="AutoShape 57"/>
            <p:cNvSpPr>
              <a:spLocks noChangeArrowheads="1"/>
            </p:cNvSpPr>
            <p:nvPr/>
          </p:nvSpPr>
          <p:spPr bwMode="auto">
            <a:xfrm>
              <a:off x="1334805" y="9167905"/>
              <a:ext cx="426262" cy="179294"/>
            </a:xfrm>
            <a:prstGeom prst="homePlate">
              <a:avLst>
                <a:gd name="adj" fmla="val 16167"/>
              </a:avLst>
            </a:prstGeom>
            <a:solidFill>
              <a:schemeClr val="tx1">
                <a:alpha val="7490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21600" tIns="0" rIns="21600" bIns="0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lnSpc>
                  <a:spcPct val="120000"/>
                </a:lnSpc>
              </a:pPr>
              <a:endParaRPr lang="ko-KR" altLang="en-US" sz="8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1334805" y="9486997"/>
              <a:ext cx="426262" cy="176292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78000">
                  <a:schemeClr val="bg1"/>
                </a:gs>
                <a:gs pos="100000">
                  <a:schemeClr val="bg1"/>
                </a:gs>
              </a:gsLst>
              <a:lin ang="1620000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ko-KR" altLang="en-US" sz="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755213" y="8807178"/>
              <a:ext cx="1663085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주요일정 </a:t>
              </a:r>
              <a:r>
                <a:rPr lang="en-US" altLang="ko-KR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마일스톤</a:t>
              </a:r>
              <a:r>
                <a:rPr lang="en-US" altLang="ko-KR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900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754068" y="9130594"/>
              <a:ext cx="1663085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수행공정</a:t>
              </a:r>
              <a:endParaRPr lang="ko-KR" altLang="en-US" sz="900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761067" y="9454010"/>
              <a:ext cx="1663085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산출물 </a:t>
              </a:r>
              <a:r>
                <a:rPr lang="en-US" altLang="ko-KR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 이후</a:t>
              </a:r>
              <a:r>
                <a:rPr lang="en-US" altLang="ko-KR" sz="9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900" dirty="0"/>
            </a:p>
          </p:txBody>
        </p:sp>
      </p:grpSp>
      <p:sp>
        <p:nvSpPr>
          <p:cNvPr id="65" name="Line 13"/>
          <p:cNvSpPr>
            <a:spLocks noChangeShapeType="1"/>
          </p:cNvSpPr>
          <p:nvPr/>
        </p:nvSpPr>
        <p:spPr bwMode="auto">
          <a:xfrm flipH="1">
            <a:off x="8336892" y="1461586"/>
            <a:ext cx="4732" cy="4830429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 Box 8"/>
          <p:cNvSpPr txBox="1">
            <a:spLocks noChangeArrowheads="1"/>
          </p:cNvSpPr>
          <p:nvPr/>
        </p:nvSpPr>
        <p:spPr bwMode="auto">
          <a:xfrm>
            <a:off x="8107853" y="1243576"/>
            <a:ext cx="481222" cy="25391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105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2/24</a:t>
            </a:r>
            <a:endParaRPr lang="ko-KR" altLang="en-US" sz="105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715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추진일정계획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6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IV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사업관리부문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045801"/>
              </p:ext>
            </p:extLst>
          </p:nvPr>
        </p:nvGraphicFramePr>
        <p:xfrm>
          <a:off x="632520" y="692696"/>
          <a:ext cx="8640960" cy="5608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8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1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3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1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924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38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3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종료일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선행단계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투입인력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세부추진절차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요구분석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01/23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곽채화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김필주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조형진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요구사항분석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테스트베드</a:t>
                      </a: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네트워크 설계</a:t>
                      </a:r>
                      <a:endParaRPr lang="en-US" altLang="ko-KR" sz="800" b="1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시장현황조사</a:t>
                      </a:r>
                      <a:r>
                        <a:rPr lang="en-US" altLang="ko-KR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(CCTV, VMS)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유사사례 분석</a:t>
                      </a:r>
                      <a:endParaRPr lang="en-US" altLang="ko-KR" sz="800" b="1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공통기능 요구추출</a:t>
                      </a:r>
                      <a:endParaRPr lang="en-US" altLang="ko-KR" sz="800" b="1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제어 프로토콜분석</a:t>
                      </a:r>
                      <a:endParaRPr lang="en-US" altLang="ko-KR" sz="800" b="1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스트리밍 프로토콜분석</a:t>
                      </a:r>
                      <a:endParaRPr lang="en-US" altLang="ko-KR" sz="800" b="1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요구분석서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3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02/13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요구분석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김필주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조형진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권태헌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유길용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(CCTV 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인터페이스 정의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제어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스트리밍 인터페이스 정의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 메시지 정의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PTZ 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메시지 정의 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(ONVIF 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보안 방안 정의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 에뮬레이터</a:t>
                      </a: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설계</a:t>
                      </a:r>
                      <a:r>
                        <a:rPr lang="en-US" altLang="ko-KR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marR="0" indent="-171450" algn="l" defTabSz="63303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공통모듈설계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63303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 인터페이스 설계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63303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제어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스트리밍모듈설계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63303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인코딩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트랜스코딩 모듈 설계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63303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카메라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/VMS 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에뮬레이터 설계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63303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시험항목정의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방안수립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marR="0" indent="-171450" algn="l" defTabSz="63303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시험절차서 작성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0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02/24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 인력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CCTV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인터페이스 정의서 검토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 에뮬레이터 설계서 검토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IP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카메라 보안점검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(KISA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권고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0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02/24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김필주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조형진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권태헌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집체교육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테스트베드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0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장비설치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01/30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권태헌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OS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설치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펌웨어 업그레이드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네트워크장비 설치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카메라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비디오서버 설치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1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운영지원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02/24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권태헌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장비상태유지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네트워크 활성화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망 분리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장비 보안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접근성 관리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보안점검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1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 </a:t>
                      </a:r>
                      <a:endParaRPr lang="en-US" altLang="ko-KR" sz="10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마일스톤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장비설치  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(~1/30)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환경분석  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(~1/23)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정의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 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(~2/13)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검수 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(~2/24)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549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업무보고 및 검토계획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6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IV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사업관리부문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32520" y="1268760"/>
            <a:ext cx="8640960" cy="2664295"/>
            <a:chOff x="350838" y="2442808"/>
            <a:chExt cx="6173787" cy="2745127"/>
          </a:xfrm>
        </p:grpSpPr>
        <p:sp>
          <p:nvSpPr>
            <p:cNvPr id="78" name="Rectangle 142"/>
            <p:cNvSpPr>
              <a:spLocks noChangeArrowheads="1"/>
            </p:cNvSpPr>
            <p:nvPr/>
          </p:nvSpPr>
          <p:spPr bwMode="auto">
            <a:xfrm>
              <a:off x="350838" y="2442808"/>
              <a:ext cx="6173787" cy="2745127"/>
            </a:xfrm>
            <a:prstGeom prst="rect">
              <a:avLst/>
            </a:prstGeom>
            <a:noFill/>
            <a:ln w="12700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sz="11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9" name="Text Box 144"/>
            <p:cNvSpPr txBox="1">
              <a:spLocks noChangeArrowheads="1"/>
            </p:cNvSpPr>
            <p:nvPr/>
          </p:nvSpPr>
          <p:spPr bwMode="auto">
            <a:xfrm>
              <a:off x="4441391" y="3092170"/>
              <a:ext cx="509755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buSzPct val="80000"/>
              </a:pPr>
              <a:r>
                <a:rPr lang="ko-KR" altLang="en-US" sz="800" b="1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중요한 사항</a:t>
              </a:r>
              <a:endParaRPr lang="ko-KR" altLang="en-US" sz="800" b="1" baseline="-2500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산돌고딕 L" pitchFamily="18" charset="-127"/>
              </a:endParaRPr>
            </a:p>
          </p:txBody>
        </p:sp>
        <p:sp>
          <p:nvSpPr>
            <p:cNvPr id="80" name="Text Box 145"/>
            <p:cNvSpPr txBox="1">
              <a:spLocks noChangeArrowheads="1"/>
            </p:cNvSpPr>
            <p:nvPr/>
          </p:nvSpPr>
          <p:spPr bwMode="auto">
            <a:xfrm>
              <a:off x="4241051" y="2677260"/>
              <a:ext cx="509755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buSzPct val="80000"/>
              </a:pPr>
              <a:r>
                <a:rPr lang="ko-KR" altLang="en-US" sz="800" b="1">
                  <a:solidFill>
                    <a:srgbClr val="00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경미한 사항</a:t>
              </a:r>
              <a:endParaRPr lang="ko-KR" altLang="en-US" sz="800" b="1" baseline="-2500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산돌고딕 L" pitchFamily="18" charset="-127"/>
              </a:endParaRPr>
            </a:p>
          </p:txBody>
        </p:sp>
        <p:cxnSp>
          <p:nvCxnSpPr>
            <p:cNvPr id="81" name="AutoShape 152"/>
            <p:cNvCxnSpPr>
              <a:cxnSpLocks noChangeShapeType="1"/>
              <a:stCxn id="134" idx="3"/>
              <a:endCxn id="105" idx="1"/>
            </p:cNvCxnSpPr>
            <p:nvPr/>
          </p:nvCxnSpPr>
          <p:spPr bwMode="auto">
            <a:xfrm flipV="1">
              <a:off x="3688625" y="2864798"/>
              <a:ext cx="1134632" cy="87898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" name="Freeform 160"/>
            <p:cNvSpPr>
              <a:spLocks/>
            </p:cNvSpPr>
            <p:nvPr/>
          </p:nvSpPr>
          <p:spPr bwMode="auto">
            <a:xfrm>
              <a:off x="4276093" y="3045095"/>
              <a:ext cx="1334491" cy="202174"/>
            </a:xfrm>
            <a:custGeom>
              <a:avLst/>
              <a:gdLst>
                <a:gd name="T0" fmla="*/ 0 w 1284"/>
                <a:gd name="T1" fmla="*/ 0 h 258"/>
                <a:gd name="T2" fmla="*/ 1 w 1284"/>
                <a:gd name="T3" fmla="*/ 0 h 258"/>
                <a:gd name="T4" fmla="*/ 1 w 1284"/>
                <a:gd name="T5" fmla="*/ 1 h 258"/>
                <a:gd name="T6" fmla="*/ 0 60000 65536"/>
                <a:gd name="T7" fmla="*/ 0 60000 65536"/>
                <a:gd name="T8" fmla="*/ 0 60000 65536"/>
                <a:gd name="T9" fmla="*/ 0 w 1284"/>
                <a:gd name="T10" fmla="*/ 0 h 258"/>
                <a:gd name="T11" fmla="*/ 1284 w 1284"/>
                <a:gd name="T12" fmla="*/ 258 h 25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84" h="258">
                  <a:moveTo>
                    <a:pt x="0" y="0"/>
                  </a:moveTo>
                  <a:lnTo>
                    <a:pt x="1284" y="0"/>
                  </a:lnTo>
                  <a:lnTo>
                    <a:pt x="1284" y="258"/>
                  </a:lnTo>
                </a:path>
              </a:pathLst>
            </a:custGeom>
            <a:noFill/>
            <a:ln w="9525">
              <a:solidFill>
                <a:schemeClr val="bg2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1600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4795412" y="3248778"/>
              <a:ext cx="1644508" cy="1867956"/>
              <a:chOff x="4840568" y="3372957"/>
              <a:chExt cx="1644508" cy="1511781"/>
            </a:xfrm>
          </p:grpSpPr>
          <p:grpSp>
            <p:nvGrpSpPr>
              <p:cNvPr id="84" name="Group 168"/>
              <p:cNvGrpSpPr>
                <a:grpSpLocks/>
              </p:cNvGrpSpPr>
              <p:nvPr/>
            </p:nvGrpSpPr>
            <p:grpSpPr bwMode="auto">
              <a:xfrm>
                <a:off x="4840568" y="3372957"/>
                <a:ext cx="1644508" cy="1511781"/>
                <a:chOff x="2980" y="2494"/>
                <a:chExt cx="1046" cy="1002"/>
              </a:xfrm>
            </p:grpSpPr>
            <p:sp>
              <p:nvSpPr>
                <p:cNvPr id="98" name="AutoShape 169"/>
                <p:cNvSpPr>
                  <a:spLocks noChangeArrowheads="1"/>
                </p:cNvSpPr>
                <p:nvPr/>
              </p:nvSpPr>
              <p:spPr bwMode="auto">
                <a:xfrm>
                  <a:off x="2980" y="2494"/>
                  <a:ext cx="1046" cy="192"/>
                </a:xfrm>
                <a:prstGeom prst="roundRect">
                  <a:avLst>
                    <a:gd name="adj" fmla="val 8333"/>
                  </a:avLst>
                </a:prstGeom>
                <a:solidFill>
                  <a:srgbClr val="5A84B2"/>
                </a:solidFill>
                <a:ln w="12700" algn="ctr">
                  <a:solidFill>
                    <a:srgbClr val="486F9A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1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9" name="Rectangle 170"/>
                <p:cNvSpPr>
                  <a:spLocks noChangeArrowheads="1"/>
                </p:cNvSpPr>
                <p:nvPr/>
              </p:nvSpPr>
              <p:spPr bwMode="auto">
                <a:xfrm>
                  <a:off x="2980" y="2638"/>
                  <a:ext cx="1046" cy="85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486F9A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1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0" name="AutoShape 171"/>
                <p:cNvSpPr>
                  <a:spLocks noChangeArrowheads="1"/>
                </p:cNvSpPr>
                <p:nvPr/>
              </p:nvSpPr>
              <p:spPr bwMode="auto">
                <a:xfrm>
                  <a:off x="2993" y="2500"/>
                  <a:ext cx="1019" cy="22"/>
                </a:xfrm>
                <a:prstGeom prst="roundRect">
                  <a:avLst>
                    <a:gd name="adj" fmla="val 11255"/>
                  </a:avLst>
                </a:prstGeom>
                <a:gradFill rotWithShape="1">
                  <a:gsLst>
                    <a:gs pos="0">
                      <a:srgbClr val="B6C8DD"/>
                    </a:gs>
                    <a:gs pos="100000">
                      <a:srgbClr val="5A84B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1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01" name="Rectangle 172"/>
                <p:cNvSpPr>
                  <a:spLocks noChangeArrowheads="1"/>
                </p:cNvSpPr>
                <p:nvPr/>
              </p:nvSpPr>
              <p:spPr bwMode="auto">
                <a:xfrm>
                  <a:off x="3233" y="2514"/>
                  <a:ext cx="540" cy="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/>
                  <a:r>
                    <a:rPr lang="ko-KR" altLang="en-US" sz="1050" b="1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산돌고딕B" pitchFamily="18" charset="-127"/>
                    </a:rPr>
                    <a:t>이슈</a:t>
                  </a:r>
                  <a:r>
                    <a:rPr lang="en-US" altLang="ko-KR" sz="1050" b="1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산돌고딕B" pitchFamily="18" charset="-127"/>
                    </a:rPr>
                    <a:t>/</a:t>
                  </a:r>
                  <a:r>
                    <a:rPr lang="ko-KR" altLang="en-US" sz="1050" b="1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산돌고딕B" pitchFamily="18" charset="-127"/>
                    </a:rPr>
                    <a:t>위험 관리</a:t>
                  </a:r>
                </a:p>
              </p:txBody>
            </p:sp>
          </p:grpSp>
          <p:sp>
            <p:nvSpPr>
              <p:cNvPr id="85" name="Rectangle 173"/>
              <p:cNvSpPr>
                <a:spLocks noChangeArrowheads="1"/>
              </p:cNvSpPr>
              <p:nvPr/>
            </p:nvSpPr>
            <p:spPr bwMode="auto">
              <a:xfrm flipH="1">
                <a:off x="4914587" y="4690108"/>
                <a:ext cx="1496470" cy="14484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C2B86A"/>
                </a:solidFill>
                <a:miter lim="800000"/>
                <a:headEnd/>
                <a:tailEnd/>
              </a:ln>
            </p:spPr>
            <p:txBody>
              <a:bodyPr lIns="0" tIns="35995" rIns="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완료보고</a:t>
                </a:r>
              </a:p>
            </p:txBody>
          </p:sp>
          <p:sp>
            <p:nvSpPr>
              <p:cNvPr id="86" name="Rectangle 174"/>
              <p:cNvSpPr>
                <a:spLocks noChangeArrowheads="1"/>
              </p:cNvSpPr>
              <p:nvPr/>
            </p:nvSpPr>
            <p:spPr bwMode="auto">
              <a:xfrm flipH="1">
                <a:off x="4914587" y="4475863"/>
                <a:ext cx="1496470" cy="147859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C2B86A"/>
                </a:solidFill>
                <a:miter lim="800000"/>
                <a:headEnd/>
                <a:tailEnd/>
              </a:ln>
            </p:spPr>
            <p:txBody>
              <a:bodyPr lIns="0" tIns="35995" rIns="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이슈</a:t>
                </a:r>
                <a:r>
                  <a:rPr lang="en-US" altLang="ko-KR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</a:t>
                </a:r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위험 통제 및 추적</a:t>
                </a:r>
              </a:p>
            </p:txBody>
          </p:sp>
          <p:sp>
            <p:nvSpPr>
              <p:cNvPr id="87" name="Rectangle 175"/>
              <p:cNvSpPr>
                <a:spLocks noChangeArrowheads="1"/>
              </p:cNvSpPr>
              <p:nvPr/>
            </p:nvSpPr>
            <p:spPr bwMode="auto">
              <a:xfrm flipH="1">
                <a:off x="4914587" y="4264636"/>
                <a:ext cx="1496470" cy="14484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C2B86A"/>
                </a:solidFill>
                <a:miter lim="800000"/>
                <a:headEnd/>
                <a:tailEnd/>
              </a:ln>
            </p:spPr>
            <p:txBody>
              <a:bodyPr lIns="0" tIns="35995" rIns="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이슈</a:t>
                </a:r>
                <a:r>
                  <a:rPr lang="en-US" altLang="ko-KR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</a:t>
                </a:r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위험 대처계획 수립</a:t>
                </a:r>
              </a:p>
            </p:txBody>
          </p:sp>
          <p:sp>
            <p:nvSpPr>
              <p:cNvPr id="88" name="Rectangle 176"/>
              <p:cNvSpPr>
                <a:spLocks noChangeArrowheads="1"/>
              </p:cNvSpPr>
              <p:nvPr/>
            </p:nvSpPr>
            <p:spPr bwMode="auto">
              <a:xfrm flipH="1">
                <a:off x="4914587" y="3840674"/>
                <a:ext cx="1496470" cy="144841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C2B86A"/>
                </a:solidFill>
                <a:miter lim="800000"/>
                <a:headEnd/>
                <a:tailEnd/>
              </a:ln>
            </p:spPr>
            <p:txBody>
              <a:bodyPr lIns="0" tIns="35995" rIns="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이슈</a:t>
                </a:r>
                <a:r>
                  <a:rPr lang="en-US" altLang="ko-KR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</a:t>
                </a:r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위험요소 식별</a:t>
                </a:r>
                <a:r>
                  <a:rPr lang="en-US" altLang="ko-KR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</a:t>
                </a:r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등록</a:t>
                </a:r>
              </a:p>
            </p:txBody>
          </p:sp>
          <p:sp>
            <p:nvSpPr>
              <p:cNvPr id="89" name="Rectangle 177"/>
              <p:cNvSpPr>
                <a:spLocks noChangeArrowheads="1"/>
              </p:cNvSpPr>
              <p:nvPr/>
            </p:nvSpPr>
            <p:spPr bwMode="auto">
              <a:xfrm flipH="1">
                <a:off x="4914587" y="4050392"/>
                <a:ext cx="1496470" cy="147859"/>
              </a:xfrm>
              <a:prstGeom prst="rect">
                <a:avLst/>
              </a:prstGeom>
              <a:solidFill>
                <a:schemeClr val="bg1"/>
              </a:solidFill>
              <a:ln w="6350" algn="ctr">
                <a:solidFill>
                  <a:srgbClr val="C2B86A"/>
                </a:solidFill>
                <a:miter lim="800000"/>
                <a:headEnd/>
                <a:tailEnd/>
              </a:ln>
            </p:spPr>
            <p:txBody>
              <a:bodyPr lIns="0" tIns="35995" rIns="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이슈</a:t>
                </a:r>
                <a:r>
                  <a:rPr lang="en-US" altLang="ko-KR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</a:t>
                </a:r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위험 분석</a:t>
                </a:r>
                <a:r>
                  <a:rPr lang="en-US" altLang="ko-KR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</a:t>
                </a:r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평가</a:t>
                </a:r>
              </a:p>
            </p:txBody>
          </p:sp>
          <p:cxnSp>
            <p:nvCxnSpPr>
              <p:cNvPr id="90" name="AutoShape 178"/>
              <p:cNvCxnSpPr>
                <a:cxnSpLocks noChangeShapeType="1"/>
                <a:stCxn id="88" idx="2"/>
                <a:endCxn id="99" idx="0"/>
              </p:cNvCxnSpPr>
              <p:nvPr/>
            </p:nvCxnSpPr>
            <p:spPr bwMode="auto">
              <a:xfrm flipV="1">
                <a:off x="5662822" y="3590219"/>
                <a:ext cx="0" cy="395296"/>
              </a:xfrm>
              <a:prstGeom prst="straightConnector1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 type="triangle" w="med" len="med"/>
                  </a14:hiddenLine>
                </a:ext>
              </a:extLst>
            </p:spPr>
          </p:cxnSp>
          <p:cxnSp>
            <p:nvCxnSpPr>
              <p:cNvPr id="91" name="AutoShape 179"/>
              <p:cNvCxnSpPr>
                <a:cxnSpLocks noChangeShapeType="1"/>
                <a:stCxn id="88" idx="2"/>
                <a:endCxn id="89" idx="0"/>
              </p:cNvCxnSpPr>
              <p:nvPr/>
            </p:nvCxnSpPr>
            <p:spPr bwMode="auto">
              <a:xfrm>
                <a:off x="5662822" y="3985515"/>
                <a:ext cx="0" cy="64877"/>
              </a:xfrm>
              <a:prstGeom prst="straightConnector1">
                <a:avLst/>
              </a:prstGeom>
              <a:noFill/>
              <a:ln w="6350">
                <a:solidFill>
                  <a:srgbClr val="777777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" name="AutoShape 180"/>
              <p:cNvCxnSpPr>
                <a:cxnSpLocks noChangeShapeType="1"/>
                <a:stCxn id="89" idx="2"/>
                <a:endCxn id="87" idx="0"/>
              </p:cNvCxnSpPr>
              <p:nvPr/>
            </p:nvCxnSpPr>
            <p:spPr bwMode="auto">
              <a:xfrm>
                <a:off x="5662822" y="4198251"/>
                <a:ext cx="0" cy="66386"/>
              </a:xfrm>
              <a:prstGeom prst="straightConnector1">
                <a:avLst/>
              </a:prstGeom>
              <a:noFill/>
              <a:ln w="6350">
                <a:solidFill>
                  <a:srgbClr val="777777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" name="AutoShape 181"/>
              <p:cNvCxnSpPr>
                <a:cxnSpLocks noChangeShapeType="1"/>
                <a:stCxn id="87" idx="2"/>
                <a:endCxn id="86" idx="0"/>
              </p:cNvCxnSpPr>
              <p:nvPr/>
            </p:nvCxnSpPr>
            <p:spPr bwMode="auto">
              <a:xfrm>
                <a:off x="5662822" y="4409478"/>
                <a:ext cx="0" cy="66386"/>
              </a:xfrm>
              <a:prstGeom prst="straightConnector1">
                <a:avLst/>
              </a:prstGeom>
              <a:noFill/>
              <a:ln w="6350">
                <a:solidFill>
                  <a:srgbClr val="777777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" name="AutoShape 182"/>
              <p:cNvCxnSpPr>
                <a:cxnSpLocks noChangeShapeType="1"/>
                <a:stCxn id="86" idx="2"/>
                <a:endCxn id="85" idx="0"/>
              </p:cNvCxnSpPr>
              <p:nvPr/>
            </p:nvCxnSpPr>
            <p:spPr bwMode="auto">
              <a:xfrm>
                <a:off x="5662822" y="4623722"/>
                <a:ext cx="0" cy="66386"/>
              </a:xfrm>
              <a:prstGeom prst="straightConnector1">
                <a:avLst/>
              </a:prstGeom>
              <a:noFill/>
              <a:ln w="6350">
                <a:solidFill>
                  <a:srgbClr val="777777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95" name="Group 183"/>
              <p:cNvGrpSpPr>
                <a:grpSpLocks/>
              </p:cNvGrpSpPr>
              <p:nvPr/>
            </p:nvGrpSpPr>
            <p:grpSpPr bwMode="auto">
              <a:xfrm>
                <a:off x="4855050" y="3642755"/>
                <a:ext cx="1615544" cy="137543"/>
                <a:chOff x="3001" y="2665"/>
                <a:chExt cx="1004" cy="102"/>
              </a:xfrm>
            </p:grpSpPr>
            <p:sp>
              <p:nvSpPr>
                <p:cNvPr id="96" name="Rectangle 184"/>
                <p:cNvSpPr>
                  <a:spLocks noChangeArrowheads="1"/>
                </p:cNvSpPr>
                <p:nvPr/>
              </p:nvSpPr>
              <p:spPr bwMode="auto">
                <a:xfrm>
                  <a:off x="3001" y="2665"/>
                  <a:ext cx="1004" cy="102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FF"/>
                    </a:gs>
                    <a:gs pos="50000">
                      <a:srgbClr val="DDDDDD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spAutoFit/>
                </a:bodyPr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1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97" name="Rectangle 185"/>
                <p:cNvSpPr>
                  <a:spLocks noChangeArrowheads="1"/>
                </p:cNvSpPr>
                <p:nvPr/>
              </p:nvSpPr>
              <p:spPr bwMode="auto">
                <a:xfrm rot="10800000" flipV="1">
                  <a:off x="3177" y="2675"/>
                  <a:ext cx="640" cy="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latinLnBrk="0" hangingPunct="1">
                    <a:buSzPct val="80000"/>
                  </a:pPr>
                  <a:r>
                    <a:rPr lang="ko-KR" altLang="en-US" sz="800" b="1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이슈</a:t>
                  </a:r>
                  <a:r>
                    <a:rPr lang="en-US" altLang="ko-KR" sz="800" b="1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/</a:t>
                  </a:r>
                  <a:r>
                    <a:rPr lang="ko-KR" altLang="en-US" sz="800" b="1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위험관리절차 수행</a:t>
                  </a:r>
                </a:p>
              </p:txBody>
            </p:sp>
          </p:grpSp>
        </p:grpSp>
        <p:grpSp>
          <p:nvGrpSpPr>
            <p:cNvPr id="102" name="Group 186"/>
            <p:cNvGrpSpPr>
              <a:grpSpLocks/>
            </p:cNvGrpSpPr>
            <p:nvPr/>
          </p:nvGrpSpPr>
          <p:grpSpPr bwMode="auto">
            <a:xfrm>
              <a:off x="4823257" y="2741834"/>
              <a:ext cx="1677556" cy="245928"/>
              <a:chOff x="2980" y="2176"/>
              <a:chExt cx="1043" cy="163"/>
            </a:xfrm>
          </p:grpSpPr>
          <p:grpSp>
            <p:nvGrpSpPr>
              <p:cNvPr id="103" name="Group 187"/>
              <p:cNvGrpSpPr>
                <a:grpSpLocks/>
              </p:cNvGrpSpPr>
              <p:nvPr/>
            </p:nvGrpSpPr>
            <p:grpSpPr bwMode="auto">
              <a:xfrm>
                <a:off x="2980" y="2176"/>
                <a:ext cx="1043" cy="163"/>
                <a:chOff x="-1514" y="1623"/>
                <a:chExt cx="693" cy="302"/>
              </a:xfrm>
            </p:grpSpPr>
            <p:sp>
              <p:nvSpPr>
                <p:cNvPr id="105" name="AutoShape 188"/>
                <p:cNvSpPr>
                  <a:spLocks noChangeArrowheads="1"/>
                </p:cNvSpPr>
                <p:nvPr/>
              </p:nvSpPr>
              <p:spPr bwMode="auto">
                <a:xfrm>
                  <a:off x="-1514" y="1623"/>
                  <a:ext cx="693" cy="302"/>
                </a:xfrm>
                <a:prstGeom prst="roundRect">
                  <a:avLst>
                    <a:gd name="adj" fmla="val 10060"/>
                  </a:avLst>
                </a:prstGeom>
                <a:gradFill rotWithShape="1">
                  <a:gsLst>
                    <a:gs pos="0">
                      <a:srgbClr val="84C4E4"/>
                    </a:gs>
                    <a:gs pos="100000">
                      <a:srgbClr val="D4EAF6"/>
                    </a:gs>
                  </a:gsLst>
                  <a:lin ang="5400000" scaled="1"/>
                </a:gradFill>
                <a:ln w="9525" algn="ctr">
                  <a:solidFill>
                    <a:srgbClr val="318FCF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1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106" name="Group 189"/>
                <p:cNvGrpSpPr>
                  <a:grpSpLocks/>
                </p:cNvGrpSpPr>
                <p:nvPr/>
              </p:nvGrpSpPr>
              <p:grpSpPr bwMode="auto">
                <a:xfrm>
                  <a:off x="-1500" y="1629"/>
                  <a:ext cx="664" cy="108"/>
                  <a:chOff x="-1505" y="1629"/>
                  <a:chExt cx="675" cy="108"/>
                </a:xfrm>
              </p:grpSpPr>
              <p:sp>
                <p:nvSpPr>
                  <p:cNvPr id="107" name="AutoShape 190"/>
                  <p:cNvSpPr>
                    <a:spLocks noChangeArrowheads="1"/>
                  </p:cNvSpPr>
                  <p:nvPr/>
                </p:nvSpPr>
                <p:spPr bwMode="auto">
                  <a:xfrm>
                    <a:off x="-1505" y="1629"/>
                    <a:ext cx="675" cy="108"/>
                  </a:xfrm>
                  <a:prstGeom prst="roundRect">
                    <a:avLst>
                      <a:gd name="adj" fmla="val 20176"/>
                    </a:avLst>
                  </a:prstGeom>
                  <a:gradFill rotWithShape="1">
                    <a:gsLst>
                      <a:gs pos="0">
                        <a:srgbClr val="D1E8F8"/>
                      </a:gs>
                      <a:gs pos="100000">
                        <a:srgbClr val="C0E0F6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1pPr>
                    <a:lvl2pPr marL="742950" indent="-285750" eaLnBrk="0" hangingPunct="0"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2pPr>
                    <a:lvl3pPr marL="1143000" indent="-228600" eaLnBrk="0" hangingPunct="0"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3pPr>
                    <a:lvl4pPr marL="1600200" indent="-228600" eaLnBrk="0" hangingPunct="0"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4pPr>
                    <a:lvl5pPr marL="2057400" indent="-228600" eaLnBrk="0" hangingPunct="0"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eaLnBrk="1" hangingPunct="1"/>
                    <a:endParaRPr lang="ko-KR" altLang="en-US" sz="1100" b="1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108" name="AutoShape 191"/>
                  <p:cNvSpPr>
                    <a:spLocks noChangeArrowheads="1"/>
                  </p:cNvSpPr>
                  <p:nvPr/>
                </p:nvSpPr>
                <p:spPr bwMode="auto">
                  <a:xfrm>
                    <a:off x="-1491" y="1630"/>
                    <a:ext cx="657" cy="1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1pPr>
                    <a:lvl2pPr marL="742950" indent="-285750" eaLnBrk="0" hangingPunct="0"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2pPr>
                    <a:lvl3pPr marL="1143000" indent="-228600" eaLnBrk="0" hangingPunct="0"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3pPr>
                    <a:lvl4pPr marL="1600200" indent="-228600" eaLnBrk="0" hangingPunct="0"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4pPr>
                    <a:lvl5pPr marL="2057400" indent="-228600" eaLnBrk="0" hangingPunct="0"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eaLnBrk="1" hangingPunct="1"/>
                    <a:endParaRPr lang="ko-KR" altLang="en-US" sz="1100" b="1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</p:grpSp>
          <p:sp>
            <p:nvSpPr>
              <p:cNvPr id="104" name="Rectangle 192"/>
              <p:cNvSpPr>
                <a:spLocks noChangeArrowheads="1"/>
              </p:cNvSpPr>
              <p:nvPr/>
            </p:nvSpPr>
            <p:spPr bwMode="auto">
              <a:xfrm rot="10800000" flipV="1">
                <a:off x="3248" y="2209"/>
                <a:ext cx="494" cy="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9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주기적 모니터링</a:t>
                </a: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530225" y="2509484"/>
              <a:ext cx="3688766" cy="2545730"/>
              <a:chOff x="530225" y="2633663"/>
              <a:chExt cx="3688766" cy="2220900"/>
            </a:xfrm>
          </p:grpSpPr>
          <p:sp>
            <p:nvSpPr>
              <p:cNvPr id="110" name="Text Box 146"/>
              <p:cNvSpPr txBox="1">
                <a:spLocks noChangeArrowheads="1"/>
              </p:cNvSpPr>
              <p:nvPr/>
            </p:nvSpPr>
            <p:spPr bwMode="auto">
              <a:xfrm>
                <a:off x="1332868" y="3235380"/>
                <a:ext cx="509755" cy="214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0" hangingPunct="1">
                  <a:buSzPct val="80000"/>
                </a:pPr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검토결과 및</a:t>
                </a:r>
              </a:p>
              <a:p>
                <a:pPr eaLnBrk="1" latinLnBrk="0" hangingPunct="1">
                  <a:buSzPct val="80000"/>
                </a:pPr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문제점 통보</a:t>
                </a:r>
              </a:p>
            </p:txBody>
          </p:sp>
          <p:sp>
            <p:nvSpPr>
              <p:cNvPr id="111" name="Text Box 147"/>
              <p:cNvSpPr txBox="1">
                <a:spLocks noChangeArrowheads="1"/>
              </p:cNvSpPr>
              <p:nvPr/>
            </p:nvSpPr>
            <p:spPr bwMode="auto">
              <a:xfrm>
                <a:off x="627423" y="3242923"/>
                <a:ext cx="384721" cy="214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0" hangingPunct="1">
                  <a:buSzPct val="80000"/>
                </a:pPr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정기 및</a:t>
                </a:r>
              </a:p>
              <a:p>
                <a:pPr eaLnBrk="1" latinLnBrk="0" hangingPunct="1">
                  <a:buSzPct val="80000"/>
                </a:pPr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수시보고</a:t>
                </a:r>
                <a:endParaRPr lang="ko-KR" altLang="en-US" sz="800" b="1" baseline="-25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endParaRPr>
              </a:p>
            </p:txBody>
          </p:sp>
          <p:grpSp>
            <p:nvGrpSpPr>
              <p:cNvPr id="112" name="Group 148"/>
              <p:cNvGrpSpPr>
                <a:grpSpLocks/>
              </p:cNvGrpSpPr>
              <p:nvPr/>
            </p:nvGrpSpPr>
            <p:grpSpPr bwMode="auto">
              <a:xfrm>
                <a:off x="1081017" y="4059444"/>
                <a:ext cx="73964" cy="384735"/>
                <a:chOff x="641" y="2967"/>
                <a:chExt cx="75" cy="255"/>
              </a:xfrm>
            </p:grpSpPr>
            <p:sp>
              <p:nvSpPr>
                <p:cNvPr id="146" name="Line 149"/>
                <p:cNvSpPr>
                  <a:spLocks noChangeShapeType="1"/>
                </p:cNvSpPr>
                <p:nvPr/>
              </p:nvSpPr>
              <p:spPr bwMode="auto">
                <a:xfrm flipV="1">
                  <a:off x="641" y="2967"/>
                  <a:ext cx="0" cy="253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 sz="1600" b="1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47" name="Line 150"/>
                <p:cNvSpPr>
                  <a:spLocks noChangeShapeType="1"/>
                </p:cNvSpPr>
                <p:nvPr/>
              </p:nvSpPr>
              <p:spPr bwMode="auto">
                <a:xfrm flipV="1">
                  <a:off x="716" y="2968"/>
                  <a:ext cx="0" cy="254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 type="triangl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 sz="1600" b="1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113" name="Text Box 151"/>
              <p:cNvSpPr txBox="1">
                <a:spLocks noChangeArrowheads="1"/>
              </p:cNvSpPr>
              <p:nvPr/>
            </p:nvSpPr>
            <p:spPr bwMode="auto">
              <a:xfrm>
                <a:off x="627423" y="4145163"/>
                <a:ext cx="384721" cy="214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0" hangingPunct="1">
                  <a:buSzPct val="80000"/>
                </a:pPr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정기 및</a:t>
                </a:r>
              </a:p>
              <a:p>
                <a:pPr eaLnBrk="1" latinLnBrk="0" hangingPunct="1">
                  <a:buSzPct val="80000"/>
                </a:pPr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수시보고</a:t>
                </a:r>
                <a:endParaRPr lang="ko-KR" altLang="en-US" sz="800" b="1" baseline="-25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endParaRPr>
              </a:p>
            </p:txBody>
          </p:sp>
          <p:sp>
            <p:nvSpPr>
              <p:cNvPr id="114" name="Text Box 153"/>
              <p:cNvSpPr txBox="1">
                <a:spLocks noChangeArrowheads="1"/>
              </p:cNvSpPr>
              <p:nvPr/>
            </p:nvSpPr>
            <p:spPr bwMode="auto">
              <a:xfrm>
                <a:off x="1296058" y="4197356"/>
                <a:ext cx="577081" cy="107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0" hangingPunct="1">
                  <a:buSzPct val="80000"/>
                </a:pPr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검토결과통보</a:t>
                </a:r>
                <a:endParaRPr lang="ko-KR" altLang="en-US" sz="800" b="1" baseline="-25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endParaRPr>
              </a:p>
            </p:txBody>
          </p:sp>
          <p:sp>
            <p:nvSpPr>
              <p:cNvPr id="115" name="Text Box 154"/>
              <p:cNvSpPr txBox="1">
                <a:spLocks noChangeArrowheads="1"/>
              </p:cNvSpPr>
              <p:nvPr/>
            </p:nvSpPr>
            <p:spPr bwMode="auto">
              <a:xfrm>
                <a:off x="2390297" y="4719389"/>
                <a:ext cx="605935" cy="107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0" hangingPunct="1">
                  <a:buSzPct val="80000"/>
                </a:pPr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시정조치 요청</a:t>
                </a:r>
                <a:endParaRPr lang="ko-KR" altLang="en-US" sz="800" b="1" baseline="-25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endParaRPr>
              </a:p>
            </p:txBody>
          </p:sp>
          <p:sp>
            <p:nvSpPr>
              <p:cNvPr id="116" name="Line 155"/>
              <p:cNvSpPr>
                <a:spLocks noChangeShapeType="1"/>
              </p:cNvSpPr>
              <p:nvPr/>
            </p:nvSpPr>
            <p:spPr bwMode="auto">
              <a:xfrm flipH="1">
                <a:off x="1438245" y="3781832"/>
                <a:ext cx="1675982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600" b="1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7" name="Text Box 156"/>
              <p:cNvSpPr txBox="1">
                <a:spLocks noChangeArrowheads="1"/>
              </p:cNvSpPr>
              <p:nvPr/>
            </p:nvSpPr>
            <p:spPr bwMode="auto">
              <a:xfrm>
                <a:off x="1877875" y="3869955"/>
                <a:ext cx="798295" cy="107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>
                  <a:buSzPct val="80000"/>
                </a:pPr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의사결정사항 통보</a:t>
                </a:r>
                <a:endParaRPr lang="ko-KR" altLang="en-US" sz="800" b="1" baseline="-25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endParaRPr>
              </a:p>
            </p:txBody>
          </p:sp>
          <p:sp>
            <p:nvSpPr>
              <p:cNvPr id="118" name="Line 157"/>
              <p:cNvSpPr>
                <a:spLocks noChangeShapeType="1"/>
              </p:cNvSpPr>
              <p:nvPr/>
            </p:nvSpPr>
            <p:spPr bwMode="auto">
              <a:xfrm>
                <a:off x="1438245" y="3824077"/>
                <a:ext cx="1675982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sz="1600" b="1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9" name="Text Box 158"/>
              <p:cNvSpPr txBox="1">
                <a:spLocks noChangeArrowheads="1"/>
              </p:cNvSpPr>
              <p:nvPr/>
            </p:nvSpPr>
            <p:spPr bwMode="auto">
              <a:xfrm>
                <a:off x="1752054" y="3631570"/>
                <a:ext cx="1048364" cy="107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>
                  <a:buSzPct val="80000"/>
                </a:pPr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품질검토 및 문제점 분석</a:t>
                </a:r>
                <a:endParaRPr lang="ko-KR" altLang="en-US" sz="800" b="1" baseline="-25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endParaRPr>
              </a:p>
            </p:txBody>
          </p:sp>
          <p:sp>
            <p:nvSpPr>
              <p:cNvPr id="120" name="Text Box 159"/>
              <p:cNvSpPr txBox="1">
                <a:spLocks noChangeArrowheads="1"/>
              </p:cNvSpPr>
              <p:nvPr/>
            </p:nvSpPr>
            <p:spPr bwMode="auto">
              <a:xfrm>
                <a:off x="3613056" y="4348233"/>
                <a:ext cx="605935" cy="107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0" hangingPunct="1">
                  <a:buSzPct val="80000"/>
                </a:pPr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조치결과 보고</a:t>
                </a:r>
                <a:endParaRPr lang="ko-KR" altLang="en-US" sz="800" b="1" baseline="-25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endParaRPr>
              </a:p>
            </p:txBody>
          </p:sp>
          <p:sp>
            <p:nvSpPr>
              <p:cNvPr id="121" name="Freeform 161"/>
              <p:cNvSpPr>
                <a:spLocks/>
              </p:cNvSpPr>
              <p:nvPr/>
            </p:nvSpPr>
            <p:spPr bwMode="auto">
              <a:xfrm>
                <a:off x="1691610" y="4130356"/>
                <a:ext cx="1732635" cy="482804"/>
              </a:xfrm>
              <a:custGeom>
                <a:avLst/>
                <a:gdLst>
                  <a:gd name="T0" fmla="*/ 0 w 960"/>
                  <a:gd name="T1" fmla="*/ 10 h 384"/>
                  <a:gd name="T2" fmla="*/ 14885 w 960"/>
                  <a:gd name="T3" fmla="*/ 10 h 384"/>
                  <a:gd name="T4" fmla="*/ 14885 w 960"/>
                  <a:gd name="T5" fmla="*/ 0 h 384"/>
                  <a:gd name="T6" fmla="*/ 0 60000 65536"/>
                  <a:gd name="T7" fmla="*/ 0 60000 65536"/>
                  <a:gd name="T8" fmla="*/ 0 60000 65536"/>
                  <a:gd name="T9" fmla="*/ 0 w 960"/>
                  <a:gd name="T10" fmla="*/ 0 h 384"/>
                  <a:gd name="T11" fmla="*/ 960 w 960"/>
                  <a:gd name="T12" fmla="*/ 384 h 3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0" h="384">
                    <a:moveTo>
                      <a:pt x="0" y="384"/>
                    </a:moveTo>
                    <a:lnTo>
                      <a:pt x="960" y="384"/>
                    </a:lnTo>
                    <a:lnTo>
                      <a:pt x="960" y="0"/>
                    </a:lnTo>
                  </a:path>
                </a:pathLst>
              </a:custGeom>
              <a:noFill/>
              <a:ln w="9525">
                <a:solidFill>
                  <a:schemeClr val="bg2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 sz="1600" b="1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2" name="Freeform 162"/>
              <p:cNvSpPr>
                <a:spLocks/>
              </p:cNvSpPr>
              <p:nvPr/>
            </p:nvSpPr>
            <p:spPr bwMode="auto">
              <a:xfrm>
                <a:off x="1723084" y="4139409"/>
                <a:ext cx="1775125" cy="538629"/>
              </a:xfrm>
              <a:custGeom>
                <a:avLst/>
                <a:gdLst>
                  <a:gd name="T0" fmla="*/ 24140 w 960"/>
                  <a:gd name="T1" fmla="*/ 0 h 432"/>
                  <a:gd name="T2" fmla="*/ 24140 w 960"/>
                  <a:gd name="T3" fmla="*/ 10 h 432"/>
                  <a:gd name="T4" fmla="*/ 0 w 960"/>
                  <a:gd name="T5" fmla="*/ 10 h 432"/>
                  <a:gd name="T6" fmla="*/ 0 60000 65536"/>
                  <a:gd name="T7" fmla="*/ 0 60000 65536"/>
                  <a:gd name="T8" fmla="*/ 0 60000 65536"/>
                  <a:gd name="T9" fmla="*/ 0 w 960"/>
                  <a:gd name="T10" fmla="*/ 0 h 432"/>
                  <a:gd name="T11" fmla="*/ 960 w 960"/>
                  <a:gd name="T12" fmla="*/ 432 h 4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0" h="432">
                    <a:moveTo>
                      <a:pt x="960" y="0"/>
                    </a:moveTo>
                    <a:lnTo>
                      <a:pt x="960" y="432"/>
                    </a:lnTo>
                    <a:lnTo>
                      <a:pt x="0" y="432"/>
                    </a:lnTo>
                  </a:path>
                </a:pathLst>
              </a:custGeom>
              <a:noFill/>
              <a:ln w="9525">
                <a:solidFill>
                  <a:schemeClr val="bg2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 sz="1600" b="1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3" name="Text Box 163"/>
              <p:cNvSpPr txBox="1">
                <a:spLocks noChangeArrowheads="1"/>
              </p:cNvSpPr>
              <p:nvPr/>
            </p:nvSpPr>
            <p:spPr bwMode="auto">
              <a:xfrm>
                <a:off x="986963" y="3028141"/>
                <a:ext cx="218008" cy="1208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>
                  <a:buSzPct val="80000"/>
                </a:pPr>
                <a:r>
                  <a:rPr lang="ko-KR" altLang="en-US" sz="9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고객</a:t>
                </a:r>
                <a:endParaRPr lang="ko-KR" altLang="en-US" sz="1100" b="1" baseline="-25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endParaRPr>
              </a:p>
            </p:txBody>
          </p:sp>
          <p:sp>
            <p:nvSpPr>
              <p:cNvPr id="124" name="Text Box 164"/>
              <p:cNvSpPr txBox="1">
                <a:spLocks noChangeArrowheads="1"/>
              </p:cNvSpPr>
              <p:nvPr/>
            </p:nvSpPr>
            <p:spPr bwMode="auto">
              <a:xfrm>
                <a:off x="989382" y="3931891"/>
                <a:ext cx="211596" cy="1208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>
                  <a:buSzPct val="80000"/>
                </a:pPr>
                <a:r>
                  <a:rPr lang="en-US" altLang="ko-KR" sz="9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PM </a:t>
                </a:r>
              </a:p>
            </p:txBody>
          </p:sp>
          <p:sp>
            <p:nvSpPr>
              <p:cNvPr id="125" name="Text Box 165"/>
              <p:cNvSpPr txBox="1">
                <a:spLocks noChangeArrowheads="1"/>
              </p:cNvSpPr>
              <p:nvPr/>
            </p:nvSpPr>
            <p:spPr bwMode="auto">
              <a:xfrm>
                <a:off x="3258168" y="3931891"/>
                <a:ext cx="436017" cy="1208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>
                  <a:buSzPct val="80000"/>
                </a:pPr>
                <a:r>
                  <a:rPr lang="ko-KR" altLang="en-US" sz="9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품질담당</a:t>
                </a:r>
              </a:p>
            </p:txBody>
          </p:sp>
          <p:sp>
            <p:nvSpPr>
              <p:cNvPr id="126" name="Rectangle 166"/>
              <p:cNvSpPr>
                <a:spLocks noChangeArrowheads="1"/>
              </p:cNvSpPr>
              <p:nvPr/>
            </p:nvSpPr>
            <p:spPr bwMode="auto">
              <a:xfrm>
                <a:off x="530225" y="4465302"/>
                <a:ext cx="1177122" cy="389261"/>
              </a:xfrm>
              <a:prstGeom prst="rect">
                <a:avLst/>
              </a:prstGeom>
              <a:solidFill>
                <a:srgbClr val="EFEED1"/>
              </a:solidFill>
              <a:ln w="12700" algn="ctr">
                <a:pattFill prst="dkUpDiag">
                  <a:fgClr>
                    <a:schemeClr val="bg1"/>
                  </a:fgClr>
                  <a:bgClr>
                    <a:srgbClr val="BAA762"/>
                  </a:bgClr>
                </a:pattFill>
                <a:miter lim="800000"/>
                <a:headEnd/>
                <a:tailEnd/>
              </a:ln>
            </p:spPr>
            <p:txBody>
              <a:bodyPr lIns="0" tIns="35995" rIns="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1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27" name="Group 193"/>
              <p:cNvGrpSpPr>
                <a:grpSpLocks/>
              </p:cNvGrpSpPr>
              <p:nvPr/>
            </p:nvGrpSpPr>
            <p:grpSpPr bwMode="auto">
              <a:xfrm>
                <a:off x="607336" y="4536214"/>
                <a:ext cx="1024474" cy="245928"/>
                <a:chOff x="2980" y="2176"/>
                <a:chExt cx="1043" cy="163"/>
              </a:xfrm>
            </p:grpSpPr>
            <p:grpSp>
              <p:nvGrpSpPr>
                <p:cNvPr id="140" name="Group 194"/>
                <p:cNvGrpSpPr>
                  <a:grpSpLocks/>
                </p:cNvGrpSpPr>
                <p:nvPr/>
              </p:nvGrpSpPr>
              <p:grpSpPr bwMode="auto">
                <a:xfrm>
                  <a:off x="2980" y="2176"/>
                  <a:ext cx="1043" cy="163"/>
                  <a:chOff x="-1514" y="1623"/>
                  <a:chExt cx="693" cy="302"/>
                </a:xfrm>
              </p:grpSpPr>
              <p:sp>
                <p:nvSpPr>
                  <p:cNvPr id="142" name="AutoShape 195"/>
                  <p:cNvSpPr>
                    <a:spLocks noChangeArrowheads="1"/>
                  </p:cNvSpPr>
                  <p:nvPr/>
                </p:nvSpPr>
                <p:spPr bwMode="auto">
                  <a:xfrm>
                    <a:off x="-1514" y="1623"/>
                    <a:ext cx="693" cy="302"/>
                  </a:xfrm>
                  <a:prstGeom prst="roundRect">
                    <a:avLst>
                      <a:gd name="adj" fmla="val 10060"/>
                    </a:avLst>
                  </a:prstGeom>
                  <a:gradFill rotWithShape="1">
                    <a:gsLst>
                      <a:gs pos="0">
                        <a:srgbClr val="84C4E4"/>
                      </a:gs>
                      <a:gs pos="100000">
                        <a:srgbClr val="D4EAF6"/>
                      </a:gs>
                    </a:gsLst>
                    <a:lin ang="5400000" scaled="1"/>
                  </a:gradFill>
                  <a:ln w="9525" algn="ctr">
                    <a:solidFill>
                      <a:srgbClr val="318FC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1pPr>
                    <a:lvl2pPr marL="742950" indent="-285750" eaLnBrk="0" hangingPunct="0"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2pPr>
                    <a:lvl3pPr marL="1143000" indent="-228600" eaLnBrk="0" hangingPunct="0"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3pPr>
                    <a:lvl4pPr marL="1600200" indent="-228600" eaLnBrk="0" hangingPunct="0"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4pPr>
                    <a:lvl5pPr marL="2057400" indent="-228600" eaLnBrk="0" hangingPunct="0"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eaLnBrk="1" hangingPunct="1"/>
                    <a:endParaRPr lang="ko-KR" altLang="en-US" sz="1100" b="1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grpSp>
                <p:nvGrpSpPr>
                  <p:cNvPr id="143" name="Group 196"/>
                  <p:cNvGrpSpPr>
                    <a:grpSpLocks/>
                  </p:cNvGrpSpPr>
                  <p:nvPr/>
                </p:nvGrpSpPr>
                <p:grpSpPr bwMode="auto">
                  <a:xfrm>
                    <a:off x="-1500" y="1629"/>
                    <a:ext cx="664" cy="108"/>
                    <a:chOff x="-1505" y="1629"/>
                    <a:chExt cx="675" cy="108"/>
                  </a:xfrm>
                </p:grpSpPr>
                <p:sp>
                  <p:nvSpPr>
                    <p:cNvPr id="144" name="AutoShape 1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1505" y="1629"/>
                      <a:ext cx="675" cy="108"/>
                    </a:xfrm>
                    <a:prstGeom prst="roundRect">
                      <a:avLst>
                        <a:gd name="adj" fmla="val 20176"/>
                      </a:avLst>
                    </a:prstGeom>
                    <a:gradFill rotWithShape="1">
                      <a:gsLst>
                        <a:gs pos="0">
                          <a:srgbClr val="D1E8F8"/>
                        </a:gs>
                        <a:gs pos="100000">
                          <a:srgbClr val="C0E0F6"/>
                        </a:gs>
                      </a:gsLst>
                      <a:lin ang="540000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kumimoji="1" sz="1200">
                          <a:solidFill>
                            <a:srgbClr val="006666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defRPr kumimoji="1" sz="1200">
                          <a:solidFill>
                            <a:srgbClr val="006666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rgbClr val="006666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defRPr kumimoji="1" sz="1200">
                          <a:solidFill>
                            <a:srgbClr val="006666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defRPr kumimoji="1" sz="1200">
                          <a:solidFill>
                            <a:srgbClr val="006666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rgbClr val="006666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rgbClr val="006666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rgbClr val="006666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rgbClr val="006666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eaLnBrk="1" hangingPunct="1"/>
                      <a:endParaRPr lang="ko-KR" altLang="en-US" sz="11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  <p:sp>
                  <p:nvSpPr>
                    <p:cNvPr id="145" name="AutoShape 19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-1491" y="1630"/>
                      <a:ext cx="657" cy="11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defRPr kumimoji="1" sz="1200">
                          <a:solidFill>
                            <a:srgbClr val="006666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defRPr kumimoji="1" sz="1200">
                          <a:solidFill>
                            <a:srgbClr val="006666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defRPr kumimoji="1" sz="1200">
                          <a:solidFill>
                            <a:srgbClr val="006666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defRPr kumimoji="1" sz="1200">
                          <a:solidFill>
                            <a:srgbClr val="006666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defRPr kumimoji="1" sz="1200">
                          <a:solidFill>
                            <a:srgbClr val="006666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rgbClr val="006666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rgbClr val="006666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rgbClr val="006666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1200">
                          <a:solidFill>
                            <a:srgbClr val="006666"/>
                          </a:solidFill>
                          <a:latin typeface="맑은 고딕" panose="020B0503020000020004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eaLnBrk="1" hangingPunct="1"/>
                      <a:endParaRPr lang="ko-KR" altLang="en-US" sz="1100" b="1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p:txBody>
                </p:sp>
              </p:grpSp>
            </p:grpSp>
            <p:sp>
              <p:nvSpPr>
                <p:cNvPr id="141" name="Rectangle 199"/>
                <p:cNvSpPr>
                  <a:spLocks noChangeArrowheads="1"/>
                </p:cNvSpPr>
                <p:nvPr/>
              </p:nvSpPr>
              <p:spPr bwMode="auto">
                <a:xfrm rot="10800000" flipV="1">
                  <a:off x="3230" y="2218"/>
                  <a:ext cx="555" cy="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latinLnBrk="0" hangingPunct="1"/>
                  <a:r>
                    <a:rPr lang="ko-KR" altLang="en-US" sz="900" b="1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프로젝트팀</a:t>
                  </a:r>
                </a:p>
              </p:txBody>
            </p:sp>
          </p:grpSp>
          <p:grpSp>
            <p:nvGrpSpPr>
              <p:cNvPr id="128" name="Group 200"/>
              <p:cNvGrpSpPr>
                <a:grpSpLocks/>
              </p:cNvGrpSpPr>
              <p:nvPr/>
            </p:nvGrpSpPr>
            <p:grpSpPr bwMode="auto">
              <a:xfrm>
                <a:off x="1081017" y="3181344"/>
                <a:ext cx="73964" cy="384735"/>
                <a:chOff x="641" y="2967"/>
                <a:chExt cx="75" cy="255"/>
              </a:xfrm>
            </p:grpSpPr>
            <p:sp>
              <p:nvSpPr>
                <p:cNvPr id="138" name="Line 201"/>
                <p:cNvSpPr>
                  <a:spLocks noChangeShapeType="1"/>
                </p:cNvSpPr>
                <p:nvPr/>
              </p:nvSpPr>
              <p:spPr bwMode="auto">
                <a:xfrm flipV="1">
                  <a:off x="641" y="2967"/>
                  <a:ext cx="0" cy="253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 sz="1600" b="1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39" name="Line 202"/>
                <p:cNvSpPr>
                  <a:spLocks noChangeShapeType="1"/>
                </p:cNvSpPr>
                <p:nvPr/>
              </p:nvSpPr>
              <p:spPr bwMode="auto">
                <a:xfrm flipV="1">
                  <a:off x="716" y="2968"/>
                  <a:ext cx="0" cy="254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 type="triangl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 sz="1600" b="1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grpSp>
            <p:nvGrpSpPr>
              <p:cNvPr id="129" name="Group 203"/>
              <p:cNvGrpSpPr>
                <a:grpSpLocks/>
              </p:cNvGrpSpPr>
              <p:nvPr/>
            </p:nvGrpSpPr>
            <p:grpSpPr bwMode="auto">
              <a:xfrm>
                <a:off x="793032" y="3555517"/>
                <a:ext cx="610593" cy="340981"/>
                <a:chOff x="2973" y="2868"/>
                <a:chExt cx="439" cy="261"/>
              </a:xfrm>
            </p:grpSpPr>
            <p:pic>
              <p:nvPicPr>
                <p:cNvPr id="136" name="Picture 204" descr="26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3" y="2868"/>
                  <a:ext cx="300" cy="2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7" name="Picture 205" descr="사람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39" y="2893"/>
                  <a:ext cx="273" cy="2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30" name="Group 206"/>
              <p:cNvGrpSpPr>
                <a:grpSpLocks/>
              </p:cNvGrpSpPr>
              <p:nvPr/>
            </p:nvGrpSpPr>
            <p:grpSpPr bwMode="auto">
              <a:xfrm>
                <a:off x="3167733" y="3549482"/>
                <a:ext cx="520892" cy="353051"/>
                <a:chOff x="2920" y="1986"/>
                <a:chExt cx="393" cy="284"/>
              </a:xfrm>
            </p:grpSpPr>
            <p:grpSp>
              <p:nvGrpSpPr>
                <p:cNvPr id="132" name="Group 207"/>
                <p:cNvGrpSpPr>
                  <a:grpSpLocks/>
                </p:cNvGrpSpPr>
                <p:nvPr/>
              </p:nvGrpSpPr>
              <p:grpSpPr bwMode="auto">
                <a:xfrm>
                  <a:off x="3013" y="1986"/>
                  <a:ext cx="300" cy="259"/>
                  <a:chOff x="3013" y="1986"/>
                  <a:chExt cx="300" cy="259"/>
                </a:xfrm>
              </p:grpSpPr>
              <p:pic>
                <p:nvPicPr>
                  <p:cNvPr id="134" name="Picture 208" descr="사람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13" y="1986"/>
                    <a:ext cx="300" cy="25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35" name="Oval 209"/>
                  <p:cNvSpPr>
                    <a:spLocks noChangeArrowheads="1"/>
                  </p:cNvSpPr>
                  <p:nvPr/>
                </p:nvSpPr>
                <p:spPr bwMode="auto">
                  <a:xfrm>
                    <a:off x="3195" y="2148"/>
                    <a:ext cx="23" cy="23"/>
                  </a:xfrm>
                  <a:prstGeom prst="ellipse">
                    <a:avLst/>
                  </a:prstGeom>
                  <a:solidFill>
                    <a:srgbClr val="6633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1pPr>
                    <a:lvl2pPr marL="742950" indent="-285750" eaLnBrk="0" hangingPunct="0"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2pPr>
                    <a:lvl3pPr marL="1143000" indent="-228600" eaLnBrk="0" hangingPunct="0"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3pPr>
                    <a:lvl4pPr marL="1600200" indent="-228600" eaLnBrk="0" hangingPunct="0"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4pPr>
                    <a:lvl5pPr marL="2057400" indent="-228600" eaLnBrk="0" hangingPunct="0"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1200">
                        <a:solidFill>
                          <a:srgbClr val="006666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eaLnBrk="1" hangingPunct="1"/>
                    <a:endParaRPr lang="ko-KR" altLang="en-US" sz="1100" b="1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pic>
              <p:nvPicPr>
                <p:cNvPr id="133" name="Picture 210" descr="30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0" y="2034"/>
                  <a:ext cx="273" cy="2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31" name="Picture 211" descr="건물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242" y="2633663"/>
                <a:ext cx="489418" cy="395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aphicFrame>
        <p:nvGraphicFramePr>
          <p:cNvPr id="148" name="표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946709"/>
              </p:ext>
            </p:extLst>
          </p:nvPr>
        </p:nvGraphicFramePr>
        <p:xfrm>
          <a:off x="636698" y="4005064"/>
          <a:ext cx="8636781" cy="2440045"/>
        </p:xfrm>
        <a:graphic>
          <a:graphicData uri="http://schemas.openxmlformats.org/drawingml/2006/table">
            <a:tbl>
              <a:tblPr/>
              <a:tblGrid>
                <a:gridCol w="920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9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8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65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49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 분</a:t>
                      </a:r>
                      <a:endParaRPr kumimoji="1" lang="ko-KR" altLang="en-US" sz="9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5600" marR="75600" marT="57600" marB="576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 류</a:t>
                      </a:r>
                      <a:endParaRPr kumimoji="1" lang="ko-KR" altLang="en-US" sz="9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5600" marR="75600" marT="57600" marB="576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용</a:t>
                      </a:r>
                      <a:endParaRPr kumimoji="1" lang="ko-KR" altLang="en-US" sz="9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5600" marR="75600" marT="57600" marB="576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시기</a:t>
                      </a:r>
                      <a:endParaRPr kumimoji="1" lang="ko-KR" altLang="en-US" sz="900" b="1" i="0" u="none" strike="noStrike" cap="none" normalizeH="0" baseline="-2500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5600" marR="75600" marT="57600" marB="576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보고방식</a:t>
                      </a:r>
                      <a:endParaRPr kumimoji="1" lang="ko-KR" altLang="en-US" sz="900" b="1" i="0" u="none" strike="noStrike" cap="none" normalizeH="0" baseline="-2500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5600" marR="75600" marT="57600" marB="576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3955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정기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보고</a:t>
                      </a:r>
                      <a:endParaRPr kumimoji="1" lang="ko-KR" altLang="en-US" sz="9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5600" marR="75600" marT="57600" marB="576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착수보고</a:t>
                      </a:r>
                      <a:endParaRPr kumimoji="1" lang="ko-KR" altLang="en-US" sz="9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5600" marR="75600" marT="57600" marB="576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사업개요 및 목표</a:t>
                      </a: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사업범위 및 추진전략 등</a:t>
                      </a: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수행조직 및 인력투입 계획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수행 일정 계획</a:t>
                      </a: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분야별 수행방안 및 보고 계획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산출물 관리 계획</a:t>
                      </a:r>
                      <a:endParaRPr kumimoji="1" lang="ko-KR" altLang="en-US" sz="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5600" marR="75600" marT="57600" marB="576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착수시점</a:t>
                      </a:r>
                      <a:endParaRPr kumimoji="1" lang="ko-KR" altLang="en-US" sz="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5600" marR="75600" marT="57600" marB="576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킥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오프 미팅</a:t>
                      </a:r>
                      <a:endParaRPr kumimoji="1" lang="en-US" altLang="ko-KR" sz="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5600" marR="75600" marT="57600" marB="576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완료보고</a:t>
                      </a:r>
                      <a:endParaRPr kumimoji="1" lang="ko-KR" altLang="en-US" sz="9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5600" marR="75600" marT="57600" marB="576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 구축단계의 사업 및 수행결과보고</a:t>
                      </a: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사업범위 등 완료보고서 내용 요약</a:t>
                      </a: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향후 시스템 발전 방향</a:t>
                      </a:r>
                      <a:endParaRPr kumimoji="1" lang="ko-KR" altLang="en-US" sz="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5600" marR="75600" marT="57600" marB="576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 종료</a:t>
                      </a:r>
                      <a:b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시점</a:t>
                      </a:r>
                      <a:endParaRPr kumimoji="1" lang="ko-KR" altLang="en-US" sz="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5600" marR="75600" marT="57600" marB="576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오프라인</a:t>
                      </a:r>
                      <a:endParaRPr kumimoji="1" lang="en-US" altLang="ko-KR" sz="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5600" marR="75600" marT="57600" marB="576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주간보고</a:t>
                      </a:r>
                      <a:endParaRPr kumimoji="1" lang="ko-KR" altLang="en-US" sz="9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5600" marR="75600" marT="57600" marB="576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주간 업무계획 대비 실적분석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계획대비 실적차이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업무 추진상 문제점 및 대응방안 보고</a:t>
                      </a: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차주 공정 계획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소요일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완료예정일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)/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 의사결정 및 협조사항</a:t>
                      </a:r>
                      <a:endParaRPr kumimoji="1" lang="ko-KR" altLang="en-US" sz="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5600" marR="75600" marT="57600" marB="576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주간 단위</a:t>
                      </a:r>
                      <a:endParaRPr kumimoji="1" lang="ko-KR" altLang="en-US" sz="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5600" marR="75600" marT="57600" marB="576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온라인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오프라인</a:t>
                      </a:r>
                      <a:endParaRPr kumimoji="1" lang="en-US" altLang="ko-KR" sz="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5600" marR="75600" marT="57600" marB="576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월간보고</a:t>
                      </a:r>
                      <a:endParaRPr kumimoji="1" lang="ko-KR" altLang="en-US" sz="9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5600" marR="75600" marT="57600" marB="576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월간 업무계획 대비 실적분석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계획대비 실적차이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 문제점 및 대응방안 보고</a:t>
                      </a: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차월 공정 계획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 의사결정 및 협조사항</a:t>
                      </a:r>
                      <a:endParaRPr kumimoji="1" lang="ko-KR" altLang="en-US" sz="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5600" marR="75600" marT="57600" marB="576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월간 단위</a:t>
                      </a:r>
                      <a:endParaRPr kumimoji="1" lang="ko-KR" altLang="en-US" sz="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5600" marR="75600" marT="57600" marB="576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온라인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오프라인</a:t>
                      </a:r>
                      <a:endParaRPr kumimoji="1" lang="en-US" altLang="ko-KR" sz="8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5600" marR="75600" marT="57600" marB="57600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546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수행조직 및 업무분장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6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IV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사업관리부문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56962" y="1412776"/>
            <a:ext cx="3591982" cy="3794189"/>
            <a:chOff x="1284198" y="2279836"/>
            <a:chExt cx="4329113" cy="2499056"/>
          </a:xfrm>
        </p:grpSpPr>
        <p:sp>
          <p:nvSpPr>
            <p:cNvPr id="6" name="TextBox 2"/>
            <p:cNvSpPr txBox="1">
              <a:spLocks noChangeArrowheads="1"/>
            </p:cNvSpPr>
            <p:nvPr/>
          </p:nvSpPr>
          <p:spPr bwMode="auto">
            <a:xfrm>
              <a:off x="2855823" y="2951581"/>
              <a:ext cx="1184275" cy="1431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CS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사업본부</a:t>
              </a:r>
            </a:p>
          </p:txBody>
        </p:sp>
        <p:sp>
          <p:nvSpPr>
            <p:cNvPr id="7" name="TextBox 3"/>
            <p:cNvSpPr txBox="1">
              <a:spLocks noChangeArrowheads="1"/>
            </p:cNvSpPr>
            <p:nvPr/>
          </p:nvSpPr>
          <p:spPr bwMode="auto">
            <a:xfrm>
              <a:off x="2858715" y="3134375"/>
              <a:ext cx="1184557" cy="1431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황해연 상무</a:t>
              </a:r>
            </a:p>
          </p:txBody>
        </p:sp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2851061" y="2279836"/>
              <a:ext cx="1184275" cy="1431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defRPr/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대표이사</a:t>
              </a:r>
            </a:p>
          </p:txBody>
        </p:sp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2853954" y="2462961"/>
              <a:ext cx="1184557" cy="1431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이혁 사장</a:t>
              </a:r>
            </a:p>
          </p:txBody>
        </p:sp>
        <p:sp>
          <p:nvSpPr>
            <p:cNvPr id="10" name="TextBox 10"/>
            <p:cNvSpPr txBox="1">
              <a:spLocks noChangeArrowheads="1"/>
            </p:cNvSpPr>
            <p:nvPr/>
          </p:nvSpPr>
          <p:spPr bwMode="auto">
            <a:xfrm>
              <a:off x="2860586" y="3733158"/>
              <a:ext cx="1184275" cy="1431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defRPr/>
              </a:pPr>
              <a:r>
                <a:rPr lang="ko-KR" altLang="en-US" sz="8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컨버전스개발그룹</a:t>
              </a:r>
            </a:p>
          </p:txBody>
        </p:sp>
        <p:sp>
          <p:nvSpPr>
            <p:cNvPr id="11" name="TextBox 11"/>
            <p:cNvSpPr txBox="1">
              <a:spLocks noChangeArrowheads="1"/>
            </p:cNvSpPr>
            <p:nvPr/>
          </p:nvSpPr>
          <p:spPr bwMode="auto">
            <a:xfrm>
              <a:off x="2863478" y="3940657"/>
              <a:ext cx="1184557" cy="83823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김병희 이사 </a:t>
              </a:r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(24)</a:t>
              </a:r>
            </a:p>
            <a:p>
              <a:pPr algn="ctr" eaLnBrk="1" hangingPunct="1"/>
              <a:endParaRPr lang="en-US" altLang="ko-KR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 eaLnBrk="1" hangingPunct="1">
                <a:lnSpc>
                  <a:spcPct val="150000"/>
                </a:lnSpc>
              </a:pP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곽채화 부장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 eaLnBrk="1" hangingPunct="1">
                <a:lnSpc>
                  <a:spcPct val="150000"/>
                </a:lnSpc>
              </a:pP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김필주 부장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 eaLnBrk="1" hangingPunct="1">
                <a:lnSpc>
                  <a:spcPct val="150000"/>
                </a:lnSpc>
              </a:pP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조형진 부장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 eaLnBrk="1" hangingPunct="1">
                <a:lnSpc>
                  <a:spcPct val="150000"/>
                </a:lnSpc>
              </a:pP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권태헌 과장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 eaLnBrk="1" hangingPunct="1">
                <a:lnSpc>
                  <a:spcPct val="150000"/>
                </a:lnSpc>
              </a:pPr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유길용 대리</a:t>
              </a: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4425861" y="2951581"/>
              <a:ext cx="1184275" cy="1431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defRPr/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경영지원팀</a:t>
              </a:r>
            </a:p>
          </p:txBody>
        </p: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4428754" y="3134375"/>
              <a:ext cx="1184557" cy="1431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허재석 차장 </a:t>
              </a:r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(2)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14" name="직선 연결선 2"/>
            <p:cNvCxnSpPr>
              <a:cxnSpLocks noChangeShapeType="1"/>
              <a:stCxn id="9" idx="2"/>
              <a:endCxn id="6" idx="0"/>
            </p:cNvCxnSpPr>
            <p:nvPr/>
          </p:nvCxnSpPr>
          <p:spPr bwMode="auto">
            <a:xfrm>
              <a:off x="3446233" y="2606075"/>
              <a:ext cx="1729" cy="345506"/>
            </a:xfrm>
            <a:prstGeom prst="line">
              <a:avLst/>
            </a:prstGeom>
            <a:noFill/>
            <a:ln w="9525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꺾인 연결선 6"/>
            <p:cNvCxnSpPr>
              <a:cxnSpLocks noChangeShapeType="1"/>
              <a:stCxn id="12" idx="0"/>
              <a:endCxn id="9" idx="2"/>
            </p:cNvCxnSpPr>
            <p:nvPr/>
          </p:nvCxnSpPr>
          <p:spPr bwMode="auto">
            <a:xfrm rot="16200000" flipV="1">
              <a:off x="4059364" y="1992944"/>
              <a:ext cx="345506" cy="157176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꺾인 연결선 18"/>
            <p:cNvCxnSpPr>
              <a:cxnSpLocks noChangeShapeType="1"/>
              <a:stCxn id="7" idx="2"/>
              <a:endCxn id="10" idx="0"/>
            </p:cNvCxnSpPr>
            <p:nvPr/>
          </p:nvCxnSpPr>
          <p:spPr bwMode="auto">
            <a:xfrm rot="16200000" flipH="1">
              <a:off x="3224025" y="3504459"/>
              <a:ext cx="455668" cy="1730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TextBox 23"/>
            <p:cNvSpPr txBox="1">
              <a:spLocks noChangeArrowheads="1"/>
            </p:cNvSpPr>
            <p:nvPr/>
          </p:nvSpPr>
          <p:spPr bwMode="auto">
            <a:xfrm>
              <a:off x="1284198" y="2951581"/>
              <a:ext cx="1184275" cy="1431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defRPr/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기업부설연구소</a:t>
              </a:r>
            </a:p>
          </p:txBody>
        </p:sp>
        <p:sp>
          <p:nvSpPr>
            <p:cNvPr id="18" name="TextBox 24"/>
            <p:cNvSpPr txBox="1">
              <a:spLocks noChangeArrowheads="1"/>
            </p:cNvSpPr>
            <p:nvPr/>
          </p:nvSpPr>
          <p:spPr bwMode="auto">
            <a:xfrm>
              <a:off x="1287090" y="3134375"/>
              <a:ext cx="1184557" cy="1431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황해연 상무</a:t>
              </a:r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겸직</a:t>
              </a:r>
            </a:p>
          </p:txBody>
        </p:sp>
        <p:cxnSp>
          <p:nvCxnSpPr>
            <p:cNvPr id="19" name="꺾인 연결선 6"/>
            <p:cNvCxnSpPr>
              <a:cxnSpLocks noChangeShapeType="1"/>
              <a:stCxn id="17" idx="0"/>
              <a:endCxn id="9" idx="2"/>
            </p:cNvCxnSpPr>
            <p:nvPr/>
          </p:nvCxnSpPr>
          <p:spPr bwMode="auto">
            <a:xfrm rot="5400000" flipH="1" flipV="1">
              <a:off x="2488531" y="1993880"/>
              <a:ext cx="345506" cy="156989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TextBox 10"/>
            <p:cNvSpPr txBox="1">
              <a:spLocks noChangeArrowheads="1"/>
            </p:cNvSpPr>
            <p:nvPr/>
          </p:nvSpPr>
          <p:spPr bwMode="auto">
            <a:xfrm>
              <a:off x="1533436" y="3731569"/>
              <a:ext cx="1185862" cy="1431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defRPr/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기획팀</a:t>
              </a:r>
            </a:p>
          </p:txBody>
        </p:sp>
        <p:sp>
          <p:nvSpPr>
            <p:cNvPr id="21" name="TextBox 11"/>
            <p:cNvSpPr txBox="1">
              <a:spLocks noChangeArrowheads="1"/>
            </p:cNvSpPr>
            <p:nvPr/>
          </p:nvSpPr>
          <p:spPr bwMode="auto">
            <a:xfrm>
              <a:off x="1536332" y="3940657"/>
              <a:ext cx="1186141" cy="1431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정진용부장</a:t>
              </a:r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(3)</a:t>
              </a:r>
              <a:endParaRPr lang="ko-KR" altLang="en-US" sz="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2" name="꺾인 연결선 21"/>
            <p:cNvCxnSpPr>
              <a:cxnSpLocks noChangeShapeType="1"/>
              <a:stCxn id="7" idx="2"/>
              <a:endCxn id="20" idx="0"/>
            </p:cNvCxnSpPr>
            <p:nvPr/>
          </p:nvCxnSpPr>
          <p:spPr bwMode="auto">
            <a:xfrm rot="5400000">
              <a:off x="2561641" y="2842216"/>
              <a:ext cx="454080" cy="1324627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Box 10"/>
            <p:cNvSpPr txBox="1">
              <a:spLocks noChangeArrowheads="1"/>
            </p:cNvSpPr>
            <p:nvPr/>
          </p:nvSpPr>
          <p:spPr bwMode="auto">
            <a:xfrm>
              <a:off x="4206786" y="3731569"/>
              <a:ext cx="1184275" cy="14311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>
              <a:lvl1pPr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defRPr/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영업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지원팀</a:t>
              </a:r>
            </a:p>
          </p:txBody>
        </p:sp>
        <p:sp>
          <p:nvSpPr>
            <p:cNvPr id="24" name="TextBox 11"/>
            <p:cNvSpPr txBox="1">
              <a:spLocks noChangeArrowheads="1"/>
            </p:cNvSpPr>
            <p:nvPr/>
          </p:nvSpPr>
          <p:spPr bwMode="auto">
            <a:xfrm>
              <a:off x="4209678" y="3940657"/>
              <a:ext cx="1184557" cy="1431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이정민 차장 </a:t>
              </a:r>
              <a:r>
                <a:rPr lang="en-US" altLang="ko-KR" sz="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(1)</a:t>
              </a:r>
            </a:p>
          </p:txBody>
        </p:sp>
        <p:cxnSp>
          <p:nvCxnSpPr>
            <p:cNvPr id="25" name="꺾인 연결선 18"/>
            <p:cNvCxnSpPr>
              <a:cxnSpLocks noChangeShapeType="1"/>
              <a:stCxn id="7" idx="2"/>
              <a:endCxn id="23" idx="0"/>
            </p:cNvCxnSpPr>
            <p:nvPr/>
          </p:nvCxnSpPr>
          <p:spPr bwMode="auto">
            <a:xfrm rot="16200000" flipH="1">
              <a:off x="3897919" y="2830564"/>
              <a:ext cx="454080" cy="1347930"/>
            </a:xfrm>
            <a:prstGeom prst="bentConnector3">
              <a:avLst>
                <a:gd name="adj1" fmla="val 50000"/>
              </a:avLst>
            </a:prstGeom>
            <a:noFill/>
            <a:ln w="9525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564459"/>
              </p:ext>
            </p:extLst>
          </p:nvPr>
        </p:nvGraphicFramePr>
        <p:xfrm>
          <a:off x="4740968" y="1309999"/>
          <a:ext cx="4678268" cy="49993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3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5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5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74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73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투입인력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</a:t>
                      </a:r>
                      <a:endParaRPr lang="en-US" altLang="ko-KR" sz="800" b="1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투입율</a:t>
                      </a:r>
                      <a:endParaRPr lang="en-US" altLang="ko-KR" sz="800" b="1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b="1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(%)</a:t>
                      </a:r>
                      <a:endParaRPr lang="ko-KR" altLang="en-US" sz="800" b="1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CCTV </a:t>
                      </a:r>
                      <a:r>
                        <a:rPr lang="ko-KR" altLang="en-US" sz="800" b="1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유사과제 </a:t>
                      </a:r>
                      <a:endParaRPr lang="en-US" altLang="ko-KR" sz="800" b="1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투입경험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PC</a:t>
                      </a:r>
                    </a:p>
                    <a:p>
                      <a:pPr algn="ctr" latinLnBrk="1"/>
                      <a:r>
                        <a:rPr lang="ko-KR" altLang="en-US" sz="800" b="1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</a:t>
                      </a:r>
                      <a:endParaRPr lang="en-US" altLang="ko-KR" sz="800" b="1" i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 i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플랫폼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곽채화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부장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100%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과제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전체일정관리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요구사항 정리 및 대책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방안 마련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김필주 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부장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55%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참여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기반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제어 인터페이스 정의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 에뮬레이터 아키텍트 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(DA/AA)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시험항목작성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구간별 보안적용 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제어 보안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3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조형진 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부장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55%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참여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CCTV/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스트리밍</a:t>
                      </a:r>
                      <a:r>
                        <a:rPr lang="en-US" altLang="ko-KR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인터페이스 정의</a:t>
                      </a:r>
                      <a:endParaRPr lang="en-US" altLang="ko-KR" sz="800" b="1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이벤트 인터페이스 정의</a:t>
                      </a:r>
                      <a:endParaRPr lang="en-US" altLang="ko-KR" sz="800" b="1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PTZ (ONVIF, Proprietary)</a:t>
                      </a: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endParaRPr lang="en-US" altLang="ko-KR" sz="800" b="1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테스트 에뮬레이터 아키텍트 </a:t>
                      </a:r>
                      <a:r>
                        <a:rPr lang="en-US" altLang="ko-KR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(TA)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시험항목설정</a:t>
                      </a:r>
                      <a:endParaRPr lang="en-US" altLang="ko-KR" sz="800" b="1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구간 별 보안적용 </a:t>
                      </a:r>
                      <a:r>
                        <a:rPr lang="en-US" altLang="ko-KR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스트리밍 보안</a:t>
                      </a:r>
                      <a:r>
                        <a:rPr lang="en-US" altLang="ko-KR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권태헌 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과장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55%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참여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스트리밍 인터페이스 정의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환경구축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장비설치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 </a:t>
                      </a: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운영지원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3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유길용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55%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참여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기반 인터페이스 정의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</a:t>
                      </a:r>
                      <a:r>
                        <a:rPr lang="en-US" altLang="ko-KR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 외부 인터페이스 정의</a:t>
                      </a:r>
                      <a:endParaRPr lang="en-US" altLang="ko-KR" sz="800" b="1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시험절차서 작성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6" name="_x114546680"/>
          <p:cNvSpPr>
            <a:spLocks noChangeArrowheads="1"/>
          </p:cNvSpPr>
          <p:nvPr/>
        </p:nvSpPr>
        <p:spPr bwMode="auto">
          <a:xfrm>
            <a:off x="663533" y="1254720"/>
            <a:ext cx="3960440" cy="5054599"/>
          </a:xfrm>
          <a:prstGeom prst="rect">
            <a:avLst/>
          </a:prstGeom>
          <a:noFill/>
          <a:ln w="4064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2718920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투입인력 및 이력사항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6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IV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사업관리부문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" name="Group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33623"/>
              </p:ext>
            </p:extLst>
          </p:nvPr>
        </p:nvGraphicFramePr>
        <p:xfrm>
          <a:off x="416496" y="1220643"/>
          <a:ext cx="9145016" cy="3439162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10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 업무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개발자</a:t>
                      </a:r>
                    </a:p>
                  </a:txBody>
                  <a:tcPr marL="91444" marR="91444" marT="45701" marB="4570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등급</a:t>
                      </a:r>
                    </a:p>
                  </a:txBody>
                  <a:tcPr marL="91444" marR="91444" marT="45701" marB="4570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경력</a:t>
                      </a:r>
                    </a:p>
                  </a:txBody>
                  <a:tcPr marL="91444" marR="91444" marT="45701" marB="4570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기술 이력</a:t>
                      </a:r>
                    </a:p>
                  </a:txBody>
                  <a:tcPr marL="91444" marR="91444" marT="45701" marB="4570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5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과제총괄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곽채화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특급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LGU+ CCTV Viewer App,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스마트워크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App,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모바일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RFID App, SKP 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Qpal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SUNDEW,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대구 육상 경기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스마트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TV App Store, SK u-City 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Pkg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1.0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334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에뮬레이터 개발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김필주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고급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LGU+ CCTV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영상플랫폼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삼성전자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Chat On, S 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클라우드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스토리지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건강보험공단포털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에버랜드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위스토리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과학문화재단 포털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웹메일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솔루션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039">
                <a:tc vMerge="1">
                  <a:txBody>
                    <a:bodyPr/>
                    <a:lstStyle/>
                    <a:p>
                      <a:pPr algn="ctr"/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유길용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초급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개월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LGU+ CCTV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영상플랫폼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삼성전자 개인화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추천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ERP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솔루션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372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인터페이스 개발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조형진</a:t>
                      </a:r>
                    </a:p>
                  </a:txBody>
                  <a:tcPr marL="36000" marR="36000" marT="36000" marB="3600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특급</a:t>
                      </a:r>
                    </a:p>
                  </a:txBody>
                  <a:tcPr marL="36000" marR="36000" marT="36000" marB="3600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13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년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2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LGU+ CCTV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영상플랫폼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삼성전자 개인화 추천 플랫폼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KTF 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과금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고도화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차세대 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빌링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DMB 2.0 WBS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운영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SK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텔레콤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CRS Nate </a:t>
                      </a: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빌링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9196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권태헌</a:t>
                      </a:r>
                    </a:p>
                  </a:txBody>
                  <a:tcPr marL="36000" marR="36000" marT="36000" marB="3600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고급</a:t>
                      </a:r>
                    </a:p>
                  </a:txBody>
                  <a:tcPr marL="36000" marR="36000" marT="36000" marB="3600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개월</a:t>
                      </a:r>
                    </a:p>
                  </a:txBody>
                  <a:tcPr marL="0" marR="0" marT="0" marB="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LGU+ CCTV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영상플랫폼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삼성전자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ChatOn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네트워크 인프라 개발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047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6.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산출물관리 및 내역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6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IV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사업관리부문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009722"/>
              </p:ext>
            </p:extLst>
          </p:nvPr>
        </p:nvGraphicFramePr>
        <p:xfrm>
          <a:off x="632520" y="1268765"/>
          <a:ext cx="8640957" cy="48158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7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4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5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54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54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54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543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84134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857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2473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공정단계 별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산출물 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제출시기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산출물 내역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산출물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제출 형태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7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3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착수보고서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개요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범위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일정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계획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고려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협조사항기술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PPT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요구분석서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요구사항 명세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WORD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범위기술서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프로젝트범위정의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초록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용어기술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WORD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7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개발계획서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일정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자원투입계획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WORD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1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WBS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전체일정관리 툴 생성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버닝 차트 반영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EXCEL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7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설치매뉴얼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테스트베드 설치문서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PPT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7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도입장비 표준제안서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장비 별 제공제안서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PPT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6684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CCTV 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인터페이스정의서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절차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프로토콜정의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외부 인터페이스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보안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인증가이드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에러핸들링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en-US" altLang="ko-KR" sz="800" b="1" baseline="30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rd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party 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연동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open API 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WORD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47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 에뮬레이터 상세설계서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모듈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기능명세서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WORD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7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시험항목서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절차서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테스트에뮬레이터를 통한 시험항목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절차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EXCEL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47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교육자료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장비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인터페이스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에뮬레이터설계 교육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PPT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47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운영매뉴얼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633039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테스트베드운영자료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WORD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47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완료보고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최종결과물 보고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PPT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47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주간보고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 단위 진행사항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이슈사항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금주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차주 할일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PPT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47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중간보고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중간 단위 진행사항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이슈사항정리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PPT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551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7.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품질보증계획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6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IV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사업관리부문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Line 134"/>
          <p:cNvSpPr>
            <a:spLocks noChangeShapeType="1"/>
          </p:cNvSpPr>
          <p:nvPr/>
        </p:nvSpPr>
        <p:spPr bwMode="auto">
          <a:xfrm>
            <a:off x="4514850" y="1493838"/>
            <a:ext cx="4763" cy="12239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Line 135"/>
          <p:cNvSpPr>
            <a:spLocks noChangeShapeType="1"/>
          </p:cNvSpPr>
          <p:nvPr/>
        </p:nvSpPr>
        <p:spPr bwMode="auto">
          <a:xfrm>
            <a:off x="2786063" y="1350963"/>
            <a:ext cx="4762" cy="12239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0" name="Group 136"/>
          <p:cNvGrpSpPr>
            <a:grpSpLocks/>
          </p:cNvGrpSpPr>
          <p:nvPr/>
        </p:nvGrpSpPr>
        <p:grpSpPr bwMode="auto">
          <a:xfrm>
            <a:off x="1755775" y="1064639"/>
            <a:ext cx="2289175" cy="329760"/>
            <a:chOff x="356" y="1121"/>
            <a:chExt cx="2794" cy="396"/>
          </a:xfrm>
        </p:grpSpPr>
        <p:sp>
          <p:nvSpPr>
            <p:cNvPr id="31" name="AutoShape 137"/>
            <p:cNvSpPr>
              <a:spLocks noChangeArrowheads="1"/>
            </p:cNvSpPr>
            <p:nvPr/>
          </p:nvSpPr>
          <p:spPr bwMode="auto">
            <a:xfrm>
              <a:off x="356" y="1153"/>
              <a:ext cx="2794" cy="364"/>
            </a:xfrm>
            <a:prstGeom prst="roundRect">
              <a:avLst>
                <a:gd name="adj" fmla="val 50000"/>
              </a:avLst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22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AutoShape 138"/>
            <p:cNvSpPr>
              <a:spLocks noChangeArrowheads="1"/>
            </p:cNvSpPr>
            <p:nvPr/>
          </p:nvSpPr>
          <p:spPr bwMode="auto">
            <a:xfrm>
              <a:off x="356" y="1123"/>
              <a:ext cx="2794" cy="36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A1DC"/>
                </a:gs>
                <a:gs pos="100000">
                  <a:srgbClr val="002D8A"/>
                </a:gs>
              </a:gsLst>
              <a:lin ang="5400000" scaled="1"/>
            </a:gradFill>
            <a:ln w="22225" algn="ctr">
              <a:solidFill>
                <a:srgbClr val="FFFF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AutoShape 139"/>
            <p:cNvSpPr>
              <a:spLocks noChangeArrowheads="1"/>
            </p:cNvSpPr>
            <p:nvPr/>
          </p:nvSpPr>
          <p:spPr bwMode="auto">
            <a:xfrm>
              <a:off x="470" y="1121"/>
              <a:ext cx="2553" cy="36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8CD4F4"/>
                </a:gs>
                <a:gs pos="100000">
                  <a:srgbClr val="0088C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22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4" name="Picture 140" descr="z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74"/>
          <a:stretch>
            <a:fillRect/>
          </a:stretch>
        </p:blipFill>
        <p:spPr bwMode="auto">
          <a:xfrm>
            <a:off x="317500" y="1682750"/>
            <a:ext cx="4770438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 Box 161"/>
          <p:cNvSpPr txBox="1">
            <a:spLocks noChangeArrowheads="1"/>
          </p:cNvSpPr>
          <p:nvPr/>
        </p:nvSpPr>
        <p:spPr bwMode="auto">
          <a:xfrm>
            <a:off x="2452191" y="1147763"/>
            <a:ext cx="92333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총괄 책임자</a:t>
            </a:r>
          </a:p>
        </p:txBody>
      </p:sp>
      <p:pic>
        <p:nvPicPr>
          <p:cNvPr id="36" name="Picture 162" descr="바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" b="-148"/>
          <a:stretch>
            <a:fillRect/>
          </a:stretch>
        </p:blipFill>
        <p:spPr bwMode="auto">
          <a:xfrm>
            <a:off x="2209800" y="1752600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163" descr="바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" b="-148"/>
          <a:stretch>
            <a:fillRect/>
          </a:stretch>
        </p:blipFill>
        <p:spPr bwMode="auto">
          <a:xfrm>
            <a:off x="3937000" y="1752600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 Box 164"/>
          <p:cNvSpPr txBox="1">
            <a:spLocks noChangeArrowheads="1"/>
          </p:cNvSpPr>
          <p:nvPr/>
        </p:nvSpPr>
        <p:spPr bwMode="auto">
          <a:xfrm>
            <a:off x="2165350" y="1771650"/>
            <a:ext cx="103505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전사 품질지원</a:t>
            </a:r>
          </a:p>
        </p:txBody>
      </p:sp>
      <p:sp>
        <p:nvSpPr>
          <p:cNvPr id="39" name="Text Box 165"/>
          <p:cNvSpPr txBox="1">
            <a:spLocks noChangeArrowheads="1"/>
          </p:cNvSpPr>
          <p:nvPr/>
        </p:nvSpPr>
        <p:spPr bwMode="auto">
          <a:xfrm>
            <a:off x="3919538" y="1771650"/>
            <a:ext cx="9445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 관리자</a:t>
            </a:r>
          </a:p>
        </p:txBody>
      </p:sp>
      <p:sp>
        <p:nvSpPr>
          <p:cNvPr id="40" name="Line 166"/>
          <p:cNvSpPr>
            <a:spLocks noChangeShapeType="1"/>
          </p:cNvSpPr>
          <p:nvPr/>
        </p:nvSpPr>
        <p:spPr bwMode="auto">
          <a:xfrm flipH="1">
            <a:off x="1127125" y="1493838"/>
            <a:ext cx="3175" cy="112553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1" name="Group 167"/>
          <p:cNvGrpSpPr>
            <a:grpSpLocks/>
          </p:cNvGrpSpPr>
          <p:nvPr/>
        </p:nvGrpSpPr>
        <p:grpSpPr bwMode="auto">
          <a:xfrm>
            <a:off x="554112" y="1752600"/>
            <a:ext cx="909859" cy="276225"/>
            <a:chOff x="482" y="2394"/>
            <a:chExt cx="795" cy="173"/>
          </a:xfrm>
        </p:grpSpPr>
        <p:pic>
          <p:nvPicPr>
            <p:cNvPr id="42" name="Picture 168" descr="bar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2" b="189"/>
            <a:stretch>
              <a:fillRect/>
            </a:stretch>
          </p:blipFill>
          <p:spPr bwMode="auto">
            <a:xfrm>
              <a:off x="482" y="2394"/>
              <a:ext cx="79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 Box 169"/>
            <p:cNvSpPr txBox="1">
              <a:spLocks noChangeArrowheads="1"/>
            </p:cNvSpPr>
            <p:nvPr/>
          </p:nvSpPr>
          <p:spPr bwMode="auto">
            <a:xfrm>
              <a:off x="496" y="2410"/>
              <a:ext cx="775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9pPr>
            </a:lstStyle>
            <a:p>
              <a:pPr algn="ctr" latinLnBrk="0"/>
              <a:r>
                <a:rPr lang="ko-KR" altLang="en-US" sz="8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관리자</a:t>
              </a:r>
            </a:p>
          </p:txBody>
        </p:sp>
      </p:grpSp>
      <p:pic>
        <p:nvPicPr>
          <p:cNvPr id="44" name="Picture 170" descr="bar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89"/>
          <a:stretch>
            <a:fillRect/>
          </a:stretch>
        </p:blipFill>
        <p:spPr bwMode="auto">
          <a:xfrm>
            <a:off x="554038" y="2079625"/>
            <a:ext cx="9096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 Box 171"/>
          <p:cNvSpPr txBox="1">
            <a:spLocks noChangeArrowheads="1"/>
          </p:cNvSpPr>
          <p:nvPr/>
        </p:nvSpPr>
        <p:spPr bwMode="auto">
          <a:xfrm>
            <a:off x="544513" y="2079625"/>
            <a:ext cx="9906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관리자</a:t>
            </a:r>
          </a:p>
        </p:txBody>
      </p:sp>
      <p:grpSp>
        <p:nvGrpSpPr>
          <p:cNvPr id="46" name="Group 172"/>
          <p:cNvGrpSpPr>
            <a:grpSpLocks/>
          </p:cNvGrpSpPr>
          <p:nvPr/>
        </p:nvGrpSpPr>
        <p:grpSpPr bwMode="auto">
          <a:xfrm>
            <a:off x="554038" y="2393950"/>
            <a:ext cx="909637" cy="274638"/>
            <a:chOff x="482" y="2394"/>
            <a:chExt cx="795" cy="173"/>
          </a:xfrm>
        </p:grpSpPr>
        <p:pic>
          <p:nvPicPr>
            <p:cNvPr id="47" name="Picture 173" descr="bar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2" b="189"/>
            <a:stretch>
              <a:fillRect/>
            </a:stretch>
          </p:blipFill>
          <p:spPr bwMode="auto">
            <a:xfrm>
              <a:off x="482" y="2394"/>
              <a:ext cx="79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174"/>
            <p:cNvSpPr txBox="1">
              <a:spLocks noChangeArrowheads="1"/>
            </p:cNvSpPr>
            <p:nvPr/>
          </p:nvSpPr>
          <p:spPr bwMode="auto">
            <a:xfrm>
              <a:off x="550" y="2410"/>
              <a:ext cx="66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9pPr>
            </a:lstStyle>
            <a:p>
              <a:pPr algn="ctr" latinLnBrk="0"/>
              <a:r>
                <a:rPr lang="ko-KR" altLang="en-US" sz="8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구축 </a:t>
              </a:r>
              <a:r>
                <a:rPr lang="en-US" altLang="ko-KR" sz="8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 </a:t>
              </a:r>
              <a:r>
                <a:rPr lang="ko-KR" altLang="en-US" sz="8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개발자</a:t>
              </a:r>
            </a:p>
          </p:txBody>
        </p:sp>
      </p:grpSp>
      <p:sp>
        <p:nvSpPr>
          <p:cNvPr id="49" name="Line 176"/>
          <p:cNvSpPr>
            <a:spLocks noChangeShapeType="1"/>
          </p:cNvSpPr>
          <p:nvPr/>
        </p:nvSpPr>
        <p:spPr bwMode="auto">
          <a:xfrm>
            <a:off x="1130300" y="1493838"/>
            <a:ext cx="3384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ko-KR" altLang="en-US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Group 1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171641"/>
              </p:ext>
            </p:extLst>
          </p:nvPr>
        </p:nvGraphicFramePr>
        <p:xfrm>
          <a:off x="317500" y="2889251"/>
          <a:ext cx="4770439" cy="3519416"/>
        </p:xfrm>
        <a:graphic>
          <a:graphicData uri="http://schemas.openxmlformats.org/drawingml/2006/table">
            <a:tbl>
              <a:tblPr/>
              <a:tblGrid>
                <a:gridCol w="794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0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5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직책</a:t>
                      </a:r>
                    </a:p>
                  </a:txBody>
                  <a:tcPr marL="71999" marR="71999" marT="53994" marB="5399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역할</a:t>
                      </a:r>
                    </a:p>
                  </a:txBody>
                  <a:tcPr marL="71999" marR="71999" marT="53994" marB="5399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담당자</a:t>
                      </a:r>
                    </a:p>
                  </a:txBody>
                  <a:tcPr marL="71999" marR="71999" marT="53994" marB="53994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9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품질  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총괄 책임자</a:t>
                      </a:r>
                    </a:p>
                  </a:txBody>
                  <a:tcPr marL="72000" marR="72000" marT="54001" marB="54001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사업부 내 영업부서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기술부서를 총괄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본 사업 품질의 최종적인 책임자</a:t>
                      </a:r>
                    </a:p>
                  </a:txBody>
                  <a:tcPr marL="72000" marR="72000" marT="54001" marB="54001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황해연 상무</a:t>
                      </a:r>
                      <a:b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투입 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54001" marB="54001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60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전사 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품질지원</a:t>
                      </a:r>
                    </a:p>
                  </a:txBody>
                  <a:tcPr marL="72000" marR="72000" marT="54001" marB="54001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전사 품질체계 수립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정책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프로세스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가이드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방법론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도구확산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착수계획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범위관리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단계별 교육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아키텍쳐 설계 및 검증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리스크 진단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시험 평가</a:t>
                      </a:r>
                    </a:p>
                  </a:txBody>
                  <a:tcPr marL="72000" marR="72000" marT="54001" marB="54001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김병희 이사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투입 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54001" marB="54001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0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책임자</a:t>
                      </a:r>
                    </a:p>
                  </a:txBody>
                  <a:tcPr marL="72000" marR="72000" marT="54001" marB="54001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프로젝트팀 내의 역할 및 책임 분배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계획 수립 및 수행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고객측 인수책임자와 의사소통 유지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진행사항과 의사결정사항을 필요한 부서에 보고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제품검사 결과에 따른 시정조치 </a:t>
                      </a:r>
                    </a:p>
                  </a:txBody>
                  <a:tcPr marL="72000" marR="72000" marT="54001" marB="54001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곽채화 부장</a:t>
                      </a:r>
                    </a:p>
                  </a:txBody>
                  <a:tcPr marL="72000" marR="72000" marT="54001" marB="54001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06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 관리자</a:t>
                      </a:r>
                    </a:p>
                  </a:txBody>
                  <a:tcPr marL="72000" marR="72000" marT="54001" marB="54001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프로젝트에 대한 품질시스템 적용을 감시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형상표준과 품질목표를 설정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워크스루의 실행주관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품질보증활동 주관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 단계의 표준 및 절차를 설정하고 이행을 확인</a:t>
                      </a:r>
                    </a:p>
                  </a:txBody>
                  <a:tcPr marL="72000" marR="72000" marT="54001" marB="54001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최두석 부장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투입 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54001" marB="54001" anchor="ctr" horzOverflow="overflow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1" name="Group 66"/>
          <p:cNvGrpSpPr>
            <a:grpSpLocks/>
          </p:cNvGrpSpPr>
          <p:nvPr/>
        </p:nvGrpSpPr>
        <p:grpSpPr bwMode="auto">
          <a:xfrm>
            <a:off x="5272088" y="1089025"/>
            <a:ext cx="850900" cy="3840742"/>
            <a:chOff x="6242" y="2338"/>
            <a:chExt cx="721" cy="2117"/>
          </a:xfrm>
        </p:grpSpPr>
        <p:sp>
          <p:nvSpPr>
            <p:cNvPr id="52" name="AutoShape 71"/>
            <p:cNvSpPr>
              <a:spLocks noChangeArrowheads="1"/>
            </p:cNvSpPr>
            <p:nvPr/>
          </p:nvSpPr>
          <p:spPr bwMode="auto">
            <a:xfrm rot="5400000">
              <a:off x="5994" y="2984"/>
              <a:ext cx="1217" cy="721"/>
            </a:xfrm>
            <a:prstGeom prst="chevron">
              <a:avLst>
                <a:gd name="adj" fmla="val 27452"/>
              </a:avLst>
            </a:prstGeom>
            <a:solidFill>
              <a:srgbClr val="B0D0E6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/>
            <a:p>
              <a:endPara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Rectangle 72"/>
            <p:cNvSpPr>
              <a:spLocks noChangeArrowheads="1"/>
            </p:cNvSpPr>
            <p:nvPr/>
          </p:nvSpPr>
          <p:spPr bwMode="auto">
            <a:xfrm rot="5400000">
              <a:off x="6450" y="3018"/>
              <a:ext cx="302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품질보증활동</a:t>
              </a:r>
              <a:br>
                <a: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</a:b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수행</a:t>
              </a:r>
            </a:p>
          </p:txBody>
        </p:sp>
        <p:sp>
          <p:nvSpPr>
            <p:cNvPr id="54" name="AutoShape 73"/>
            <p:cNvSpPr>
              <a:spLocks noChangeArrowheads="1"/>
            </p:cNvSpPr>
            <p:nvPr/>
          </p:nvSpPr>
          <p:spPr bwMode="auto">
            <a:xfrm rot="5400000">
              <a:off x="6505" y="3491"/>
              <a:ext cx="195" cy="679"/>
            </a:xfrm>
            <a:prstGeom prst="rightArrow">
              <a:avLst>
                <a:gd name="adj1" fmla="val 88056"/>
                <a:gd name="adj2" fmla="val 100000"/>
              </a:avLst>
            </a:prstGeom>
            <a:gradFill rotWithShape="1">
              <a:gsLst>
                <a:gs pos="0">
                  <a:srgbClr val="B0D0E6"/>
                </a:gs>
                <a:gs pos="100000">
                  <a:srgbClr val="D9E8F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tIns="35995" rIns="54000" bIns="45714" anchor="ctr"/>
            <a:lstStyle/>
            <a:p>
              <a:endPara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AutoShape 74"/>
            <p:cNvSpPr>
              <a:spLocks noChangeArrowheads="1"/>
            </p:cNvSpPr>
            <p:nvPr/>
          </p:nvSpPr>
          <p:spPr bwMode="auto">
            <a:xfrm rot="5400000">
              <a:off x="6282" y="3774"/>
              <a:ext cx="641" cy="721"/>
            </a:xfrm>
            <a:prstGeom prst="chevron">
              <a:avLst>
                <a:gd name="adj" fmla="val 31046"/>
              </a:avLst>
            </a:prstGeom>
            <a:solidFill>
              <a:srgbClr val="7FA9CB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/>
            <a:p>
              <a:endPara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AutoShape 75"/>
            <p:cNvSpPr>
              <a:spLocks noChangeArrowheads="1"/>
            </p:cNvSpPr>
            <p:nvPr/>
          </p:nvSpPr>
          <p:spPr bwMode="auto">
            <a:xfrm rot="5400000">
              <a:off x="6512" y="4005"/>
              <a:ext cx="181" cy="679"/>
            </a:xfrm>
            <a:prstGeom prst="rightArrow">
              <a:avLst>
                <a:gd name="adj1" fmla="val 100000"/>
                <a:gd name="adj2" fmla="val 100000"/>
              </a:avLst>
            </a:prstGeom>
            <a:gradFill rotWithShape="1">
              <a:gsLst>
                <a:gs pos="0">
                  <a:srgbClr val="7FA9CB"/>
                </a:gs>
                <a:gs pos="100000">
                  <a:srgbClr val="B6CE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tIns="35995" rIns="54000" bIns="45714" anchor="ctr"/>
            <a:lstStyle/>
            <a:p>
              <a:endPara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" name="AutoShape 76"/>
            <p:cNvSpPr>
              <a:spLocks noChangeArrowheads="1"/>
            </p:cNvSpPr>
            <p:nvPr/>
          </p:nvSpPr>
          <p:spPr bwMode="auto">
            <a:xfrm rot="5400000">
              <a:off x="6330" y="2250"/>
              <a:ext cx="546" cy="721"/>
            </a:xfrm>
            <a:prstGeom prst="homePlate">
              <a:avLst>
                <a:gd name="adj" fmla="val 36606"/>
              </a:avLst>
            </a:prstGeom>
            <a:solidFill>
              <a:srgbClr val="ECF4FA"/>
            </a:solidFill>
            <a:ln w="6350" algn="ctr">
              <a:solidFill>
                <a:srgbClr val="29618F"/>
              </a:solidFill>
              <a:miter lim="800000"/>
              <a:headEnd/>
              <a:tailEnd/>
            </a:ln>
          </p:spPr>
          <p:txBody>
            <a:bodyPr lIns="54000" tIns="35995" rIns="54000" bIns="45714" anchor="ctr"/>
            <a:lstStyle/>
            <a:p>
              <a:endPara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AutoShape 77"/>
            <p:cNvSpPr>
              <a:spLocks noChangeArrowheads="1"/>
            </p:cNvSpPr>
            <p:nvPr/>
          </p:nvSpPr>
          <p:spPr bwMode="auto">
            <a:xfrm rot="5400000">
              <a:off x="6505" y="2424"/>
              <a:ext cx="195" cy="679"/>
            </a:xfrm>
            <a:prstGeom prst="rightArrow">
              <a:avLst>
                <a:gd name="adj1" fmla="val 100000"/>
                <a:gd name="adj2" fmla="val 100000"/>
              </a:avLst>
            </a:prstGeom>
            <a:gradFill rotWithShape="1">
              <a:gsLst>
                <a:gs pos="0">
                  <a:srgbClr val="ECF4FA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4000" tIns="35995" rIns="54000" bIns="45714" anchor="ctr"/>
            <a:lstStyle/>
            <a:p>
              <a:endPara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9" name="Rectangle 78"/>
            <p:cNvSpPr>
              <a:spLocks noChangeArrowheads="1"/>
            </p:cNvSpPr>
            <p:nvPr/>
          </p:nvSpPr>
          <p:spPr bwMode="auto">
            <a:xfrm rot="5400000">
              <a:off x="6497" y="2288"/>
              <a:ext cx="212" cy="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품질목표 수립</a:t>
              </a:r>
            </a:p>
          </p:txBody>
        </p:sp>
        <p:sp>
          <p:nvSpPr>
            <p:cNvPr id="60" name="Rectangle 79"/>
            <p:cNvSpPr>
              <a:spLocks noChangeArrowheads="1"/>
            </p:cNvSpPr>
            <p:nvPr/>
          </p:nvSpPr>
          <p:spPr bwMode="auto">
            <a:xfrm rot="5400000">
              <a:off x="6494" y="3976"/>
              <a:ext cx="21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시정관리</a:t>
              </a:r>
            </a:p>
          </p:txBody>
        </p:sp>
      </p:grpSp>
      <p:grpSp>
        <p:nvGrpSpPr>
          <p:cNvPr id="61" name="Group 80"/>
          <p:cNvGrpSpPr>
            <a:grpSpLocks/>
          </p:cNvGrpSpPr>
          <p:nvPr/>
        </p:nvGrpSpPr>
        <p:grpSpPr bwMode="auto">
          <a:xfrm>
            <a:off x="5222875" y="4328394"/>
            <a:ext cx="4230688" cy="857542"/>
            <a:chOff x="5298" y="2765"/>
            <a:chExt cx="3848" cy="612"/>
          </a:xfrm>
        </p:grpSpPr>
        <p:grpSp>
          <p:nvGrpSpPr>
            <p:cNvPr id="62" name="Group 81"/>
            <p:cNvGrpSpPr>
              <a:grpSpLocks/>
            </p:cNvGrpSpPr>
            <p:nvPr/>
          </p:nvGrpSpPr>
          <p:grpSpPr bwMode="auto">
            <a:xfrm>
              <a:off x="5304" y="2765"/>
              <a:ext cx="253" cy="260"/>
              <a:chOff x="741" y="2479"/>
              <a:chExt cx="602" cy="621"/>
            </a:xfrm>
          </p:grpSpPr>
          <p:sp>
            <p:nvSpPr>
              <p:cNvPr id="66" name="Line 82"/>
              <p:cNvSpPr>
                <a:spLocks noChangeShapeType="1"/>
              </p:cNvSpPr>
              <p:nvPr/>
            </p:nvSpPr>
            <p:spPr bwMode="auto">
              <a:xfrm>
                <a:off x="741" y="2616"/>
                <a:ext cx="136" cy="136"/>
              </a:xfrm>
              <a:prstGeom prst="line">
                <a:avLst/>
              </a:prstGeom>
              <a:noFill/>
              <a:ln w="28575">
                <a:solidFill>
                  <a:srgbClr val="EAEAE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 sz="8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7" name="Oval 83"/>
              <p:cNvSpPr>
                <a:spLocks noChangeArrowheads="1"/>
              </p:cNvSpPr>
              <p:nvPr/>
            </p:nvSpPr>
            <p:spPr bwMode="auto">
              <a:xfrm>
                <a:off x="780" y="2479"/>
                <a:ext cx="563" cy="621"/>
              </a:xfrm>
              <a:prstGeom prst="ellipse">
                <a:avLst/>
              </a:prstGeom>
              <a:noFill/>
              <a:ln w="28575" algn="ctr">
                <a:solidFill>
                  <a:srgbClr val="EAEAE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 sz="8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63" name="Rectangle 84"/>
            <p:cNvSpPr>
              <a:spLocks noChangeArrowheads="1"/>
            </p:cNvSpPr>
            <p:nvPr/>
          </p:nvSpPr>
          <p:spPr bwMode="auto">
            <a:xfrm>
              <a:off x="5298" y="2802"/>
              <a:ext cx="807" cy="575"/>
            </a:xfrm>
            <a:prstGeom prst="rect">
              <a:avLst/>
            </a:prstGeom>
            <a:solidFill>
              <a:srgbClr val="7A98B8"/>
            </a:solidFill>
            <a:ln w="12700" algn="ctr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4" name="Rectangle 85"/>
            <p:cNvSpPr>
              <a:spLocks noChangeArrowheads="1"/>
            </p:cNvSpPr>
            <p:nvPr/>
          </p:nvSpPr>
          <p:spPr bwMode="auto">
            <a:xfrm>
              <a:off x="6144" y="2802"/>
              <a:ext cx="3002" cy="575"/>
            </a:xfrm>
            <a:prstGeom prst="rect">
              <a:avLst/>
            </a:prstGeom>
            <a:solidFill>
              <a:srgbClr val="F5F5F5"/>
            </a:solidFill>
            <a:ln w="12700" algn="ctr">
              <a:solidFill>
                <a:srgbClr val="DDDDDD"/>
              </a:solidFill>
              <a:miter lim="800000"/>
              <a:headEnd/>
              <a:tailEnd/>
            </a:ln>
            <a:effectLst>
              <a:outerShdw dist="50800" dir="10800000" algn="ctr" rotWithShape="0">
                <a:srgbClr val="AABDD2">
                  <a:alpha val="50000"/>
                </a:srgbClr>
              </a:outerShdw>
            </a:effectLst>
          </p:spPr>
          <p:txBody>
            <a:bodyPr lIns="54000" anchor="ctr"/>
            <a:lstStyle/>
            <a:p>
              <a:pPr>
                <a:defRPr/>
              </a:pPr>
              <a:endPara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5" name="Rectangle 86"/>
            <p:cNvSpPr>
              <a:spLocks noChangeArrowheads="1"/>
            </p:cNvSpPr>
            <p:nvPr/>
          </p:nvSpPr>
          <p:spPr bwMode="auto">
            <a:xfrm>
              <a:off x="5341" y="2934"/>
              <a:ext cx="745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50000"/>
                </a:spcBef>
              </a:pPr>
              <a:r>
                <a:rPr kumimoji="0"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결함 예방활동 </a:t>
              </a:r>
              <a:br>
                <a:rPr kumimoji="0"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</a:br>
              <a:r>
                <a:rPr kumimoji="0"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강화</a:t>
              </a:r>
            </a:p>
          </p:txBody>
        </p:sp>
      </p:grpSp>
      <p:grpSp>
        <p:nvGrpSpPr>
          <p:cNvPr id="68" name="Group 87"/>
          <p:cNvGrpSpPr>
            <a:grpSpLocks/>
          </p:cNvGrpSpPr>
          <p:nvPr/>
        </p:nvGrpSpPr>
        <p:grpSpPr bwMode="auto">
          <a:xfrm>
            <a:off x="5222875" y="5025487"/>
            <a:ext cx="4230688" cy="786727"/>
            <a:chOff x="5298" y="2742"/>
            <a:chExt cx="3848" cy="635"/>
          </a:xfrm>
        </p:grpSpPr>
        <p:grpSp>
          <p:nvGrpSpPr>
            <p:cNvPr id="69" name="Group 88"/>
            <p:cNvGrpSpPr>
              <a:grpSpLocks/>
            </p:cNvGrpSpPr>
            <p:nvPr/>
          </p:nvGrpSpPr>
          <p:grpSpPr bwMode="auto">
            <a:xfrm>
              <a:off x="5304" y="2742"/>
              <a:ext cx="253" cy="294"/>
              <a:chOff x="741" y="2437"/>
              <a:chExt cx="602" cy="705"/>
            </a:xfrm>
          </p:grpSpPr>
          <p:sp>
            <p:nvSpPr>
              <p:cNvPr id="73" name="Line 89"/>
              <p:cNvSpPr>
                <a:spLocks noChangeShapeType="1"/>
              </p:cNvSpPr>
              <p:nvPr/>
            </p:nvSpPr>
            <p:spPr bwMode="auto">
              <a:xfrm>
                <a:off x="741" y="2616"/>
                <a:ext cx="136" cy="136"/>
              </a:xfrm>
              <a:prstGeom prst="line">
                <a:avLst/>
              </a:prstGeom>
              <a:noFill/>
              <a:ln w="28575">
                <a:solidFill>
                  <a:srgbClr val="EAEAE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 sz="8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4" name="Oval 90"/>
              <p:cNvSpPr>
                <a:spLocks noChangeArrowheads="1"/>
              </p:cNvSpPr>
              <p:nvPr/>
            </p:nvSpPr>
            <p:spPr bwMode="auto">
              <a:xfrm>
                <a:off x="780" y="2437"/>
                <a:ext cx="563" cy="705"/>
              </a:xfrm>
              <a:prstGeom prst="ellipse">
                <a:avLst/>
              </a:prstGeom>
              <a:noFill/>
              <a:ln w="28575" algn="ctr">
                <a:solidFill>
                  <a:srgbClr val="EAEAE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 sz="8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70" name="Rectangle 91"/>
            <p:cNvSpPr>
              <a:spLocks noChangeArrowheads="1"/>
            </p:cNvSpPr>
            <p:nvPr/>
          </p:nvSpPr>
          <p:spPr bwMode="auto">
            <a:xfrm>
              <a:off x="5298" y="2802"/>
              <a:ext cx="807" cy="575"/>
            </a:xfrm>
            <a:prstGeom prst="rect">
              <a:avLst/>
            </a:prstGeom>
            <a:solidFill>
              <a:srgbClr val="7A98B8"/>
            </a:solidFill>
            <a:ln w="12700" algn="ctr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Rectangle 92"/>
            <p:cNvSpPr>
              <a:spLocks noChangeArrowheads="1"/>
            </p:cNvSpPr>
            <p:nvPr/>
          </p:nvSpPr>
          <p:spPr bwMode="auto">
            <a:xfrm>
              <a:off x="6144" y="2803"/>
              <a:ext cx="3002" cy="574"/>
            </a:xfrm>
            <a:prstGeom prst="rect">
              <a:avLst/>
            </a:prstGeom>
            <a:solidFill>
              <a:srgbClr val="F5F5F5"/>
            </a:solidFill>
            <a:ln w="12700" algn="ctr">
              <a:solidFill>
                <a:srgbClr val="DDDDDD"/>
              </a:solidFill>
              <a:miter lim="800000"/>
              <a:headEnd/>
              <a:tailEnd/>
            </a:ln>
            <a:effectLst>
              <a:outerShdw dist="50800" dir="10800000" algn="ctr" rotWithShape="0">
                <a:srgbClr val="AABDD2">
                  <a:alpha val="50000"/>
                </a:srgbClr>
              </a:outerShdw>
            </a:effectLst>
          </p:spPr>
          <p:txBody>
            <a:bodyPr lIns="54000" anchor="ctr"/>
            <a:lstStyle/>
            <a:p>
              <a:pPr>
                <a:defRPr/>
              </a:pPr>
              <a:endPara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Rectangle 93"/>
            <p:cNvSpPr>
              <a:spLocks noChangeArrowheads="1"/>
            </p:cNvSpPr>
            <p:nvPr/>
          </p:nvSpPr>
          <p:spPr bwMode="auto">
            <a:xfrm>
              <a:off x="5399" y="2976"/>
              <a:ext cx="632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50000"/>
                </a:spcBef>
              </a:pPr>
              <a:r>
                <a:rPr kumimoji="0"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철저한 시험</a:t>
              </a:r>
            </a:p>
          </p:txBody>
        </p:sp>
      </p:grpSp>
      <p:grpSp>
        <p:nvGrpSpPr>
          <p:cNvPr id="75" name="Group 94"/>
          <p:cNvGrpSpPr>
            <a:grpSpLocks/>
          </p:cNvGrpSpPr>
          <p:nvPr/>
        </p:nvGrpSpPr>
        <p:grpSpPr bwMode="auto">
          <a:xfrm>
            <a:off x="5222875" y="5646620"/>
            <a:ext cx="4230688" cy="734708"/>
            <a:chOff x="5298" y="2729"/>
            <a:chExt cx="3848" cy="648"/>
          </a:xfrm>
        </p:grpSpPr>
        <p:grpSp>
          <p:nvGrpSpPr>
            <p:cNvPr id="76" name="Group 95"/>
            <p:cNvGrpSpPr>
              <a:grpSpLocks/>
            </p:cNvGrpSpPr>
            <p:nvPr/>
          </p:nvGrpSpPr>
          <p:grpSpPr bwMode="auto">
            <a:xfrm>
              <a:off x="5304" y="2729"/>
              <a:ext cx="253" cy="321"/>
              <a:chOff x="741" y="2404"/>
              <a:chExt cx="602" cy="769"/>
            </a:xfrm>
          </p:grpSpPr>
          <p:sp>
            <p:nvSpPr>
              <p:cNvPr id="80" name="Line 96"/>
              <p:cNvSpPr>
                <a:spLocks noChangeShapeType="1"/>
              </p:cNvSpPr>
              <p:nvPr/>
            </p:nvSpPr>
            <p:spPr bwMode="auto">
              <a:xfrm>
                <a:off x="741" y="2616"/>
                <a:ext cx="136" cy="136"/>
              </a:xfrm>
              <a:prstGeom prst="line">
                <a:avLst/>
              </a:prstGeom>
              <a:noFill/>
              <a:ln w="28575">
                <a:solidFill>
                  <a:srgbClr val="EAEAE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ko-KR" altLang="en-US" sz="8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1" name="Oval 97"/>
              <p:cNvSpPr>
                <a:spLocks noChangeArrowheads="1"/>
              </p:cNvSpPr>
              <p:nvPr/>
            </p:nvSpPr>
            <p:spPr bwMode="auto">
              <a:xfrm>
                <a:off x="780" y="2404"/>
                <a:ext cx="563" cy="769"/>
              </a:xfrm>
              <a:prstGeom prst="ellipse">
                <a:avLst/>
              </a:prstGeom>
              <a:noFill/>
              <a:ln w="28575" algn="ctr">
                <a:solidFill>
                  <a:srgbClr val="EAEAEA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ko-KR" altLang="en-US" sz="8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77" name="Rectangle 98"/>
            <p:cNvSpPr>
              <a:spLocks noChangeArrowheads="1"/>
            </p:cNvSpPr>
            <p:nvPr/>
          </p:nvSpPr>
          <p:spPr bwMode="auto">
            <a:xfrm>
              <a:off x="5298" y="2802"/>
              <a:ext cx="807" cy="575"/>
            </a:xfrm>
            <a:prstGeom prst="rect">
              <a:avLst/>
            </a:prstGeom>
            <a:solidFill>
              <a:srgbClr val="7A98B8"/>
            </a:solidFill>
            <a:ln w="12700" algn="ctr">
              <a:solidFill>
                <a:srgbClr val="DDDDD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8" name="Rectangle 99"/>
            <p:cNvSpPr>
              <a:spLocks noChangeArrowheads="1"/>
            </p:cNvSpPr>
            <p:nvPr/>
          </p:nvSpPr>
          <p:spPr bwMode="auto">
            <a:xfrm>
              <a:off x="6144" y="2801"/>
              <a:ext cx="3002" cy="576"/>
            </a:xfrm>
            <a:prstGeom prst="rect">
              <a:avLst/>
            </a:prstGeom>
            <a:solidFill>
              <a:srgbClr val="F5F5F5"/>
            </a:solidFill>
            <a:ln w="12700" algn="ctr">
              <a:solidFill>
                <a:srgbClr val="DDDDDD"/>
              </a:solidFill>
              <a:miter lim="800000"/>
              <a:headEnd/>
              <a:tailEnd/>
            </a:ln>
            <a:effectLst>
              <a:outerShdw dist="50800" dir="10800000" algn="ctr" rotWithShape="0">
                <a:srgbClr val="AABDD2">
                  <a:alpha val="50000"/>
                </a:srgbClr>
              </a:outerShdw>
            </a:effectLst>
          </p:spPr>
          <p:txBody>
            <a:bodyPr lIns="54000" anchor="ctr"/>
            <a:lstStyle/>
            <a:p>
              <a:pPr>
                <a:defRPr/>
              </a:pPr>
              <a:endPara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9" name="Rectangle 100"/>
            <p:cNvSpPr>
              <a:spLocks noChangeArrowheads="1"/>
            </p:cNvSpPr>
            <p:nvPr/>
          </p:nvSpPr>
          <p:spPr bwMode="auto">
            <a:xfrm>
              <a:off x="5386" y="2897"/>
              <a:ext cx="658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50000"/>
                </a:spcBef>
              </a:pPr>
              <a:r>
                <a:rPr kumimoji="0"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관리수준의</a:t>
              </a:r>
              <a:br>
                <a:rPr kumimoji="0"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</a:br>
              <a:r>
                <a:rPr kumimoji="0" lang="ko-KR" altLang="en-US" sz="8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B" pitchFamily="18" charset="-127"/>
                </a:rPr>
                <a:t>분석 및 개선</a:t>
              </a:r>
            </a:p>
          </p:txBody>
        </p:sp>
      </p:grpSp>
      <p:sp>
        <p:nvSpPr>
          <p:cNvPr id="82" name="Text Box 102"/>
          <p:cNvSpPr txBox="1">
            <a:spLocks noChangeArrowheads="1"/>
          </p:cNvSpPr>
          <p:nvPr/>
        </p:nvSpPr>
        <p:spPr bwMode="auto">
          <a:xfrm>
            <a:off x="6213475" y="4379912"/>
            <a:ext cx="3195638" cy="646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92061" tIns="46031" rIns="92061" bIns="46031" anchor="ctr"/>
          <a:lstStyle/>
          <a:p>
            <a:pPr marL="101600" indent="-101600" latinLnBrk="0">
              <a:spcBef>
                <a:spcPct val="20000"/>
              </a:spcBef>
              <a:buSzPct val="80000"/>
              <a:buFontTx/>
              <a:buChar char="•"/>
              <a:defRPr/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품질담당자의 단계 말 검토 및 품질평가 수행</a:t>
            </a:r>
          </a:p>
          <a:p>
            <a:pPr marL="101600" indent="-101600" latinLnBrk="0">
              <a:spcBef>
                <a:spcPct val="20000"/>
              </a:spcBef>
              <a:buSzPct val="80000"/>
              <a:buFontTx/>
              <a:buChar char="•"/>
              <a:defRPr/>
            </a:pPr>
            <a:r>
              <a:rPr lang="ko-KR" altLang="en-US" sz="8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프로젝트팀과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독립된 전문가그룹의 진단활동 수행</a:t>
            </a:r>
          </a:p>
        </p:txBody>
      </p:sp>
      <p:sp>
        <p:nvSpPr>
          <p:cNvPr id="83" name="Text Box 103"/>
          <p:cNvSpPr txBox="1">
            <a:spLocks noChangeArrowheads="1"/>
          </p:cNvSpPr>
          <p:nvPr/>
        </p:nvSpPr>
        <p:spPr bwMode="auto">
          <a:xfrm>
            <a:off x="6213475" y="5726112"/>
            <a:ext cx="3513138" cy="646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92061" tIns="46031" rIns="92061" bIns="46031" anchor="ctr"/>
          <a:lstStyle/>
          <a:p>
            <a:pPr marL="101600" indent="-101600" latinLnBrk="0">
              <a:spcBef>
                <a:spcPct val="20000"/>
              </a:spcBef>
              <a:buSzPct val="80000"/>
              <a:buFontTx/>
              <a:buChar char="•"/>
              <a:defRPr/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기반의 </a:t>
            </a:r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Checklist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</a:p>
          <a:p>
            <a:pPr marL="101600" indent="-101600" latinLnBrk="0">
              <a:spcBef>
                <a:spcPct val="20000"/>
              </a:spcBef>
              <a:buSzPct val="80000"/>
              <a:buFontTx/>
              <a:buChar char="•"/>
              <a:defRPr/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단계별 품질활동 기록 및 분석을 통한 관리절차 개선</a:t>
            </a:r>
          </a:p>
        </p:txBody>
      </p:sp>
      <p:sp>
        <p:nvSpPr>
          <p:cNvPr id="84" name="Text Box 104"/>
          <p:cNvSpPr txBox="1">
            <a:spLocks noChangeArrowheads="1"/>
          </p:cNvSpPr>
          <p:nvPr/>
        </p:nvSpPr>
        <p:spPr bwMode="auto">
          <a:xfrm>
            <a:off x="7904163" y="1262063"/>
            <a:ext cx="1520825" cy="20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01600" indent="-101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buSzPct val="80000"/>
              <a:buFontTx/>
              <a:buChar char="•"/>
            </a:pPr>
            <a:r>
              <a: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산돌고딕 L" pitchFamily="18" charset="-127"/>
              </a:rPr>
              <a:t>품질보증 계획서</a:t>
            </a:r>
          </a:p>
        </p:txBody>
      </p:sp>
      <p:sp>
        <p:nvSpPr>
          <p:cNvPr id="85" name="Text Box 105"/>
          <p:cNvSpPr txBox="1">
            <a:spLocks noChangeArrowheads="1"/>
          </p:cNvSpPr>
          <p:nvPr/>
        </p:nvSpPr>
        <p:spPr bwMode="auto">
          <a:xfrm>
            <a:off x="8404225" y="1906588"/>
            <a:ext cx="1244600" cy="20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01600" indent="-101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buSzPct val="80000"/>
              <a:buFontTx/>
              <a:buChar char="•"/>
            </a:pPr>
            <a:r>
              <a: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산돌고딕 L" pitchFamily="18" charset="-127"/>
              </a:rPr>
              <a:t>산출물 검토결과서</a:t>
            </a:r>
          </a:p>
        </p:txBody>
      </p:sp>
      <p:sp>
        <p:nvSpPr>
          <p:cNvPr id="86" name="Text Box 106"/>
          <p:cNvSpPr txBox="1">
            <a:spLocks noChangeArrowheads="1"/>
          </p:cNvSpPr>
          <p:nvPr/>
        </p:nvSpPr>
        <p:spPr bwMode="auto">
          <a:xfrm>
            <a:off x="8404225" y="2308225"/>
            <a:ext cx="1244600" cy="20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01600" indent="-101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buSzPct val="80000"/>
              <a:buFontTx/>
              <a:buChar char="•"/>
            </a:pPr>
            <a:r>
              <a: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산돌고딕 L" pitchFamily="18" charset="-127"/>
              </a:rPr>
              <a:t>품질보증활동 기록</a:t>
            </a:r>
          </a:p>
        </p:txBody>
      </p:sp>
      <p:sp>
        <p:nvSpPr>
          <p:cNvPr id="87" name="Text Box 107"/>
          <p:cNvSpPr txBox="1">
            <a:spLocks noChangeArrowheads="1"/>
          </p:cNvSpPr>
          <p:nvPr/>
        </p:nvSpPr>
        <p:spPr bwMode="auto">
          <a:xfrm>
            <a:off x="8404225" y="2825750"/>
            <a:ext cx="1236663" cy="20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01600" indent="-101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buSzPct val="80000"/>
              <a:buFontTx/>
              <a:buChar char="•"/>
            </a:pPr>
            <a:r>
              <a: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산돌고딕 L" pitchFamily="18" charset="-127"/>
              </a:rPr>
              <a:t>시험 결과서</a:t>
            </a:r>
          </a:p>
        </p:txBody>
      </p:sp>
      <p:sp>
        <p:nvSpPr>
          <p:cNvPr id="88" name="AutoShape 108" descr="o1"/>
          <p:cNvSpPr>
            <a:spLocks noChangeArrowheads="1"/>
          </p:cNvSpPr>
          <p:nvPr/>
        </p:nvSpPr>
        <p:spPr bwMode="auto">
          <a:xfrm>
            <a:off x="6586538" y="3563938"/>
            <a:ext cx="1349375" cy="456004"/>
          </a:xfrm>
          <a:prstGeom prst="roundRect">
            <a:avLst>
              <a:gd name="adj" fmla="val 9755"/>
            </a:avLst>
          </a:prstGeom>
          <a:blipFill dpi="0" rotWithShape="0">
            <a:blip r:embed="rId5" cstate="print"/>
            <a:srcRect/>
            <a:stretch>
              <a:fillRect/>
            </a:stretch>
          </a:blipFill>
          <a:ln w="6350" algn="ctr">
            <a:solidFill>
              <a:srgbClr val="C0C0C0"/>
            </a:solidFill>
            <a:round/>
            <a:headEnd/>
            <a:tailEnd/>
          </a:ln>
          <a:effectLst>
            <a:outerShdw dist="17961" dir="2700000" algn="ctr" rotWithShape="0">
              <a:srgbClr val="C0C0C0">
                <a:alpha val="50000"/>
              </a:srgbClr>
            </a:outerShdw>
          </a:effectLst>
        </p:spPr>
        <p:txBody>
          <a:bodyPr wrap="none" anchor="ctr"/>
          <a:lstStyle/>
          <a:p>
            <a:pPr algn="ctr" latinLnBrk="0">
              <a:lnSpc>
                <a:spcPct val="95000"/>
              </a:lnSpc>
              <a:buSzPct val="80000"/>
              <a:defRPr/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시정조치 요구 </a:t>
            </a:r>
            <a:b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결과 확인</a:t>
            </a:r>
          </a:p>
        </p:txBody>
      </p:sp>
      <p:sp>
        <p:nvSpPr>
          <p:cNvPr id="89" name="Text Box 109"/>
          <p:cNvSpPr txBox="1">
            <a:spLocks noChangeArrowheads="1"/>
          </p:cNvSpPr>
          <p:nvPr/>
        </p:nvSpPr>
        <p:spPr bwMode="auto">
          <a:xfrm>
            <a:off x="7878763" y="3557588"/>
            <a:ext cx="1847850" cy="32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01600" indent="-101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buSzPct val="80000"/>
              <a:buFontTx/>
              <a:buChar char="•"/>
            </a:pPr>
            <a:r>
              <a: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산돌고딕 L" pitchFamily="18" charset="-127"/>
              </a:rPr>
              <a:t>시정조치 요구서</a:t>
            </a:r>
          </a:p>
          <a:p>
            <a:pPr eaLnBrk="1" latinLnBrk="0" hangingPunct="1">
              <a:lnSpc>
                <a:spcPct val="95000"/>
              </a:lnSpc>
              <a:buSzPct val="80000"/>
              <a:buFontTx/>
              <a:buChar char="•"/>
            </a:pPr>
            <a:r>
              <a: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산돌고딕 L" pitchFamily="18" charset="-127"/>
              </a:rPr>
              <a:t>시정조치 결과서</a:t>
            </a:r>
          </a:p>
        </p:txBody>
      </p:sp>
      <p:grpSp>
        <p:nvGrpSpPr>
          <p:cNvPr id="90" name="Group 110"/>
          <p:cNvGrpSpPr>
            <a:grpSpLocks/>
          </p:cNvGrpSpPr>
          <p:nvPr/>
        </p:nvGrpSpPr>
        <p:grpSpPr bwMode="auto">
          <a:xfrm>
            <a:off x="6788150" y="1273174"/>
            <a:ext cx="917575" cy="656341"/>
            <a:chOff x="265" y="3020"/>
            <a:chExt cx="856" cy="374"/>
          </a:xfrm>
        </p:grpSpPr>
        <p:sp>
          <p:nvSpPr>
            <p:cNvPr id="91" name="AutoShape 111"/>
            <p:cNvSpPr>
              <a:spLocks noChangeArrowheads="1"/>
            </p:cNvSpPr>
            <p:nvPr/>
          </p:nvSpPr>
          <p:spPr bwMode="auto">
            <a:xfrm>
              <a:off x="265" y="3051"/>
              <a:ext cx="856" cy="343"/>
            </a:xfrm>
            <a:prstGeom prst="downArrow">
              <a:avLst>
                <a:gd name="adj1" fmla="val 77565"/>
                <a:gd name="adj2" fmla="val 35338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3898A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2" name="AutoShape 112"/>
            <p:cNvSpPr>
              <a:spLocks noChangeArrowheads="1"/>
            </p:cNvSpPr>
            <p:nvPr/>
          </p:nvSpPr>
          <p:spPr bwMode="auto">
            <a:xfrm>
              <a:off x="295" y="3020"/>
              <a:ext cx="796" cy="350"/>
            </a:xfrm>
            <a:prstGeom prst="downArrow">
              <a:avLst>
                <a:gd name="adj1" fmla="val 78639"/>
                <a:gd name="adj2" fmla="val 26856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3" name="AutoShape 113" descr="o1"/>
          <p:cNvSpPr>
            <a:spLocks noChangeArrowheads="1"/>
          </p:cNvSpPr>
          <p:nvPr/>
        </p:nvSpPr>
        <p:spPr bwMode="auto">
          <a:xfrm>
            <a:off x="6586538" y="1209674"/>
            <a:ext cx="1349375" cy="345343"/>
          </a:xfrm>
          <a:prstGeom prst="roundRect">
            <a:avLst>
              <a:gd name="adj" fmla="val 16667"/>
            </a:avLst>
          </a:prstGeom>
          <a:blipFill dpi="0" rotWithShape="0">
            <a:blip r:embed="rId5" cstate="print"/>
            <a:srcRect/>
            <a:stretch>
              <a:fillRect/>
            </a:stretch>
          </a:blipFill>
          <a:ln w="6350" algn="ctr">
            <a:solidFill>
              <a:srgbClr val="C0C0C0"/>
            </a:solidFill>
            <a:round/>
            <a:headEnd/>
            <a:tailEnd/>
          </a:ln>
          <a:effectLst>
            <a:outerShdw dist="17961" dir="2700000" algn="ctr" rotWithShape="0">
              <a:srgbClr val="C0C0C0">
                <a:alpha val="50000"/>
              </a:srgbClr>
            </a:outerShdw>
          </a:effectLst>
        </p:spPr>
        <p:txBody>
          <a:bodyPr wrap="none" anchor="ctr"/>
          <a:lstStyle/>
          <a:p>
            <a:pPr algn="ctr" latinLnBrk="0">
              <a:lnSpc>
                <a:spcPct val="95000"/>
              </a:lnSpc>
              <a:buSzPct val="80000"/>
              <a:defRPr/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품질보증계획 수립 </a:t>
            </a:r>
          </a:p>
        </p:txBody>
      </p:sp>
      <p:grpSp>
        <p:nvGrpSpPr>
          <p:cNvPr id="94" name="Group 114"/>
          <p:cNvGrpSpPr>
            <a:grpSpLocks/>
          </p:cNvGrpSpPr>
          <p:nvPr/>
        </p:nvGrpSpPr>
        <p:grpSpPr bwMode="auto">
          <a:xfrm>
            <a:off x="6788150" y="2968625"/>
            <a:ext cx="917575" cy="658250"/>
            <a:chOff x="265" y="3020"/>
            <a:chExt cx="856" cy="374"/>
          </a:xfrm>
        </p:grpSpPr>
        <p:sp>
          <p:nvSpPr>
            <p:cNvPr id="95" name="AutoShape 115"/>
            <p:cNvSpPr>
              <a:spLocks noChangeArrowheads="1"/>
            </p:cNvSpPr>
            <p:nvPr/>
          </p:nvSpPr>
          <p:spPr bwMode="auto">
            <a:xfrm>
              <a:off x="265" y="3051"/>
              <a:ext cx="856" cy="343"/>
            </a:xfrm>
            <a:prstGeom prst="downArrow">
              <a:avLst>
                <a:gd name="adj1" fmla="val 77565"/>
                <a:gd name="adj2" fmla="val 35338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3898A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6" name="AutoShape 116"/>
            <p:cNvSpPr>
              <a:spLocks noChangeArrowheads="1"/>
            </p:cNvSpPr>
            <p:nvPr/>
          </p:nvSpPr>
          <p:spPr bwMode="auto">
            <a:xfrm>
              <a:off x="295" y="3020"/>
              <a:ext cx="796" cy="350"/>
            </a:xfrm>
            <a:prstGeom prst="downArrow">
              <a:avLst>
                <a:gd name="adj1" fmla="val 78639"/>
                <a:gd name="adj2" fmla="val 26856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97" name="Group 117"/>
          <p:cNvGrpSpPr>
            <a:grpSpLocks/>
          </p:cNvGrpSpPr>
          <p:nvPr/>
        </p:nvGrpSpPr>
        <p:grpSpPr bwMode="auto">
          <a:xfrm>
            <a:off x="6213475" y="1841500"/>
            <a:ext cx="2149475" cy="1654210"/>
            <a:chOff x="1211" y="2908"/>
            <a:chExt cx="1749" cy="942"/>
          </a:xfrm>
        </p:grpSpPr>
        <p:grpSp>
          <p:nvGrpSpPr>
            <p:cNvPr id="98" name="Group 118"/>
            <p:cNvGrpSpPr>
              <a:grpSpLocks/>
            </p:cNvGrpSpPr>
            <p:nvPr/>
          </p:nvGrpSpPr>
          <p:grpSpPr bwMode="auto">
            <a:xfrm>
              <a:off x="1211" y="2908"/>
              <a:ext cx="1749" cy="233"/>
              <a:chOff x="1211" y="2908"/>
              <a:chExt cx="1749" cy="233"/>
            </a:xfrm>
          </p:grpSpPr>
          <p:sp>
            <p:nvSpPr>
              <p:cNvPr id="105" name="AutoShape 119" descr="o1"/>
              <p:cNvSpPr>
                <a:spLocks noChangeArrowheads="1"/>
              </p:cNvSpPr>
              <p:nvPr/>
            </p:nvSpPr>
            <p:spPr bwMode="auto">
              <a:xfrm>
                <a:off x="1211" y="2908"/>
                <a:ext cx="794" cy="233"/>
              </a:xfrm>
              <a:prstGeom prst="roundRect">
                <a:avLst>
                  <a:gd name="adj" fmla="val 10731"/>
                </a:avLst>
              </a:prstGeom>
              <a:blipFill dpi="0" rotWithShape="0">
                <a:blip r:embed="rId5" cstate="print"/>
                <a:srcRect/>
                <a:stretch>
                  <a:fillRect/>
                </a:stretch>
              </a:blip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C0C0C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algn="ctr" latinLnBrk="0">
                  <a:lnSpc>
                    <a:spcPct val="95000"/>
                  </a:lnSpc>
                  <a:buSzPct val="80000"/>
                  <a:defRPr/>
                </a:pP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산출물검토</a:t>
                </a:r>
              </a:p>
            </p:txBody>
          </p:sp>
          <p:sp>
            <p:nvSpPr>
              <p:cNvPr id="106" name="AutoShape 120" descr="o1"/>
              <p:cNvSpPr>
                <a:spLocks noChangeArrowheads="1"/>
              </p:cNvSpPr>
              <p:nvPr/>
            </p:nvSpPr>
            <p:spPr bwMode="auto">
              <a:xfrm>
                <a:off x="2064" y="2908"/>
                <a:ext cx="896" cy="233"/>
              </a:xfrm>
              <a:prstGeom prst="roundRect">
                <a:avLst>
                  <a:gd name="adj" fmla="val 10731"/>
                </a:avLst>
              </a:prstGeom>
              <a:blipFill dpi="0" rotWithShape="0">
                <a:blip r:embed="rId5" cstate="print"/>
                <a:srcRect/>
                <a:stretch>
                  <a:fillRect/>
                </a:stretch>
              </a:blip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C0C0C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algn="ctr" latinLnBrk="0">
                  <a:lnSpc>
                    <a:spcPct val="95000"/>
                  </a:lnSpc>
                  <a:buSzPct val="80000"/>
                  <a:defRPr/>
                </a:pP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산출물검토</a:t>
                </a:r>
              </a:p>
            </p:txBody>
          </p:sp>
        </p:grpSp>
        <p:grpSp>
          <p:nvGrpSpPr>
            <p:cNvPr id="99" name="Group 121"/>
            <p:cNvGrpSpPr>
              <a:grpSpLocks/>
            </p:cNvGrpSpPr>
            <p:nvPr/>
          </p:nvGrpSpPr>
          <p:grpSpPr bwMode="auto">
            <a:xfrm>
              <a:off x="1211" y="3182"/>
              <a:ext cx="1749" cy="233"/>
              <a:chOff x="1211" y="3182"/>
              <a:chExt cx="1749" cy="233"/>
            </a:xfrm>
          </p:grpSpPr>
          <p:sp>
            <p:nvSpPr>
              <p:cNvPr id="103" name="AutoShape 122" descr="o1"/>
              <p:cNvSpPr>
                <a:spLocks noChangeArrowheads="1"/>
              </p:cNvSpPr>
              <p:nvPr/>
            </p:nvSpPr>
            <p:spPr bwMode="auto">
              <a:xfrm>
                <a:off x="1211" y="3182"/>
                <a:ext cx="794" cy="240"/>
              </a:xfrm>
              <a:prstGeom prst="roundRect">
                <a:avLst>
                  <a:gd name="adj" fmla="val 8583"/>
                </a:avLst>
              </a:prstGeom>
              <a:blipFill dpi="0" rotWithShape="0">
                <a:blip r:embed="rId5" cstate="print"/>
                <a:srcRect/>
                <a:stretch>
                  <a:fillRect/>
                </a:stretch>
              </a:blip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C0C0C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algn="ctr" latinLnBrk="0">
                  <a:lnSpc>
                    <a:spcPct val="95000"/>
                  </a:lnSpc>
                  <a:buSzPct val="80000"/>
                  <a:defRPr/>
                </a:pP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단계 말 검토</a:t>
                </a:r>
              </a:p>
            </p:txBody>
          </p:sp>
          <p:sp>
            <p:nvSpPr>
              <p:cNvPr id="104" name="AutoShape 123" descr="o1"/>
              <p:cNvSpPr>
                <a:spLocks noChangeArrowheads="1"/>
              </p:cNvSpPr>
              <p:nvPr/>
            </p:nvSpPr>
            <p:spPr bwMode="auto">
              <a:xfrm>
                <a:off x="2064" y="3182"/>
                <a:ext cx="896" cy="240"/>
              </a:xfrm>
              <a:prstGeom prst="roundRect">
                <a:avLst>
                  <a:gd name="adj" fmla="val 10301"/>
                </a:avLst>
              </a:prstGeom>
              <a:blipFill dpi="0" rotWithShape="0">
                <a:blip r:embed="rId5" cstate="print"/>
                <a:srcRect/>
                <a:stretch>
                  <a:fillRect/>
                </a:stretch>
              </a:blip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C0C0C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algn="ctr" latinLnBrk="0">
                  <a:lnSpc>
                    <a:spcPct val="95000"/>
                  </a:lnSpc>
                  <a:buSzPct val="80000"/>
                  <a:defRPr/>
                </a:pP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품질평가</a:t>
                </a:r>
              </a:p>
            </p:txBody>
          </p:sp>
        </p:grpSp>
        <p:grpSp>
          <p:nvGrpSpPr>
            <p:cNvPr id="100" name="Group 124"/>
            <p:cNvGrpSpPr>
              <a:grpSpLocks/>
            </p:cNvGrpSpPr>
            <p:nvPr/>
          </p:nvGrpSpPr>
          <p:grpSpPr bwMode="auto">
            <a:xfrm>
              <a:off x="1211" y="3456"/>
              <a:ext cx="1749" cy="394"/>
              <a:chOff x="1211" y="3456"/>
              <a:chExt cx="1749" cy="394"/>
            </a:xfrm>
          </p:grpSpPr>
          <p:sp>
            <p:nvSpPr>
              <p:cNvPr id="101" name="AutoShape 125" descr="o1"/>
              <p:cNvSpPr>
                <a:spLocks noChangeArrowheads="1"/>
              </p:cNvSpPr>
              <p:nvPr/>
            </p:nvSpPr>
            <p:spPr bwMode="auto">
              <a:xfrm>
                <a:off x="1211" y="3456"/>
                <a:ext cx="794" cy="394"/>
              </a:xfrm>
              <a:prstGeom prst="roundRect">
                <a:avLst>
                  <a:gd name="adj" fmla="val 6852"/>
                </a:avLst>
              </a:prstGeom>
              <a:blipFill dpi="0" rotWithShape="0">
                <a:blip r:embed="rId5" cstate="print"/>
                <a:srcRect/>
                <a:stretch>
                  <a:fillRect/>
                </a:stretch>
              </a:blip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C0C0C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algn="ctr" latinLnBrk="0">
                  <a:lnSpc>
                    <a:spcPct val="95000"/>
                  </a:lnSpc>
                  <a:buSzPct val="80000"/>
                  <a:defRPr/>
                </a:pP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시험</a:t>
                </a:r>
              </a:p>
            </p:txBody>
          </p:sp>
          <p:sp>
            <p:nvSpPr>
              <p:cNvPr id="102" name="AutoShape 126" descr="o1"/>
              <p:cNvSpPr>
                <a:spLocks noChangeArrowheads="1"/>
              </p:cNvSpPr>
              <p:nvPr/>
            </p:nvSpPr>
            <p:spPr bwMode="auto">
              <a:xfrm>
                <a:off x="2064" y="3456"/>
                <a:ext cx="896" cy="394"/>
              </a:xfrm>
              <a:prstGeom prst="roundRect">
                <a:avLst>
                  <a:gd name="adj" fmla="val 7361"/>
                </a:avLst>
              </a:prstGeom>
              <a:blipFill dpi="0" rotWithShape="0">
                <a:blip r:embed="rId5" cstate="print"/>
                <a:srcRect/>
                <a:stretch>
                  <a:fillRect/>
                </a:stretch>
              </a:blip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C0C0C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algn="ctr" latinLnBrk="0">
                  <a:lnSpc>
                    <a:spcPct val="95000"/>
                  </a:lnSpc>
                  <a:buSzPct val="80000"/>
                  <a:defRPr/>
                </a:pP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제안사 전문가그룹 </a:t>
                </a:r>
                <a:b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자체 감사</a:t>
                </a:r>
                <a:r>
                  <a:rPr lang="en-US" altLang="ko-KR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/</a:t>
                </a: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진단</a:t>
                </a:r>
                <a:b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(SQA</a:t>
                </a:r>
                <a:r>
                  <a:rPr lang="en-US" altLang="ko-KR" sz="800" baseline="300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및 </a:t>
                </a:r>
                <a:r>
                  <a:rPr lang="en-US" altLang="ko-KR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SEPG)</a:t>
                </a:r>
              </a:p>
            </p:txBody>
          </p:sp>
        </p:grpSp>
      </p:grpSp>
      <p:sp>
        <p:nvSpPr>
          <p:cNvPr id="107" name="Text Box 127"/>
          <p:cNvSpPr txBox="1">
            <a:spLocks noChangeArrowheads="1"/>
          </p:cNvSpPr>
          <p:nvPr/>
        </p:nvSpPr>
        <p:spPr bwMode="auto">
          <a:xfrm>
            <a:off x="6213475" y="5145088"/>
            <a:ext cx="3513138" cy="644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92061" tIns="46031" rIns="92061" bIns="46031" anchor="ctr"/>
          <a:lstStyle/>
          <a:p>
            <a:pPr marL="101600" indent="-101600" latinLnBrk="0">
              <a:spcBef>
                <a:spcPct val="20000"/>
              </a:spcBef>
              <a:buSzPct val="80000"/>
              <a:buFontTx/>
              <a:buChar char="•"/>
              <a:defRPr/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단위</a:t>
            </a:r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</a:t>
            </a:r>
            <a:r>
              <a:rPr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시스템성능 시험 수행 및 결과 보고</a:t>
            </a:r>
          </a:p>
          <a:p>
            <a:pPr marL="101600" indent="-101600" latinLnBrk="0">
              <a:spcBef>
                <a:spcPct val="20000"/>
              </a:spcBef>
              <a:buSzPct val="80000"/>
              <a:buFontTx/>
              <a:buChar char="•"/>
              <a:defRPr/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시험결과 반영을 통한 시스템 보완 및 개선</a:t>
            </a:r>
          </a:p>
          <a:p>
            <a:pPr marL="101600" indent="-101600" latinLnBrk="0">
              <a:spcBef>
                <a:spcPct val="20000"/>
              </a:spcBef>
              <a:buSzPct val="80000"/>
              <a:buFontTx/>
              <a:buChar char="•"/>
              <a:defRPr/>
            </a:pPr>
            <a:r>
              <a:rPr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성능시험 수행 지원</a:t>
            </a:r>
          </a:p>
        </p:txBody>
      </p:sp>
    </p:spTree>
    <p:extLst>
      <p:ext uri="{BB962C8B-B14F-4D97-AF65-F5344CB8AC3E}">
        <p14:creationId xmlns:p14="http://schemas.microsoft.com/office/powerpoint/2010/main" val="2794758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 배경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263014" y="1700808"/>
            <a:ext cx="3105810" cy="4536504"/>
          </a:xfrm>
          <a:prstGeom prst="roundRect">
            <a:avLst>
              <a:gd name="adj" fmla="val 1928"/>
            </a:avLst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kumimoji="1"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영상보안시스템이 급속히 확산되고 있으나 표준 프로토콜의 부재로 인해 이종 상용제품간 비호환성 문제로 통합 관제가 어려움</a:t>
            </a:r>
            <a:br>
              <a:rPr kumimoji="1"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kumimoji="1"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통합관제시스템과 영상보안장비간의  공통 인터페이스 규격을 시험 검증할 수 있는 방법과 구체적인 시험항목 설정에 대한 </a:t>
            </a:r>
            <a:endParaRPr kumimoji="1"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kumimoji="1" lang="ko-KR" altLang="en-US" sz="12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니즈</a:t>
            </a:r>
            <a:r>
              <a:rPr kumimoji="1"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발생</a:t>
            </a:r>
            <a:endParaRPr kumimoji="1"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br>
              <a:rPr kumimoji="1"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kumimoji="1"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최근 영상보안시스템은 상호간의 소프트웨어 연동으로 감시의 자동화를 구현하여 종합적인 상황 감시와 신속한 대응이 가능하도록 하는 지능형 시스템인 </a:t>
            </a:r>
            <a:r>
              <a:rPr kumimoji="1"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VMS </a:t>
            </a:r>
            <a:r>
              <a:rPr kumimoji="1"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방식으로 진화하고 있음 </a:t>
            </a:r>
            <a:br>
              <a:rPr kumimoji="1"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kumimoji="1"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kumimoji="1"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276587" y="1124743"/>
            <a:ext cx="3092237" cy="57606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1013" indent="-211013" algn="l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인터페이스의 표준형 인터페이스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규격의 정의와 시험체계 필요</a:t>
            </a:r>
          </a:p>
        </p:txBody>
      </p:sp>
      <p:sp>
        <p:nvSpPr>
          <p:cNvPr id="8" name="모서리가 둥근 직사각형 7"/>
          <p:cNvSpPr/>
          <p:nvPr/>
        </p:nvSpPr>
        <p:spPr bwMode="auto">
          <a:xfrm>
            <a:off x="3440832" y="1726349"/>
            <a:ext cx="3168352" cy="4510963"/>
          </a:xfrm>
          <a:prstGeom prst="roundRect">
            <a:avLst>
              <a:gd name="adj" fmla="val 1928"/>
            </a:avLst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개인 영상정보유출 및 피해사례 대폭 증가에 따른 효과적 대처 필요</a:t>
            </a:r>
            <a:b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- 2012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기준 전국 </a:t>
            </a:r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430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만대의 </a:t>
            </a:r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설치되어 있으며 현재도 공공</a:t>
            </a:r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민간 </a:t>
            </a:r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설치가 급증하고 있지만 개인 사생활 침해가 우려되는 무방비 노출이 심각하게 발생하고 있음</a:t>
            </a:r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- CCTV 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 개인영상정보 유출에 따른 피해</a:t>
            </a:r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진정 건수는 매년 배수 증가되고 있음</a:t>
            </a:r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(2012, 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국가인원위원회 보고자료</a:t>
            </a:r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개인정보 영상 통제를 위한 개인정보보호법 시행</a:t>
            </a:r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b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공공기관</a:t>
            </a:r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공공장소</a:t>
            </a:r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민간기관 영상정보 처리기기 설치 운영 가이드라인</a:t>
            </a:r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(2012.12) 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시행에 따라 개인 영상정보의 오남용</a:t>
            </a:r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유출</a:t>
            </a:r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 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영상정보 훼손 및 위 변조를 막기 위한 기능이 적용되어야 함 </a:t>
            </a:r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3440831" y="1153236"/>
            <a:ext cx="3168353" cy="54757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1013" indent="-211013" algn="l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 영상정보 보호 개선을 위한 개인 영상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 보호 기능시험 필요</a:t>
            </a: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6695325" y="1726348"/>
            <a:ext cx="3010203" cy="4510964"/>
          </a:xfrm>
          <a:prstGeom prst="roundRect">
            <a:avLst>
              <a:gd name="adj" fmla="val 1928"/>
            </a:avLst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lang="ko-KR" altLang="en-US" sz="12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지자체의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대단위 영상 보안장비 관리를 위한 일원화된 시험체계 필요   </a:t>
            </a:r>
            <a:b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</a:t>
            </a:r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 영상보안장비의 최대 </a:t>
            </a:r>
            <a:r>
              <a:rPr lang="ko-KR" altLang="en-US" sz="12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수요처라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할 수 있는 </a:t>
            </a:r>
            <a:r>
              <a:rPr lang="ko-KR" altLang="en-US" sz="12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지자체에서는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지방자치단체 </a:t>
            </a:r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도입 기준을 정해서 다수 장비 관리에 대한 성능 보장을 유지하고 있음</a:t>
            </a:r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b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표준 </a:t>
            </a:r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인터페이스에 따른 체계적인 시험항목과 간편한 시험방식까지 제공된다면 효과적인 </a:t>
            </a:r>
            <a: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운영 관리가 가능할 것으로 예상</a:t>
            </a:r>
            <a:b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lang="en-US" altLang="ko-KR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endParaRPr lang="en-US" altLang="ko-KR" sz="12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6695325" y="1153236"/>
            <a:ext cx="3010203" cy="54757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1013" indent="-211013" algn="l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지자제 통합관제센터의 영상정보 처리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단계별 시스템 시험 기반 마련 </a:t>
            </a: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5579045" y="332655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Ⅰ.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제안개요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791867"/>
            <a:ext cx="6309736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과제 수행의 근거가 되는 제안 배경 및 필요성은 다음과 같습니다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660705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8.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위험관리 및 보안유지방안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6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IV </a:t>
            </a:r>
            <a:r>
              <a:rPr lang="ko-KR" altLang="en-US" sz="1100">
                <a:latin typeface="나눔고딕" panose="020D0604000000000000" pitchFamily="50" charset="-127"/>
                <a:ea typeface="나눔고딕" panose="020D0604000000000000" pitchFamily="50" charset="-127"/>
              </a:rPr>
              <a:t>사업관리부문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2521" y="1290021"/>
            <a:ext cx="4248472" cy="5052657"/>
            <a:chOff x="402272" y="2438863"/>
            <a:chExt cx="6076035" cy="6147604"/>
          </a:xfrm>
        </p:grpSpPr>
        <p:sp>
          <p:nvSpPr>
            <p:cNvPr id="6" name="직사각형 5"/>
            <p:cNvSpPr/>
            <p:nvPr/>
          </p:nvSpPr>
          <p:spPr bwMode="auto">
            <a:xfrm>
              <a:off x="402945" y="3073176"/>
              <a:ext cx="6075362" cy="26161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한쪽 모서리가 둥근 사각형 6"/>
            <p:cNvSpPr/>
            <p:nvPr/>
          </p:nvSpPr>
          <p:spPr bwMode="auto">
            <a:xfrm>
              <a:off x="402272" y="2548518"/>
              <a:ext cx="1350150" cy="1310659"/>
            </a:xfrm>
            <a:prstGeom prst="round1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정상적인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진행 시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 bwMode="auto">
            <a:xfrm>
              <a:off x="491845" y="3667779"/>
              <a:ext cx="1169987" cy="290018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정상적 진행보고</a:t>
              </a:r>
            </a:p>
          </p:txBody>
        </p:sp>
        <p:sp>
          <p:nvSpPr>
            <p:cNvPr id="9" name="모서리가 둥근 직사각형 8"/>
            <p:cNvSpPr/>
            <p:nvPr/>
          </p:nvSpPr>
          <p:spPr bwMode="auto">
            <a:xfrm>
              <a:off x="2202472" y="2438863"/>
              <a:ext cx="3420380" cy="262132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한국정보화진흥원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 bwMode="auto">
            <a:xfrm>
              <a:off x="2202472" y="3707571"/>
              <a:ext cx="3420380" cy="262132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엠앤엘솔루션 과제책임자</a:t>
              </a:r>
            </a:p>
          </p:txBody>
        </p:sp>
        <p:grpSp>
          <p:nvGrpSpPr>
            <p:cNvPr id="11" name="Group 53"/>
            <p:cNvGrpSpPr>
              <a:grpSpLocks/>
            </p:cNvGrpSpPr>
            <p:nvPr/>
          </p:nvGrpSpPr>
          <p:grpSpPr bwMode="auto">
            <a:xfrm>
              <a:off x="2144432" y="2821394"/>
              <a:ext cx="3478213" cy="811212"/>
              <a:chOff x="498" y="4002"/>
              <a:chExt cx="3261" cy="421"/>
            </a:xfrm>
          </p:grpSpPr>
          <p:grpSp>
            <p:nvGrpSpPr>
              <p:cNvPr id="12" name="Group 54"/>
              <p:cNvGrpSpPr>
                <a:grpSpLocks/>
              </p:cNvGrpSpPr>
              <p:nvPr/>
            </p:nvGrpSpPr>
            <p:grpSpPr bwMode="auto">
              <a:xfrm>
                <a:off x="498" y="4002"/>
                <a:ext cx="3261" cy="421"/>
                <a:chOff x="860" y="1224"/>
                <a:chExt cx="2600" cy="408"/>
              </a:xfrm>
            </p:grpSpPr>
            <p:sp>
              <p:nvSpPr>
                <p:cNvPr id="14" name="Freeform 55"/>
                <p:cNvSpPr>
                  <a:spLocks/>
                </p:cNvSpPr>
                <p:nvPr/>
              </p:nvSpPr>
              <p:spPr bwMode="auto">
                <a:xfrm>
                  <a:off x="860" y="1424"/>
                  <a:ext cx="944" cy="208"/>
                </a:xfrm>
                <a:custGeom>
                  <a:avLst/>
                  <a:gdLst>
                    <a:gd name="T0" fmla="*/ 764 w 944"/>
                    <a:gd name="T1" fmla="*/ 208 h 208"/>
                    <a:gd name="T2" fmla="*/ 944 w 944"/>
                    <a:gd name="T3" fmla="*/ 0 h 208"/>
                    <a:gd name="T4" fmla="*/ 0 w 944"/>
                    <a:gd name="T5" fmla="*/ 208 h 208"/>
                    <a:gd name="T6" fmla="*/ 764 w 944"/>
                    <a:gd name="T7" fmla="*/ 208 h 20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44"/>
                    <a:gd name="T13" fmla="*/ 0 h 208"/>
                    <a:gd name="T14" fmla="*/ 944 w 944"/>
                    <a:gd name="T15" fmla="*/ 208 h 20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44" h="208">
                      <a:moveTo>
                        <a:pt x="764" y="208"/>
                      </a:moveTo>
                      <a:lnTo>
                        <a:pt x="944" y="0"/>
                      </a:lnTo>
                      <a:lnTo>
                        <a:pt x="0" y="208"/>
                      </a:lnTo>
                      <a:lnTo>
                        <a:pt x="764" y="20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endParaRPr lang="ko-KR" altLang="en-US" sz="80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5" name="Freeform 56"/>
                <p:cNvSpPr>
                  <a:spLocks/>
                </p:cNvSpPr>
                <p:nvPr/>
              </p:nvSpPr>
              <p:spPr bwMode="auto">
                <a:xfrm>
                  <a:off x="2528" y="1420"/>
                  <a:ext cx="932" cy="212"/>
                </a:xfrm>
                <a:custGeom>
                  <a:avLst/>
                  <a:gdLst>
                    <a:gd name="T0" fmla="*/ 180 w 932"/>
                    <a:gd name="T1" fmla="*/ 212 h 212"/>
                    <a:gd name="T2" fmla="*/ 0 w 932"/>
                    <a:gd name="T3" fmla="*/ 0 h 212"/>
                    <a:gd name="T4" fmla="*/ 932 w 932"/>
                    <a:gd name="T5" fmla="*/ 212 h 212"/>
                    <a:gd name="T6" fmla="*/ 180 w 932"/>
                    <a:gd name="T7" fmla="*/ 212 h 21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32"/>
                    <a:gd name="T13" fmla="*/ 0 h 212"/>
                    <a:gd name="T14" fmla="*/ 932 w 932"/>
                    <a:gd name="T15" fmla="*/ 212 h 21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32" h="212">
                      <a:moveTo>
                        <a:pt x="180" y="212"/>
                      </a:moveTo>
                      <a:lnTo>
                        <a:pt x="0" y="0"/>
                      </a:lnTo>
                      <a:lnTo>
                        <a:pt x="932" y="212"/>
                      </a:lnTo>
                      <a:lnTo>
                        <a:pt x="180" y="212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endParaRPr lang="ko-KR" altLang="en-US" sz="80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" name="Freeform 57"/>
                <p:cNvSpPr>
                  <a:spLocks/>
                </p:cNvSpPr>
                <p:nvPr/>
              </p:nvSpPr>
              <p:spPr bwMode="auto">
                <a:xfrm>
                  <a:off x="1440" y="1224"/>
                  <a:ext cx="1445" cy="408"/>
                </a:xfrm>
                <a:custGeom>
                  <a:avLst/>
                  <a:gdLst>
                    <a:gd name="T0" fmla="*/ 211 w 1445"/>
                    <a:gd name="T1" fmla="*/ 408 h 408"/>
                    <a:gd name="T2" fmla="*/ 388 w 1445"/>
                    <a:gd name="T3" fmla="*/ 184 h 408"/>
                    <a:gd name="T4" fmla="*/ 0 w 1445"/>
                    <a:gd name="T5" fmla="*/ 264 h 408"/>
                    <a:gd name="T6" fmla="*/ 727 w 1445"/>
                    <a:gd name="T7" fmla="*/ 0 h 408"/>
                    <a:gd name="T8" fmla="*/ 1447 w 1445"/>
                    <a:gd name="T9" fmla="*/ 264 h 408"/>
                    <a:gd name="T10" fmla="*/ 1063 w 1445"/>
                    <a:gd name="T11" fmla="*/ 182 h 408"/>
                    <a:gd name="T12" fmla="*/ 1247 w 1445"/>
                    <a:gd name="T13" fmla="*/ 408 h 408"/>
                    <a:gd name="T14" fmla="*/ 211 w 1445"/>
                    <a:gd name="T15" fmla="*/ 408 h 40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445" h="408">
                      <a:moveTo>
                        <a:pt x="211" y="408"/>
                      </a:moveTo>
                      <a:lnTo>
                        <a:pt x="388" y="184"/>
                      </a:lnTo>
                      <a:lnTo>
                        <a:pt x="0" y="264"/>
                      </a:lnTo>
                      <a:lnTo>
                        <a:pt x="725" y="0"/>
                      </a:lnTo>
                      <a:lnTo>
                        <a:pt x="1445" y="264"/>
                      </a:lnTo>
                      <a:lnTo>
                        <a:pt x="1061" y="182"/>
                      </a:lnTo>
                      <a:lnTo>
                        <a:pt x="1245" y="408"/>
                      </a:lnTo>
                      <a:lnTo>
                        <a:pt x="211" y="408"/>
                      </a:lnTo>
                      <a:close/>
                    </a:path>
                  </a:pathLst>
                </a:custGeom>
                <a:gradFill rotWithShape="0">
                  <a:gsLst>
                    <a:gs pos="0">
                      <a:srgbClr val="DDDDDD"/>
                    </a:gs>
                    <a:gs pos="100000">
                      <a:srgbClr val="FFFFFF"/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>
                  <a:outerShdw dist="25400" dir="16200000" algn="ctr" rotWithShape="0">
                    <a:schemeClr val="bg1"/>
                  </a:outerShdw>
                </a:effectLst>
              </p:spPr>
              <p:txBody>
                <a:bodyPr/>
                <a:lstStyle>
                  <a:defPPr>
                    <a:defRPr lang="ko-KR"/>
                  </a:defPPr>
                  <a:lvl1pPr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1pPr>
                  <a:lvl2pPr marL="4572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2pPr>
                  <a:lvl3pPr marL="9144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3pPr>
                  <a:lvl4pPr marL="13716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4pPr>
                  <a:lvl5pPr marL="1828800" algn="l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200" kern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ko-KR" altLang="en-US" sz="80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13" name="Text Box 58"/>
              <p:cNvSpPr txBox="1">
                <a:spLocks noChangeArrowheads="1"/>
              </p:cNvSpPr>
              <p:nvPr/>
            </p:nvSpPr>
            <p:spPr bwMode="auto">
              <a:xfrm>
                <a:off x="1672" y="4118"/>
                <a:ext cx="914" cy="136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  <a:cs typeface="+mn-cs"/>
                  </a:defRPr>
                </a:lvl9pPr>
              </a:lstStyle>
              <a:p>
                <a:pPr algn="ctr" eaLnBrk="1" latinLnBrk="0" hangingPunct="1">
                  <a:defRPr/>
                </a:pPr>
                <a:r>
                  <a:rPr lang="ko-KR" altLang="en-US" sz="800" b="1" dirty="0">
                    <a:solidFill>
                      <a:srgbClr val="0000FF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월간보고</a:t>
                </a:r>
              </a:p>
            </p:txBody>
          </p:sp>
        </p:grpSp>
        <p:sp>
          <p:nvSpPr>
            <p:cNvPr id="17" name="직사각형 16"/>
            <p:cNvSpPr/>
            <p:nvPr/>
          </p:nvSpPr>
          <p:spPr bwMode="auto">
            <a:xfrm>
              <a:off x="1898371" y="2950395"/>
              <a:ext cx="957262" cy="4119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반영</a:t>
              </a:r>
              <a:r>
                <a:rPr lang="en-US" altLang="ko-KR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수정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요청 및 의견</a:t>
              </a: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5376582" y="2980558"/>
              <a:ext cx="957263" cy="4119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지시사항 </a:t>
              </a:r>
              <a:r>
                <a:rPr lang="en-US" altLang="ko-KR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</a:p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검토의견</a:t>
              </a:r>
            </a:p>
          </p:txBody>
        </p:sp>
        <p:sp>
          <p:nvSpPr>
            <p:cNvPr id="19" name="한쪽 모서리가 둥근 사각형 18"/>
            <p:cNvSpPr/>
            <p:nvPr/>
          </p:nvSpPr>
          <p:spPr bwMode="auto">
            <a:xfrm>
              <a:off x="402272" y="4723874"/>
              <a:ext cx="1350150" cy="1460449"/>
            </a:xfrm>
            <a:prstGeom prst="round1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진행 차질 시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 bwMode="auto">
            <a:xfrm>
              <a:off x="491845" y="5835992"/>
              <a:ext cx="1169987" cy="455743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진행사항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통제</a:t>
              </a:r>
            </a:p>
          </p:txBody>
        </p:sp>
        <p:sp>
          <p:nvSpPr>
            <p:cNvPr id="21" name="한쪽 모서리가 둥근 사각형 20"/>
            <p:cNvSpPr/>
            <p:nvPr/>
          </p:nvSpPr>
          <p:spPr bwMode="auto">
            <a:xfrm>
              <a:off x="402272" y="7019129"/>
              <a:ext cx="1350150" cy="1460449"/>
            </a:xfrm>
            <a:prstGeom prst="round1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주요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돌발상황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발생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 bwMode="auto">
            <a:xfrm>
              <a:off x="491845" y="8130724"/>
              <a:ext cx="1169987" cy="455743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진행사항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통제</a:t>
              </a:r>
            </a:p>
          </p:txBody>
        </p:sp>
        <p:sp>
          <p:nvSpPr>
            <p:cNvPr id="23" name="순서도: 처리 22"/>
            <p:cNvSpPr/>
            <p:nvPr/>
          </p:nvSpPr>
          <p:spPr bwMode="auto">
            <a:xfrm>
              <a:off x="1887437" y="4726408"/>
              <a:ext cx="765085" cy="1011080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진도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및 품질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모니터링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ko-KR" altLang="en-US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다이아몬드 23"/>
            <p:cNvSpPr/>
            <p:nvPr/>
          </p:nvSpPr>
          <p:spPr bwMode="auto">
            <a:xfrm>
              <a:off x="2866746" y="4848280"/>
              <a:ext cx="1450975" cy="818266"/>
            </a:xfrm>
            <a:prstGeom prst="diamond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실적</a:t>
              </a:r>
              <a:endParaRPr lang="en-US" altLang="ko-KR" sz="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차질발생</a:t>
              </a:r>
            </a:p>
          </p:txBody>
        </p:sp>
        <p:sp>
          <p:nvSpPr>
            <p:cNvPr id="25" name="순서도: 처리 24"/>
            <p:cNvSpPr/>
            <p:nvPr/>
          </p:nvSpPr>
          <p:spPr bwMode="auto">
            <a:xfrm>
              <a:off x="4452723" y="4752249"/>
              <a:ext cx="523852" cy="1011080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원인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분석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ko-KR" altLang="en-US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순서도: 처리 25"/>
            <p:cNvSpPr/>
            <p:nvPr/>
          </p:nvSpPr>
          <p:spPr bwMode="auto">
            <a:xfrm>
              <a:off x="5161323" y="4768830"/>
              <a:ext cx="523852" cy="1011080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조치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ko-KR" altLang="en-US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순서도: 처리 26"/>
            <p:cNvSpPr/>
            <p:nvPr/>
          </p:nvSpPr>
          <p:spPr bwMode="auto">
            <a:xfrm>
              <a:off x="5897563" y="4759246"/>
              <a:ext cx="523852" cy="1011080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확인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ko-KR" altLang="en-US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 bwMode="auto">
            <a:xfrm flipV="1">
              <a:off x="2652432" y="5231219"/>
              <a:ext cx="214313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 bwMode="auto">
            <a:xfrm flipV="1">
              <a:off x="4273270" y="5251856"/>
              <a:ext cx="214312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 bwMode="auto">
            <a:xfrm flipV="1">
              <a:off x="4959070" y="5251856"/>
              <a:ext cx="214312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 bwMode="auto">
            <a:xfrm flipV="1">
              <a:off x="5667095" y="5251856"/>
              <a:ext cx="214312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순서도: 처리 31"/>
            <p:cNvSpPr/>
            <p:nvPr/>
          </p:nvSpPr>
          <p:spPr bwMode="auto">
            <a:xfrm>
              <a:off x="1898584" y="7009498"/>
              <a:ext cx="765085" cy="1011080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문제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상황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인식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ko-KR" altLang="en-US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3" name="순서도: 처리 32"/>
            <p:cNvSpPr/>
            <p:nvPr/>
          </p:nvSpPr>
          <p:spPr bwMode="auto">
            <a:xfrm>
              <a:off x="5656330" y="7009498"/>
              <a:ext cx="765085" cy="1011080"/>
            </a:xfrm>
            <a:prstGeom prst="flowChartProcess">
              <a:avLst/>
            </a:prstGeom>
            <a:solidFill>
              <a:schemeClr val="bg1">
                <a:lumMod val="65000"/>
              </a:schemeClr>
            </a:soli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검토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협의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결정</a:t>
              </a:r>
              <a:endParaRPr lang="en-US" altLang="ko-KR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defRPr/>
              </a:pPr>
              <a:endParaRPr lang="ko-KR" altLang="en-US" sz="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 bwMode="auto">
            <a:xfrm>
              <a:off x="3057568" y="7030547"/>
              <a:ext cx="1999160" cy="26213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변경 요청</a:t>
              </a:r>
            </a:p>
          </p:txBody>
        </p:sp>
        <p:sp>
          <p:nvSpPr>
            <p:cNvPr id="35" name="모서리가 둥근 직사각형 34"/>
            <p:cNvSpPr/>
            <p:nvPr/>
          </p:nvSpPr>
          <p:spPr bwMode="auto">
            <a:xfrm>
              <a:off x="3057568" y="7389413"/>
              <a:ext cx="1999160" cy="26213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의사결정요청</a:t>
              </a:r>
            </a:p>
          </p:txBody>
        </p:sp>
        <p:sp>
          <p:nvSpPr>
            <p:cNvPr id="36" name="모서리가 둥근 직사각형 35"/>
            <p:cNvSpPr/>
            <p:nvPr/>
          </p:nvSpPr>
          <p:spPr bwMode="auto">
            <a:xfrm>
              <a:off x="3057568" y="7749453"/>
              <a:ext cx="1999160" cy="26213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위험관리보고</a:t>
              </a:r>
            </a:p>
          </p:txBody>
        </p:sp>
        <p:cxnSp>
          <p:nvCxnSpPr>
            <p:cNvPr id="37" name="직선 연결선 36"/>
            <p:cNvCxnSpPr/>
            <p:nvPr/>
          </p:nvCxnSpPr>
          <p:spPr bwMode="auto">
            <a:xfrm>
              <a:off x="5308320" y="7161619"/>
              <a:ext cx="0" cy="71913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 bwMode="auto">
            <a:xfrm>
              <a:off x="5065432" y="7161619"/>
              <a:ext cx="242888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 bwMode="auto">
            <a:xfrm>
              <a:off x="5065432" y="7861706"/>
              <a:ext cx="242888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/>
            <p:nvPr/>
          </p:nvCxnSpPr>
          <p:spPr bwMode="auto">
            <a:xfrm flipV="1">
              <a:off x="5065432" y="7515631"/>
              <a:ext cx="590550" cy="476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/>
            <p:nvPr/>
          </p:nvCxnSpPr>
          <p:spPr bwMode="auto">
            <a:xfrm>
              <a:off x="2663545" y="7515631"/>
              <a:ext cx="393700" cy="476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2" name="모서리가 둥근 직사각형 41"/>
            <p:cNvSpPr/>
            <p:nvPr/>
          </p:nvSpPr>
          <p:spPr bwMode="auto">
            <a:xfrm>
              <a:off x="1889351" y="5937476"/>
              <a:ext cx="4532064" cy="262132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엠앤엘솔루션 과제책임자</a:t>
              </a:r>
            </a:p>
          </p:txBody>
        </p:sp>
        <p:sp>
          <p:nvSpPr>
            <p:cNvPr id="43" name="모서리가 둥근 직사각형 42"/>
            <p:cNvSpPr/>
            <p:nvPr/>
          </p:nvSpPr>
          <p:spPr bwMode="auto">
            <a:xfrm>
              <a:off x="1887939" y="8237352"/>
              <a:ext cx="2040593" cy="262132"/>
            </a:xfrm>
            <a:prstGeom prst="roundRect">
              <a:avLst>
                <a:gd name="adj" fmla="val 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엠앤엘솔루션 과제책임자</a:t>
              </a:r>
            </a:p>
          </p:txBody>
        </p:sp>
        <p:sp>
          <p:nvSpPr>
            <p:cNvPr id="44" name="모서리가 둥근 직사각형 43"/>
            <p:cNvSpPr/>
            <p:nvPr/>
          </p:nvSpPr>
          <p:spPr bwMode="auto">
            <a:xfrm>
              <a:off x="4371511" y="8236970"/>
              <a:ext cx="2049902" cy="262132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한국정보화진흥원</a:t>
              </a: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179871"/>
              </p:ext>
            </p:extLst>
          </p:nvPr>
        </p:nvGraphicFramePr>
        <p:xfrm>
          <a:off x="5155529" y="1290020"/>
          <a:ext cx="4117950" cy="50526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7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140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보안통제방안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864">
                <a:tc row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참여인원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 보안교육 실시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참여 시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보안교육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각서 작성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761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사무실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사내보안장치 설치 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시건장치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보안카메라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PC/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노트북에 켄싱턴 락 부착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불시 보안점검실시 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시건장치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문서보안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265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외부 통신망 접근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방화벽설치 및 강화된 보안정책수립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네트워크분리 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사내 사설네트워크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외부 방문자 네트워크 사용 제한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공유문서 저장소 접근권한 강화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2656">
                <a:tc row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테스트베드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참여인원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보안교육 실시 후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외부 파견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출장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보안책임자 지정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보안각서 작성을 통한 개인책임 부여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보안사고시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전사적 재발방지 대책마련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265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사무실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PC/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노트북에 켄싱턴 락 부착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이동형 메모리 반입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반출 심사 강화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불시 보안점검실시 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보안문서 집중단속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출입자 신고를 통한 제한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265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외부 통신망 접근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모바일라우터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반입</a:t>
                      </a:r>
                      <a:r>
                        <a:rPr lang="en-US" altLang="ko-KR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반출 심사 강화</a:t>
                      </a:r>
                      <a:endParaRPr lang="en-US" altLang="ko-KR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테더링</a:t>
                      </a: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사용 제약</a:t>
                      </a:r>
                      <a:endParaRPr lang="en-US" altLang="ko-KR" sz="800" b="1" baseline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네트워크 분리 </a:t>
                      </a:r>
                      <a:r>
                        <a:rPr lang="en-US" altLang="ko-KR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폐쇄적 네트워크 운영</a:t>
                      </a:r>
                      <a:r>
                        <a:rPr lang="en-US" altLang="ko-KR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1" baseline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시험망과</a:t>
                      </a: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="1" baseline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업무망의</a:t>
                      </a:r>
                      <a:r>
                        <a:rPr lang="ko-KR" altLang="en-US" sz="800" b="1" baseline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철저한 분리</a:t>
                      </a:r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924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" y="-3096"/>
            <a:ext cx="9906000" cy="6858000"/>
          </a:xfrm>
          <a:prstGeom prst="rect">
            <a:avLst/>
          </a:prstGeom>
        </p:spPr>
      </p:pic>
      <p:sp>
        <p:nvSpPr>
          <p:cNvPr id="4098" name="Rectangle 3"/>
          <p:cNvSpPr>
            <a:spLocks noChangeArrowheads="1"/>
          </p:cNvSpPr>
          <p:nvPr/>
        </p:nvSpPr>
        <p:spPr bwMode="auto">
          <a:xfrm>
            <a:off x="0" y="980728"/>
            <a:ext cx="9906000" cy="53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V. </a:t>
            </a:r>
            <a:r>
              <a:rPr lang="ko-KR" altLang="en-US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지원부문</a:t>
            </a:r>
            <a:endParaRPr lang="en-US" altLang="ko-KR" sz="2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 flipV="1">
            <a:off x="152400" y="1560930"/>
            <a:ext cx="9625136" cy="45720"/>
          </a:xfrm>
          <a:prstGeom prst="rect">
            <a:avLst/>
          </a:prstGeom>
          <a:solidFill>
            <a:srgbClr val="AE272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50000"/>
              </a:lnSpc>
              <a:spcBef>
                <a:spcPct val="20000"/>
              </a:spcBef>
              <a:defRPr/>
            </a:pPr>
            <a:endParaRPr lang="en-US" sz="1200" b="0" baseline="-25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29064" y="2204864"/>
            <a:ext cx="446449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r>
              <a:rPr kumimoji="1"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교육 및 기술이전계획</a:t>
            </a:r>
            <a:endParaRPr kumimoji="1" lang="en-US" altLang="ko-KR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하자보수계획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기밀보안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기타지원사항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337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 및 기술이전계획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6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지원부문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32521" y="938842"/>
            <a:ext cx="4824536" cy="2857500"/>
            <a:chOff x="560512" y="1196752"/>
            <a:chExt cx="6164262" cy="2857500"/>
          </a:xfrm>
        </p:grpSpPr>
        <p:sp>
          <p:nvSpPr>
            <p:cNvPr id="7" name="Rectangle 145"/>
            <p:cNvSpPr>
              <a:spLocks noChangeArrowheads="1"/>
            </p:cNvSpPr>
            <p:nvPr/>
          </p:nvSpPr>
          <p:spPr bwMode="auto">
            <a:xfrm>
              <a:off x="560512" y="1196752"/>
              <a:ext cx="6164262" cy="2857500"/>
            </a:xfrm>
            <a:prstGeom prst="rect">
              <a:avLst/>
            </a:prstGeom>
            <a:noFill/>
            <a:ln w="12700" algn="ctr">
              <a:solidFill>
                <a:srgbClr val="C0C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sz="11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AutoShape 146"/>
            <p:cNvSpPr>
              <a:spLocks noChangeArrowheads="1"/>
            </p:cNvSpPr>
            <p:nvPr/>
          </p:nvSpPr>
          <p:spPr bwMode="auto">
            <a:xfrm>
              <a:off x="4565774" y="1284065"/>
              <a:ext cx="2112963" cy="2686050"/>
            </a:xfrm>
            <a:prstGeom prst="roundRect">
              <a:avLst>
                <a:gd name="adj" fmla="val 0"/>
              </a:avLst>
            </a:prstGeom>
            <a:solidFill>
              <a:srgbClr val="EBF3E1"/>
            </a:solidFill>
            <a:ln w="28575" algn="ctr">
              <a:pattFill prst="dkUpDiag">
                <a:fgClr>
                  <a:schemeClr val="bg1"/>
                </a:fgClr>
                <a:bgClr>
                  <a:srgbClr val="8EB765"/>
                </a:bgClr>
              </a:pattFill>
              <a:round/>
              <a:headEnd/>
              <a:tailEnd/>
            </a:ln>
          </p:spPr>
          <p:txBody>
            <a:bodyPr lIns="0" tIns="35995" rIns="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sz="11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AutoShape 147"/>
            <p:cNvSpPr>
              <a:spLocks noChangeArrowheads="1"/>
            </p:cNvSpPr>
            <p:nvPr/>
          </p:nvSpPr>
          <p:spPr bwMode="auto">
            <a:xfrm>
              <a:off x="604962" y="1284065"/>
              <a:ext cx="3844925" cy="2682875"/>
            </a:xfrm>
            <a:prstGeom prst="roundRect">
              <a:avLst>
                <a:gd name="adj" fmla="val 0"/>
              </a:avLst>
            </a:prstGeom>
            <a:solidFill>
              <a:srgbClr val="EFEED1"/>
            </a:solidFill>
            <a:ln w="28575" algn="ctr">
              <a:pattFill prst="dkUpDiag">
                <a:fgClr>
                  <a:schemeClr val="bg1"/>
                </a:fgClr>
                <a:bgClr>
                  <a:srgbClr val="BAA762"/>
                </a:bgClr>
              </a:pattFill>
              <a:round/>
              <a:headEnd/>
              <a:tailEnd/>
            </a:ln>
          </p:spPr>
          <p:txBody>
            <a:bodyPr lIns="0" tIns="35995" rIns="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ㅋ</a:t>
              </a:r>
            </a:p>
          </p:txBody>
        </p:sp>
        <p:sp>
          <p:nvSpPr>
            <p:cNvPr id="10" name="Text Box 148"/>
            <p:cNvSpPr txBox="1">
              <a:spLocks noChangeArrowheads="1"/>
            </p:cNvSpPr>
            <p:nvPr/>
          </p:nvSpPr>
          <p:spPr bwMode="auto">
            <a:xfrm>
              <a:off x="4198394" y="3711352"/>
              <a:ext cx="761747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buClr>
                  <a:schemeClr val="tx1"/>
                </a:buClr>
                <a:buSzPct val="80000"/>
              </a:pPr>
              <a:r>
                <a:rPr lang="ko-KR" altLang="en-US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교육 대상자</a:t>
              </a:r>
            </a:p>
          </p:txBody>
        </p:sp>
        <p:sp>
          <p:nvSpPr>
            <p:cNvPr id="11" name="Text Box 149"/>
            <p:cNvSpPr txBox="1">
              <a:spLocks noChangeArrowheads="1"/>
            </p:cNvSpPr>
            <p:nvPr/>
          </p:nvSpPr>
          <p:spPr bwMode="auto">
            <a:xfrm>
              <a:off x="5086691" y="3165252"/>
              <a:ext cx="62068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0" hangingPunct="1">
                <a:buClr>
                  <a:schemeClr val="tx1"/>
                </a:buClr>
                <a:buSzPct val="80000"/>
              </a:pPr>
              <a:r>
                <a:rPr lang="ko-KR" altLang="en-US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교육소집</a:t>
              </a:r>
            </a:p>
          </p:txBody>
        </p:sp>
        <p:sp>
          <p:nvSpPr>
            <p:cNvPr id="12" name="Line 150"/>
            <p:cNvSpPr>
              <a:spLocks noChangeShapeType="1"/>
            </p:cNvSpPr>
            <p:nvPr/>
          </p:nvSpPr>
          <p:spPr bwMode="auto">
            <a:xfrm>
              <a:off x="5683374" y="1974627"/>
              <a:ext cx="0" cy="327025"/>
            </a:xfrm>
            <a:prstGeom prst="line">
              <a:avLst/>
            </a:prstGeom>
            <a:noFill/>
            <a:ln w="9525">
              <a:solidFill>
                <a:srgbClr val="33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Rectangle 151" descr="그림3"/>
            <p:cNvSpPr>
              <a:spLocks noChangeArrowheads="1"/>
            </p:cNvSpPr>
            <p:nvPr/>
          </p:nvSpPr>
          <p:spPr bwMode="auto">
            <a:xfrm>
              <a:off x="4846762" y="1749202"/>
              <a:ext cx="1673225" cy="36195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6350" algn="ctr">
              <a:solidFill>
                <a:srgbClr val="B2B2B2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sz="11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Rectangle 152" descr="그림3"/>
            <p:cNvSpPr>
              <a:spLocks noChangeArrowheads="1"/>
            </p:cNvSpPr>
            <p:nvPr/>
          </p:nvSpPr>
          <p:spPr bwMode="auto">
            <a:xfrm>
              <a:off x="5149974" y="2260377"/>
              <a:ext cx="1066800" cy="36195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6350" algn="ctr">
              <a:solidFill>
                <a:srgbClr val="B2B2B2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sz="11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Freeform 153"/>
            <p:cNvSpPr>
              <a:spLocks/>
            </p:cNvSpPr>
            <p:nvPr/>
          </p:nvSpPr>
          <p:spPr bwMode="auto">
            <a:xfrm rot="12254059" flipV="1">
              <a:off x="5794499" y="2752502"/>
              <a:ext cx="381000" cy="619125"/>
            </a:xfrm>
            <a:custGeom>
              <a:avLst/>
              <a:gdLst>
                <a:gd name="T0" fmla="*/ 2147483647 w 640"/>
                <a:gd name="T1" fmla="*/ 873297057 h 816"/>
                <a:gd name="T2" fmla="*/ 2147483647 w 640"/>
                <a:gd name="T3" fmla="*/ 2147483647 h 816"/>
                <a:gd name="T4" fmla="*/ 2147483647 w 640"/>
                <a:gd name="T5" fmla="*/ 2147483647 h 816"/>
                <a:gd name="T6" fmla="*/ 2147483647 w 640"/>
                <a:gd name="T7" fmla="*/ 2147483647 h 816"/>
                <a:gd name="T8" fmla="*/ 2147483647 w 640"/>
                <a:gd name="T9" fmla="*/ 2147483647 h 816"/>
                <a:gd name="T10" fmla="*/ 2147483647 w 640"/>
                <a:gd name="T11" fmla="*/ 2147483647 h 816"/>
                <a:gd name="T12" fmla="*/ 2147483647 w 640"/>
                <a:gd name="T13" fmla="*/ 2147483647 h 816"/>
                <a:gd name="T14" fmla="*/ 2147483647 w 640"/>
                <a:gd name="T15" fmla="*/ 873297057 h 8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0" h="816">
                  <a:moveTo>
                    <a:pt x="556" y="2"/>
                  </a:moveTo>
                  <a:cubicBezTo>
                    <a:pt x="563" y="4"/>
                    <a:pt x="274" y="6"/>
                    <a:pt x="137" y="257"/>
                  </a:cubicBezTo>
                  <a:cubicBezTo>
                    <a:pt x="0" y="508"/>
                    <a:pt x="306" y="720"/>
                    <a:pt x="300" y="720"/>
                  </a:cubicBezTo>
                  <a:cubicBezTo>
                    <a:pt x="304" y="725"/>
                    <a:pt x="246" y="780"/>
                    <a:pt x="240" y="816"/>
                  </a:cubicBezTo>
                  <a:cubicBezTo>
                    <a:pt x="444" y="786"/>
                    <a:pt x="632" y="757"/>
                    <a:pt x="640" y="750"/>
                  </a:cubicBezTo>
                  <a:cubicBezTo>
                    <a:pt x="538" y="606"/>
                    <a:pt x="527" y="387"/>
                    <a:pt x="527" y="387"/>
                  </a:cubicBezTo>
                  <a:cubicBezTo>
                    <a:pt x="522" y="388"/>
                    <a:pt x="478" y="510"/>
                    <a:pt x="466" y="486"/>
                  </a:cubicBezTo>
                  <a:cubicBezTo>
                    <a:pt x="28" y="92"/>
                    <a:pt x="557" y="0"/>
                    <a:pt x="556" y="2"/>
                  </a:cubicBezTo>
                  <a:close/>
                </a:path>
              </a:pathLst>
            </a:custGeom>
            <a:gradFill rotWithShape="0">
              <a:gsLst>
                <a:gs pos="0">
                  <a:srgbClr val="90D7E6"/>
                </a:gs>
                <a:gs pos="100000">
                  <a:srgbClr val="21B0CD"/>
                </a:gs>
              </a:gsLst>
              <a:lin ang="5400000" scaled="1"/>
            </a:gradFill>
            <a:ln>
              <a:noFill/>
            </a:ln>
            <a:effectLst>
              <a:outerShdw dist="25400" dir="5400000" algn="ctr" rotWithShape="0">
                <a:srgbClr val="3586BD"/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Freeform 154"/>
            <p:cNvSpPr>
              <a:spLocks/>
            </p:cNvSpPr>
            <p:nvPr/>
          </p:nvSpPr>
          <p:spPr bwMode="auto">
            <a:xfrm rot="12725500" flipH="1" flipV="1">
              <a:off x="4764212" y="2566765"/>
              <a:ext cx="381000" cy="731837"/>
            </a:xfrm>
            <a:custGeom>
              <a:avLst/>
              <a:gdLst>
                <a:gd name="T0" fmla="*/ 2147483647 w 640"/>
                <a:gd name="T1" fmla="*/ 1443014851 h 816"/>
                <a:gd name="T2" fmla="*/ 2147483647 w 640"/>
                <a:gd name="T3" fmla="*/ 2147483647 h 816"/>
                <a:gd name="T4" fmla="*/ 2147483647 w 640"/>
                <a:gd name="T5" fmla="*/ 2147483647 h 816"/>
                <a:gd name="T6" fmla="*/ 2147483647 w 640"/>
                <a:gd name="T7" fmla="*/ 2147483647 h 816"/>
                <a:gd name="T8" fmla="*/ 2147483647 w 640"/>
                <a:gd name="T9" fmla="*/ 2147483647 h 816"/>
                <a:gd name="T10" fmla="*/ 2147483647 w 640"/>
                <a:gd name="T11" fmla="*/ 2147483647 h 816"/>
                <a:gd name="T12" fmla="*/ 2147483647 w 640"/>
                <a:gd name="T13" fmla="*/ 2147483647 h 816"/>
                <a:gd name="T14" fmla="*/ 2147483647 w 640"/>
                <a:gd name="T15" fmla="*/ 1443014851 h 8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0" h="816">
                  <a:moveTo>
                    <a:pt x="556" y="2"/>
                  </a:moveTo>
                  <a:cubicBezTo>
                    <a:pt x="563" y="4"/>
                    <a:pt x="274" y="6"/>
                    <a:pt x="137" y="257"/>
                  </a:cubicBezTo>
                  <a:cubicBezTo>
                    <a:pt x="0" y="508"/>
                    <a:pt x="306" y="720"/>
                    <a:pt x="300" y="720"/>
                  </a:cubicBezTo>
                  <a:cubicBezTo>
                    <a:pt x="304" y="725"/>
                    <a:pt x="246" y="780"/>
                    <a:pt x="240" y="816"/>
                  </a:cubicBezTo>
                  <a:cubicBezTo>
                    <a:pt x="444" y="786"/>
                    <a:pt x="632" y="757"/>
                    <a:pt x="640" y="750"/>
                  </a:cubicBezTo>
                  <a:cubicBezTo>
                    <a:pt x="538" y="606"/>
                    <a:pt x="527" y="387"/>
                    <a:pt x="527" y="387"/>
                  </a:cubicBezTo>
                  <a:cubicBezTo>
                    <a:pt x="522" y="388"/>
                    <a:pt x="478" y="510"/>
                    <a:pt x="466" y="486"/>
                  </a:cubicBezTo>
                  <a:cubicBezTo>
                    <a:pt x="28" y="92"/>
                    <a:pt x="557" y="0"/>
                    <a:pt x="556" y="2"/>
                  </a:cubicBezTo>
                  <a:close/>
                </a:path>
              </a:pathLst>
            </a:custGeom>
            <a:gradFill rotWithShape="0">
              <a:gsLst>
                <a:gs pos="0">
                  <a:srgbClr val="90D7E6"/>
                </a:gs>
                <a:gs pos="100000">
                  <a:srgbClr val="21B0CD"/>
                </a:gs>
              </a:gsLst>
              <a:lin ang="5400000" scaled="1"/>
            </a:gradFill>
            <a:ln>
              <a:noFill/>
            </a:ln>
            <a:effectLst>
              <a:outerShdw dist="25400" dir="5400000" algn="ctr" rotWithShape="0">
                <a:srgbClr val="3586BD"/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" name="Freeform 155"/>
            <p:cNvSpPr>
              <a:spLocks/>
            </p:cNvSpPr>
            <p:nvPr/>
          </p:nvSpPr>
          <p:spPr bwMode="auto">
            <a:xfrm>
              <a:off x="1273299" y="2149252"/>
              <a:ext cx="2401888" cy="323850"/>
            </a:xfrm>
            <a:custGeom>
              <a:avLst/>
              <a:gdLst>
                <a:gd name="T0" fmla="*/ 2147483647 w 1541"/>
                <a:gd name="T1" fmla="*/ 2147483647 h 245"/>
                <a:gd name="T2" fmla="*/ 0 w 1541"/>
                <a:gd name="T3" fmla="*/ 2147483647 h 245"/>
                <a:gd name="T4" fmla="*/ 0 w 1541"/>
                <a:gd name="T5" fmla="*/ 0 h 245"/>
                <a:gd name="T6" fmla="*/ 2147483647 w 1541"/>
                <a:gd name="T7" fmla="*/ 0 h 245"/>
                <a:gd name="T8" fmla="*/ 2147483647 w 1541"/>
                <a:gd name="T9" fmla="*/ 2147483647 h 2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41"/>
                <a:gd name="T16" fmla="*/ 0 h 245"/>
                <a:gd name="T17" fmla="*/ 1541 w 1541"/>
                <a:gd name="T18" fmla="*/ 245 h 2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41" h="245">
                  <a:moveTo>
                    <a:pt x="24" y="24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1541" y="0"/>
                  </a:lnTo>
                  <a:lnTo>
                    <a:pt x="1541" y="240"/>
                  </a:lnTo>
                </a:path>
              </a:pathLst>
            </a:custGeom>
            <a:noFill/>
            <a:ln w="9525">
              <a:solidFill>
                <a:srgbClr val="66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Text Box 156"/>
            <p:cNvSpPr txBox="1">
              <a:spLocks noChangeArrowheads="1"/>
            </p:cNvSpPr>
            <p:nvPr/>
          </p:nvSpPr>
          <p:spPr bwMode="auto">
            <a:xfrm>
              <a:off x="3450570" y="3043015"/>
              <a:ext cx="620683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buClr>
                  <a:schemeClr val="tx1"/>
                </a:buClr>
                <a:buSzPct val="80000"/>
              </a:pPr>
              <a:r>
                <a:rPr lang="ko-KR" altLang="en-US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교육실시</a:t>
              </a:r>
            </a:p>
          </p:txBody>
        </p:sp>
        <p:sp>
          <p:nvSpPr>
            <p:cNvPr id="19" name="Rectangle 157" descr="그림3"/>
            <p:cNvSpPr>
              <a:spLocks noChangeArrowheads="1"/>
            </p:cNvSpPr>
            <p:nvPr/>
          </p:nvSpPr>
          <p:spPr bwMode="auto">
            <a:xfrm>
              <a:off x="854199" y="2246090"/>
              <a:ext cx="728663" cy="1230312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6350" algn="ctr">
              <a:solidFill>
                <a:srgbClr val="B2B2B2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sz="11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0" name="Group 158"/>
            <p:cNvGrpSpPr>
              <a:grpSpLocks/>
            </p:cNvGrpSpPr>
            <p:nvPr/>
          </p:nvGrpSpPr>
          <p:grpSpPr bwMode="auto">
            <a:xfrm>
              <a:off x="1640012" y="2055590"/>
              <a:ext cx="376237" cy="179387"/>
              <a:chOff x="864" y="1848"/>
              <a:chExt cx="1536" cy="473"/>
            </a:xfrm>
          </p:grpSpPr>
          <p:sp>
            <p:nvSpPr>
              <p:cNvPr id="51" name="Freeform 159"/>
              <p:cNvSpPr>
                <a:spLocks/>
              </p:cNvSpPr>
              <p:nvPr/>
            </p:nvSpPr>
            <p:spPr bwMode="auto">
              <a:xfrm rot="5525887" flipV="1">
                <a:off x="1408" y="1329"/>
                <a:ext cx="448" cy="1536"/>
              </a:xfrm>
              <a:custGeom>
                <a:avLst/>
                <a:gdLst>
                  <a:gd name="T0" fmla="*/ 190 w 640"/>
                  <a:gd name="T1" fmla="*/ 15 h 816"/>
                  <a:gd name="T2" fmla="*/ 47 w 640"/>
                  <a:gd name="T3" fmla="*/ 1715 h 816"/>
                  <a:gd name="T4" fmla="*/ 103 w 640"/>
                  <a:gd name="T5" fmla="*/ 4802 h 816"/>
                  <a:gd name="T6" fmla="*/ 83 w 640"/>
                  <a:gd name="T7" fmla="*/ 5442 h 816"/>
                  <a:gd name="T8" fmla="*/ 220 w 640"/>
                  <a:gd name="T9" fmla="*/ 5003 h 816"/>
                  <a:gd name="T10" fmla="*/ 181 w 640"/>
                  <a:gd name="T11" fmla="*/ 2579 h 816"/>
                  <a:gd name="T12" fmla="*/ 160 w 640"/>
                  <a:gd name="T13" fmla="*/ 3241 h 816"/>
                  <a:gd name="T14" fmla="*/ 190 w 640"/>
                  <a:gd name="T15" fmla="*/ 15 h 81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0" h="816">
                    <a:moveTo>
                      <a:pt x="556" y="2"/>
                    </a:moveTo>
                    <a:cubicBezTo>
                      <a:pt x="563" y="4"/>
                      <a:pt x="274" y="6"/>
                      <a:pt x="137" y="257"/>
                    </a:cubicBezTo>
                    <a:cubicBezTo>
                      <a:pt x="0" y="508"/>
                      <a:pt x="306" y="720"/>
                      <a:pt x="300" y="720"/>
                    </a:cubicBezTo>
                    <a:cubicBezTo>
                      <a:pt x="304" y="725"/>
                      <a:pt x="246" y="780"/>
                      <a:pt x="240" y="816"/>
                    </a:cubicBezTo>
                    <a:cubicBezTo>
                      <a:pt x="444" y="786"/>
                      <a:pt x="632" y="757"/>
                      <a:pt x="640" y="750"/>
                    </a:cubicBezTo>
                    <a:cubicBezTo>
                      <a:pt x="538" y="606"/>
                      <a:pt x="527" y="387"/>
                      <a:pt x="527" y="387"/>
                    </a:cubicBezTo>
                    <a:cubicBezTo>
                      <a:pt x="522" y="388"/>
                      <a:pt x="478" y="510"/>
                      <a:pt x="466" y="486"/>
                    </a:cubicBezTo>
                    <a:cubicBezTo>
                      <a:pt x="28" y="92"/>
                      <a:pt x="557" y="0"/>
                      <a:pt x="556" y="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ACB8B"/>
                  </a:gs>
                  <a:gs pos="100000">
                    <a:srgbClr val="D69718"/>
                  </a:gs>
                </a:gsLst>
                <a:lin ang="5400000" scaled="1"/>
              </a:gradFill>
              <a:ln>
                <a:noFill/>
              </a:ln>
              <a:effectLst>
                <a:outerShdw dist="25400" dir="5400000" algn="ctr" rotWithShape="0">
                  <a:srgbClr val="B88114"/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ko-KR" altLang="en-US" sz="12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2" name="Freeform 160"/>
              <p:cNvSpPr>
                <a:spLocks/>
              </p:cNvSpPr>
              <p:nvPr/>
            </p:nvSpPr>
            <p:spPr bwMode="auto">
              <a:xfrm rot="5525887" flipV="1">
                <a:off x="1408" y="1304"/>
                <a:ext cx="448" cy="1536"/>
              </a:xfrm>
              <a:custGeom>
                <a:avLst/>
                <a:gdLst>
                  <a:gd name="T0" fmla="*/ 190 w 640"/>
                  <a:gd name="T1" fmla="*/ 15 h 816"/>
                  <a:gd name="T2" fmla="*/ 47 w 640"/>
                  <a:gd name="T3" fmla="*/ 1715 h 816"/>
                  <a:gd name="T4" fmla="*/ 103 w 640"/>
                  <a:gd name="T5" fmla="*/ 4802 h 816"/>
                  <a:gd name="T6" fmla="*/ 83 w 640"/>
                  <a:gd name="T7" fmla="*/ 5442 h 816"/>
                  <a:gd name="T8" fmla="*/ 220 w 640"/>
                  <a:gd name="T9" fmla="*/ 5003 h 816"/>
                  <a:gd name="T10" fmla="*/ 181 w 640"/>
                  <a:gd name="T11" fmla="*/ 2579 h 816"/>
                  <a:gd name="T12" fmla="*/ 160 w 640"/>
                  <a:gd name="T13" fmla="*/ 3241 h 816"/>
                  <a:gd name="T14" fmla="*/ 190 w 640"/>
                  <a:gd name="T15" fmla="*/ 15 h 81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0" h="816">
                    <a:moveTo>
                      <a:pt x="556" y="2"/>
                    </a:moveTo>
                    <a:cubicBezTo>
                      <a:pt x="563" y="4"/>
                      <a:pt x="274" y="6"/>
                      <a:pt x="137" y="257"/>
                    </a:cubicBezTo>
                    <a:cubicBezTo>
                      <a:pt x="0" y="508"/>
                      <a:pt x="306" y="720"/>
                      <a:pt x="300" y="720"/>
                    </a:cubicBezTo>
                    <a:cubicBezTo>
                      <a:pt x="304" y="725"/>
                      <a:pt x="246" y="780"/>
                      <a:pt x="240" y="816"/>
                    </a:cubicBezTo>
                    <a:cubicBezTo>
                      <a:pt x="444" y="786"/>
                      <a:pt x="632" y="757"/>
                      <a:pt x="640" y="750"/>
                    </a:cubicBezTo>
                    <a:cubicBezTo>
                      <a:pt x="538" y="606"/>
                      <a:pt x="527" y="387"/>
                      <a:pt x="527" y="387"/>
                    </a:cubicBezTo>
                    <a:cubicBezTo>
                      <a:pt x="522" y="388"/>
                      <a:pt x="478" y="510"/>
                      <a:pt x="466" y="486"/>
                    </a:cubicBezTo>
                    <a:cubicBezTo>
                      <a:pt x="28" y="92"/>
                      <a:pt x="557" y="0"/>
                      <a:pt x="556" y="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ACB8B"/>
                  </a:gs>
                  <a:gs pos="100000">
                    <a:srgbClr val="D69718"/>
                  </a:gs>
                </a:gsLst>
                <a:lin ang="5400000" scaled="1"/>
              </a:gradFill>
              <a:ln>
                <a:noFill/>
              </a:ln>
              <a:effectLst>
                <a:outerShdw dist="25400" dir="5400000" algn="ctr" rotWithShape="0">
                  <a:srgbClr val="B88114"/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ko-KR" altLang="en-US" sz="12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1" name="Group 161"/>
            <p:cNvGrpSpPr>
              <a:grpSpLocks/>
            </p:cNvGrpSpPr>
            <p:nvPr/>
          </p:nvGrpSpPr>
          <p:grpSpPr bwMode="auto">
            <a:xfrm>
              <a:off x="2841749" y="2055590"/>
              <a:ext cx="376238" cy="179387"/>
              <a:chOff x="4748" y="3979"/>
              <a:chExt cx="312" cy="222"/>
            </a:xfrm>
          </p:grpSpPr>
          <p:sp>
            <p:nvSpPr>
              <p:cNvPr id="49" name="Freeform 162"/>
              <p:cNvSpPr>
                <a:spLocks/>
              </p:cNvSpPr>
              <p:nvPr/>
            </p:nvSpPr>
            <p:spPr bwMode="auto">
              <a:xfrm rot="-5525887" flipH="1" flipV="1">
                <a:off x="4799" y="3940"/>
                <a:ext cx="210" cy="312"/>
              </a:xfrm>
              <a:custGeom>
                <a:avLst/>
                <a:gdLst>
                  <a:gd name="T0" fmla="*/ 20 w 640"/>
                  <a:gd name="T1" fmla="*/ 0 h 816"/>
                  <a:gd name="T2" fmla="*/ 5 w 640"/>
                  <a:gd name="T3" fmla="*/ 14 h 816"/>
                  <a:gd name="T4" fmla="*/ 11 w 640"/>
                  <a:gd name="T5" fmla="*/ 40 h 816"/>
                  <a:gd name="T6" fmla="*/ 9 w 640"/>
                  <a:gd name="T7" fmla="*/ 46 h 816"/>
                  <a:gd name="T8" fmla="*/ 23 w 640"/>
                  <a:gd name="T9" fmla="*/ 42 h 816"/>
                  <a:gd name="T10" fmla="*/ 19 w 640"/>
                  <a:gd name="T11" fmla="*/ 22 h 816"/>
                  <a:gd name="T12" fmla="*/ 16 w 640"/>
                  <a:gd name="T13" fmla="*/ 27 h 816"/>
                  <a:gd name="T14" fmla="*/ 20 w 640"/>
                  <a:gd name="T15" fmla="*/ 0 h 81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0" h="816">
                    <a:moveTo>
                      <a:pt x="556" y="2"/>
                    </a:moveTo>
                    <a:cubicBezTo>
                      <a:pt x="563" y="4"/>
                      <a:pt x="274" y="6"/>
                      <a:pt x="137" y="257"/>
                    </a:cubicBezTo>
                    <a:cubicBezTo>
                      <a:pt x="0" y="508"/>
                      <a:pt x="306" y="720"/>
                      <a:pt x="300" y="720"/>
                    </a:cubicBezTo>
                    <a:cubicBezTo>
                      <a:pt x="304" y="725"/>
                      <a:pt x="246" y="780"/>
                      <a:pt x="240" y="816"/>
                    </a:cubicBezTo>
                    <a:cubicBezTo>
                      <a:pt x="444" y="786"/>
                      <a:pt x="632" y="757"/>
                      <a:pt x="640" y="750"/>
                    </a:cubicBezTo>
                    <a:cubicBezTo>
                      <a:pt x="538" y="606"/>
                      <a:pt x="527" y="387"/>
                      <a:pt x="527" y="387"/>
                    </a:cubicBezTo>
                    <a:cubicBezTo>
                      <a:pt x="522" y="388"/>
                      <a:pt x="478" y="510"/>
                      <a:pt x="466" y="486"/>
                    </a:cubicBezTo>
                    <a:cubicBezTo>
                      <a:pt x="28" y="92"/>
                      <a:pt x="557" y="0"/>
                      <a:pt x="556" y="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ACB8B"/>
                  </a:gs>
                  <a:gs pos="100000">
                    <a:srgbClr val="D69718"/>
                  </a:gs>
                </a:gsLst>
                <a:lin ang="5400000" scaled="1"/>
              </a:gradFill>
              <a:ln>
                <a:noFill/>
              </a:ln>
              <a:effectLst>
                <a:outerShdw dist="25400" dir="5400000" algn="ctr" rotWithShape="0">
                  <a:srgbClr val="B88114"/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ko-KR" altLang="en-US" sz="12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0" name="Freeform 163"/>
              <p:cNvSpPr>
                <a:spLocks/>
              </p:cNvSpPr>
              <p:nvPr/>
            </p:nvSpPr>
            <p:spPr bwMode="auto">
              <a:xfrm rot="-5525887" flipH="1" flipV="1">
                <a:off x="4799" y="3928"/>
                <a:ext cx="210" cy="312"/>
              </a:xfrm>
              <a:custGeom>
                <a:avLst/>
                <a:gdLst>
                  <a:gd name="T0" fmla="*/ 20 w 640"/>
                  <a:gd name="T1" fmla="*/ 0 h 816"/>
                  <a:gd name="T2" fmla="*/ 5 w 640"/>
                  <a:gd name="T3" fmla="*/ 14 h 816"/>
                  <a:gd name="T4" fmla="*/ 11 w 640"/>
                  <a:gd name="T5" fmla="*/ 40 h 816"/>
                  <a:gd name="T6" fmla="*/ 9 w 640"/>
                  <a:gd name="T7" fmla="*/ 46 h 816"/>
                  <a:gd name="T8" fmla="*/ 23 w 640"/>
                  <a:gd name="T9" fmla="*/ 42 h 816"/>
                  <a:gd name="T10" fmla="*/ 19 w 640"/>
                  <a:gd name="T11" fmla="*/ 22 h 816"/>
                  <a:gd name="T12" fmla="*/ 16 w 640"/>
                  <a:gd name="T13" fmla="*/ 27 h 816"/>
                  <a:gd name="T14" fmla="*/ 20 w 640"/>
                  <a:gd name="T15" fmla="*/ 0 h 81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40" h="816">
                    <a:moveTo>
                      <a:pt x="556" y="2"/>
                    </a:moveTo>
                    <a:cubicBezTo>
                      <a:pt x="563" y="4"/>
                      <a:pt x="274" y="6"/>
                      <a:pt x="137" y="257"/>
                    </a:cubicBezTo>
                    <a:cubicBezTo>
                      <a:pt x="0" y="508"/>
                      <a:pt x="306" y="720"/>
                      <a:pt x="300" y="720"/>
                    </a:cubicBezTo>
                    <a:cubicBezTo>
                      <a:pt x="304" y="725"/>
                      <a:pt x="246" y="780"/>
                      <a:pt x="240" y="816"/>
                    </a:cubicBezTo>
                    <a:cubicBezTo>
                      <a:pt x="444" y="786"/>
                      <a:pt x="632" y="757"/>
                      <a:pt x="640" y="750"/>
                    </a:cubicBezTo>
                    <a:cubicBezTo>
                      <a:pt x="538" y="606"/>
                      <a:pt x="527" y="387"/>
                      <a:pt x="527" y="387"/>
                    </a:cubicBezTo>
                    <a:cubicBezTo>
                      <a:pt x="522" y="388"/>
                      <a:pt x="478" y="510"/>
                      <a:pt x="466" y="486"/>
                    </a:cubicBezTo>
                    <a:cubicBezTo>
                      <a:pt x="28" y="92"/>
                      <a:pt x="557" y="0"/>
                      <a:pt x="556" y="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ACB8B"/>
                  </a:gs>
                  <a:gs pos="100000">
                    <a:srgbClr val="D69718"/>
                  </a:gs>
                </a:gsLst>
                <a:lin ang="5400000" scaled="1"/>
              </a:gradFill>
              <a:ln>
                <a:noFill/>
              </a:ln>
              <a:effectLst>
                <a:outerShdw dist="25400" dir="5400000" algn="ctr" rotWithShape="0">
                  <a:srgbClr val="B88114"/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/>
              <a:lstStyle/>
              <a:p>
                <a:endParaRPr lang="ko-KR" altLang="en-US" sz="12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2" name="Freeform 164"/>
            <p:cNvSpPr>
              <a:spLocks/>
            </p:cNvSpPr>
            <p:nvPr/>
          </p:nvSpPr>
          <p:spPr bwMode="auto">
            <a:xfrm rot="17090947">
              <a:off x="3593430" y="3093021"/>
              <a:ext cx="295275" cy="928688"/>
            </a:xfrm>
            <a:custGeom>
              <a:avLst/>
              <a:gdLst>
                <a:gd name="T0" fmla="*/ 2147483647 w 640"/>
                <a:gd name="T1" fmla="*/ 2147483647 h 816"/>
                <a:gd name="T2" fmla="*/ 2147483647 w 640"/>
                <a:gd name="T3" fmla="*/ 2147483647 h 816"/>
                <a:gd name="T4" fmla="*/ 2147483647 w 640"/>
                <a:gd name="T5" fmla="*/ 2147483647 h 816"/>
                <a:gd name="T6" fmla="*/ 2147483647 w 640"/>
                <a:gd name="T7" fmla="*/ 2147483647 h 816"/>
                <a:gd name="T8" fmla="*/ 2147483647 w 640"/>
                <a:gd name="T9" fmla="*/ 2147483647 h 816"/>
                <a:gd name="T10" fmla="*/ 2147483647 w 640"/>
                <a:gd name="T11" fmla="*/ 2147483647 h 816"/>
                <a:gd name="T12" fmla="*/ 2147483647 w 640"/>
                <a:gd name="T13" fmla="*/ 2147483647 h 816"/>
                <a:gd name="T14" fmla="*/ 2147483647 w 640"/>
                <a:gd name="T15" fmla="*/ 2147483647 h 8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0" h="816">
                  <a:moveTo>
                    <a:pt x="556" y="2"/>
                  </a:moveTo>
                  <a:cubicBezTo>
                    <a:pt x="563" y="4"/>
                    <a:pt x="274" y="6"/>
                    <a:pt x="137" y="257"/>
                  </a:cubicBezTo>
                  <a:cubicBezTo>
                    <a:pt x="0" y="508"/>
                    <a:pt x="306" y="720"/>
                    <a:pt x="300" y="720"/>
                  </a:cubicBezTo>
                  <a:cubicBezTo>
                    <a:pt x="304" y="725"/>
                    <a:pt x="246" y="780"/>
                    <a:pt x="240" y="816"/>
                  </a:cubicBezTo>
                  <a:cubicBezTo>
                    <a:pt x="444" y="786"/>
                    <a:pt x="632" y="757"/>
                    <a:pt x="640" y="750"/>
                  </a:cubicBezTo>
                  <a:cubicBezTo>
                    <a:pt x="538" y="606"/>
                    <a:pt x="527" y="387"/>
                    <a:pt x="527" y="387"/>
                  </a:cubicBezTo>
                  <a:cubicBezTo>
                    <a:pt x="522" y="388"/>
                    <a:pt x="478" y="510"/>
                    <a:pt x="466" y="486"/>
                  </a:cubicBezTo>
                  <a:cubicBezTo>
                    <a:pt x="28" y="92"/>
                    <a:pt x="557" y="0"/>
                    <a:pt x="556" y="2"/>
                  </a:cubicBezTo>
                  <a:close/>
                </a:path>
              </a:pathLst>
            </a:custGeom>
            <a:gradFill rotWithShape="0">
              <a:gsLst>
                <a:gs pos="0">
                  <a:srgbClr val="90D7E6"/>
                </a:gs>
                <a:gs pos="100000">
                  <a:srgbClr val="21B0CD"/>
                </a:gs>
              </a:gsLst>
              <a:lin ang="5400000" scaled="1"/>
            </a:gradFill>
            <a:ln>
              <a:noFill/>
            </a:ln>
            <a:effectLst>
              <a:outerShdw dist="25400" dir="5400000" algn="ctr" rotWithShape="0">
                <a:srgbClr val="3586BD"/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Rectangle 165" descr="그림3"/>
            <p:cNvSpPr>
              <a:spLocks noChangeArrowheads="1"/>
            </p:cNvSpPr>
            <p:nvPr/>
          </p:nvSpPr>
          <p:spPr bwMode="auto">
            <a:xfrm>
              <a:off x="3097337" y="2361977"/>
              <a:ext cx="1147762" cy="401638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6350" algn="ctr">
              <a:solidFill>
                <a:srgbClr val="B2B2B2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AutoShape 166"/>
            <p:cNvSpPr>
              <a:spLocks noChangeArrowheads="1"/>
            </p:cNvSpPr>
            <p:nvPr/>
          </p:nvSpPr>
          <p:spPr bwMode="auto">
            <a:xfrm>
              <a:off x="4773737" y="1821175"/>
              <a:ext cx="1762125" cy="221179"/>
            </a:xfrm>
            <a:prstGeom prst="roundRect">
              <a:avLst>
                <a:gd name="adj" fmla="val 345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fontAlgn="t" latinLnBrk="0" hangingPunct="1">
                <a:lnSpc>
                  <a:spcPct val="90000"/>
                </a:lnSpc>
                <a:buClr>
                  <a:schemeClr val="tx1"/>
                </a:buClr>
                <a:buSzPct val="80000"/>
              </a:pP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스마트정보서비스부</a:t>
              </a:r>
            </a:p>
          </p:txBody>
        </p:sp>
        <p:sp>
          <p:nvSpPr>
            <p:cNvPr id="25" name="AutoShape 167"/>
            <p:cNvSpPr>
              <a:spLocks noChangeArrowheads="1"/>
            </p:cNvSpPr>
            <p:nvPr/>
          </p:nvSpPr>
          <p:spPr bwMode="auto">
            <a:xfrm>
              <a:off x="5373032" y="2329969"/>
              <a:ext cx="620683" cy="221179"/>
            </a:xfrm>
            <a:prstGeom prst="roundRect">
              <a:avLst>
                <a:gd name="adj" fmla="val 345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fontAlgn="t" latinLnBrk="0" hangingPunct="1">
                <a:lnSpc>
                  <a:spcPct val="90000"/>
                </a:lnSpc>
                <a:buClr>
                  <a:schemeClr val="tx1"/>
                </a:buClr>
                <a:buSzPct val="80000"/>
              </a:pPr>
              <a:r>
                <a:rPr lang="ko-KR" altLang="en-US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교육담당</a:t>
              </a:r>
            </a:p>
          </p:txBody>
        </p:sp>
        <p:sp>
          <p:nvSpPr>
            <p:cNvPr id="26" name="AutoShape 168"/>
            <p:cNvSpPr>
              <a:spLocks noChangeArrowheads="1"/>
            </p:cNvSpPr>
            <p:nvPr/>
          </p:nvSpPr>
          <p:spPr bwMode="auto">
            <a:xfrm>
              <a:off x="1732087" y="2282602"/>
              <a:ext cx="1316037" cy="1535113"/>
            </a:xfrm>
            <a:prstGeom prst="roundRect">
              <a:avLst>
                <a:gd name="adj" fmla="val 5380"/>
              </a:avLst>
            </a:prstGeom>
            <a:solidFill>
              <a:schemeClr val="bg1"/>
            </a:solidFill>
            <a:ln w="19050" algn="ctr">
              <a:pattFill prst="dkUpDiag">
                <a:fgClr>
                  <a:schemeClr val="bg1"/>
                </a:fgClr>
                <a:bgClr>
                  <a:srgbClr val="BAA762"/>
                </a:bgClr>
              </a:pattFill>
              <a:round/>
              <a:headEnd/>
              <a:tailEnd/>
            </a:ln>
          </p:spPr>
          <p:txBody>
            <a:bodyPr lIns="0" tIns="35995" rIns="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Text Box 171"/>
            <p:cNvSpPr txBox="1">
              <a:spLocks noChangeArrowheads="1"/>
            </p:cNvSpPr>
            <p:nvPr/>
          </p:nvSpPr>
          <p:spPr bwMode="auto">
            <a:xfrm>
              <a:off x="5193956" y="2745765"/>
              <a:ext cx="75341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0">
                <a:buSzPct val="80000"/>
              </a:pPr>
              <a:r>
                <a:rPr lang="ko-KR" altLang="en-US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교육방법</a:t>
              </a:r>
              <a:r>
                <a:rPr lang="en-US" altLang="ko-KR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시기</a:t>
              </a:r>
              <a:br>
                <a:rPr lang="ko-KR" altLang="en-US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ko-KR" altLang="en-US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장소</a:t>
              </a:r>
              <a:r>
                <a:rPr lang="en-US" altLang="ko-KR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내용 협의</a:t>
              </a:r>
            </a:p>
          </p:txBody>
        </p:sp>
        <p:sp>
          <p:nvSpPr>
            <p:cNvPr id="28" name="Line 178"/>
            <p:cNvSpPr>
              <a:spLocks noChangeShapeType="1"/>
            </p:cNvSpPr>
            <p:nvPr/>
          </p:nvSpPr>
          <p:spPr bwMode="auto">
            <a:xfrm>
              <a:off x="2308349" y="1574577"/>
              <a:ext cx="0" cy="936625"/>
            </a:xfrm>
            <a:prstGeom prst="line">
              <a:avLst/>
            </a:prstGeom>
            <a:noFill/>
            <a:ln w="9525">
              <a:solidFill>
                <a:srgbClr val="66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9" name="Group 179"/>
            <p:cNvGrpSpPr>
              <a:grpSpLocks/>
            </p:cNvGrpSpPr>
            <p:nvPr/>
          </p:nvGrpSpPr>
          <p:grpSpPr bwMode="auto">
            <a:xfrm>
              <a:off x="1979737" y="1403127"/>
              <a:ext cx="1000125" cy="322263"/>
              <a:chOff x="255" y="3442"/>
              <a:chExt cx="1613" cy="169"/>
            </a:xfrm>
          </p:grpSpPr>
          <p:grpSp>
            <p:nvGrpSpPr>
              <p:cNvPr id="45" name="Group 180"/>
              <p:cNvGrpSpPr>
                <a:grpSpLocks/>
              </p:cNvGrpSpPr>
              <p:nvPr/>
            </p:nvGrpSpPr>
            <p:grpSpPr bwMode="auto">
              <a:xfrm>
                <a:off x="255" y="3442"/>
                <a:ext cx="1613" cy="169"/>
                <a:chOff x="3001" y="1130"/>
                <a:chExt cx="907" cy="169"/>
              </a:xfrm>
            </p:grpSpPr>
            <p:sp>
              <p:nvSpPr>
                <p:cNvPr id="47" name="AutoShape 181"/>
                <p:cNvSpPr>
                  <a:spLocks noChangeArrowheads="1"/>
                </p:cNvSpPr>
                <p:nvPr/>
              </p:nvSpPr>
              <p:spPr bwMode="auto">
                <a:xfrm>
                  <a:off x="3001" y="1130"/>
                  <a:ext cx="907" cy="169"/>
                </a:xfrm>
                <a:prstGeom prst="roundRect">
                  <a:avLst>
                    <a:gd name="adj" fmla="val 7102"/>
                  </a:avLst>
                </a:prstGeom>
                <a:gradFill rotWithShape="1">
                  <a:gsLst>
                    <a:gs pos="0">
                      <a:srgbClr val="D3B467"/>
                    </a:gs>
                    <a:gs pos="100000">
                      <a:srgbClr val="EFE2AB"/>
                    </a:gs>
                  </a:gsLst>
                  <a:lin ang="5400000" scaled="1"/>
                </a:gradFill>
                <a:ln w="12700" algn="ctr">
                  <a:solidFill>
                    <a:srgbClr val="D0BE7E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1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8" name="AutoShape 182"/>
                <p:cNvSpPr>
                  <a:spLocks noChangeArrowheads="1"/>
                </p:cNvSpPr>
                <p:nvPr/>
              </p:nvSpPr>
              <p:spPr bwMode="auto">
                <a:xfrm>
                  <a:off x="3013" y="1136"/>
                  <a:ext cx="886" cy="27"/>
                </a:xfrm>
                <a:prstGeom prst="roundRect">
                  <a:avLst>
                    <a:gd name="adj" fmla="val 14815"/>
                  </a:avLst>
                </a:prstGeom>
                <a:gradFill rotWithShape="1">
                  <a:gsLst>
                    <a:gs pos="0">
                      <a:srgbClr val="EFE2AB"/>
                    </a:gs>
                    <a:gs pos="100000">
                      <a:srgbClr val="DBC181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1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46" name="Rectangle 183"/>
              <p:cNvSpPr>
                <a:spLocks noChangeArrowheads="1"/>
              </p:cNvSpPr>
              <p:nvPr/>
            </p:nvSpPr>
            <p:spPr bwMode="auto">
              <a:xfrm>
                <a:off x="451" y="3489"/>
                <a:ext cx="1231" cy="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9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프로젝트관리자</a:t>
                </a:r>
              </a:p>
            </p:txBody>
          </p:sp>
        </p:grpSp>
        <p:grpSp>
          <p:nvGrpSpPr>
            <p:cNvPr id="30" name="Group 187"/>
            <p:cNvGrpSpPr>
              <a:grpSpLocks/>
            </p:cNvGrpSpPr>
            <p:nvPr/>
          </p:nvGrpSpPr>
          <p:grpSpPr bwMode="auto">
            <a:xfrm>
              <a:off x="1840037" y="3295427"/>
              <a:ext cx="1169987" cy="436276"/>
              <a:chOff x="1137" y="3063"/>
              <a:chExt cx="610" cy="170"/>
            </a:xfrm>
          </p:grpSpPr>
          <p:sp>
            <p:nvSpPr>
              <p:cNvPr id="42" name="Rectangle 188" descr="그림3"/>
              <p:cNvSpPr>
                <a:spLocks noChangeArrowheads="1"/>
              </p:cNvSpPr>
              <p:nvPr/>
            </p:nvSpPr>
            <p:spPr bwMode="auto">
              <a:xfrm>
                <a:off x="1163" y="3063"/>
                <a:ext cx="549" cy="170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/>
                </a:stretch>
              </a:blipFill>
              <a:ln w="6350" algn="ctr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AutoShape 189"/>
              <p:cNvSpPr>
                <a:spLocks noChangeArrowheads="1"/>
              </p:cNvSpPr>
              <p:nvPr/>
            </p:nvSpPr>
            <p:spPr bwMode="auto">
              <a:xfrm>
                <a:off x="1137" y="3081"/>
                <a:ext cx="610" cy="136"/>
              </a:xfrm>
              <a:prstGeom prst="roundRect">
                <a:avLst>
                  <a:gd name="adj" fmla="val 345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defTabSz="855663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defTabSz="855663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defTabSz="855663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defTabSz="855663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defTabSz="855663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fontAlgn="t" latinLnBrk="0" hangingPunct="1">
                  <a:lnSpc>
                    <a:spcPct val="90000"/>
                  </a:lnSpc>
                  <a:buClr>
                    <a:schemeClr val="tx1"/>
                  </a:buClr>
                  <a:buSzPct val="80000"/>
                </a:pPr>
                <a:r>
                  <a:rPr lang="ko-KR" altLang="en-US" sz="9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시험기반 조성 담당자</a:t>
                </a:r>
              </a:p>
            </p:txBody>
          </p:sp>
        </p:grpSp>
        <p:sp>
          <p:nvSpPr>
            <p:cNvPr id="31" name="AutoShape 190"/>
            <p:cNvSpPr>
              <a:spLocks noChangeArrowheads="1"/>
            </p:cNvSpPr>
            <p:nvPr/>
          </p:nvSpPr>
          <p:spPr bwMode="auto">
            <a:xfrm>
              <a:off x="963737" y="2282602"/>
              <a:ext cx="517525" cy="1065213"/>
            </a:xfrm>
            <a:prstGeom prst="roundRect">
              <a:avLst>
                <a:gd name="adj" fmla="val 345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fontAlgn="t" latinLnBrk="0" hangingPunct="1">
                <a:buClr>
                  <a:schemeClr val="tx1"/>
                </a:buClr>
                <a:buSzPct val="80000"/>
              </a:pPr>
              <a:r>
                <a:rPr lang="ko-KR" altLang="en-US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사업관리부문</a:t>
              </a:r>
              <a:br>
                <a:rPr lang="ko-KR" altLang="en-US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</a:br>
              <a:r>
                <a:rPr lang="en-US" altLang="ko-KR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교육담당</a:t>
              </a:r>
              <a:r>
                <a:rPr lang="en-US" altLang="ko-KR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2" name="AutoShape 191"/>
            <p:cNvSpPr>
              <a:spLocks noChangeArrowheads="1"/>
            </p:cNvSpPr>
            <p:nvPr/>
          </p:nvSpPr>
          <p:spPr bwMode="auto">
            <a:xfrm>
              <a:off x="3111624" y="2398490"/>
              <a:ext cx="1117600" cy="334962"/>
            </a:xfrm>
            <a:prstGeom prst="roundRect">
              <a:avLst>
                <a:gd name="adj" fmla="val 345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fontAlgn="t" latinLnBrk="0" hangingPunct="1">
                <a:buClr>
                  <a:schemeClr val="tx1"/>
                </a:buClr>
                <a:buSzPct val="80000"/>
              </a:pPr>
              <a:r>
                <a:rPr lang="en-US" altLang="ko-KR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H/W </a:t>
              </a:r>
              <a:r>
                <a:rPr lang="ko-KR" altLang="en-US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및</a:t>
              </a:r>
            </a:p>
            <a:p>
              <a:pPr algn="ctr" eaLnBrk="1" fontAlgn="t" latinLnBrk="0" hangingPunct="1">
                <a:buClr>
                  <a:schemeClr val="tx1"/>
                </a:buClr>
                <a:buSzPct val="80000"/>
              </a:pPr>
              <a:r>
                <a:rPr lang="en-US" altLang="ko-KR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S/W </a:t>
              </a:r>
              <a:r>
                <a:rPr lang="ko-KR" altLang="en-US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공급업체</a:t>
              </a:r>
              <a:endParaRPr lang="en-US" altLang="ko-KR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3" name="Group 192"/>
            <p:cNvGrpSpPr>
              <a:grpSpLocks/>
            </p:cNvGrpSpPr>
            <p:nvPr/>
          </p:nvGrpSpPr>
          <p:grpSpPr bwMode="auto">
            <a:xfrm flipH="1">
              <a:off x="4286374" y="3185890"/>
              <a:ext cx="638175" cy="512762"/>
              <a:chOff x="3702" y="3787"/>
              <a:chExt cx="294" cy="239"/>
            </a:xfrm>
          </p:grpSpPr>
          <p:pic>
            <p:nvPicPr>
              <p:cNvPr id="39" name="Picture 193" descr="사람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769" y="3787"/>
                <a:ext cx="149" cy="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194" descr="사람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702" y="3833"/>
                <a:ext cx="186" cy="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195" descr="사람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778" y="3838"/>
                <a:ext cx="21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4" name="Group 196"/>
            <p:cNvGrpSpPr>
              <a:grpSpLocks/>
            </p:cNvGrpSpPr>
            <p:nvPr/>
          </p:nvGrpSpPr>
          <p:grpSpPr bwMode="auto">
            <a:xfrm>
              <a:off x="1846387" y="2363553"/>
              <a:ext cx="1165225" cy="443756"/>
              <a:chOff x="-739" y="2770"/>
              <a:chExt cx="811" cy="261"/>
            </a:xfrm>
          </p:grpSpPr>
          <p:sp>
            <p:nvSpPr>
              <p:cNvPr id="37" name="Rectangle 197" descr="그림3"/>
              <p:cNvSpPr>
                <a:spLocks noChangeArrowheads="1"/>
              </p:cNvSpPr>
              <p:nvPr/>
            </p:nvSpPr>
            <p:spPr bwMode="auto">
              <a:xfrm>
                <a:off x="-717" y="2770"/>
                <a:ext cx="716" cy="261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/>
                </a:stretch>
              </a:blipFill>
              <a:ln w="6350" algn="ctr">
                <a:solidFill>
                  <a:srgbClr val="B2B2B2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8" name="AutoShape 198"/>
              <p:cNvSpPr>
                <a:spLocks noChangeArrowheads="1"/>
              </p:cNvSpPr>
              <p:nvPr/>
            </p:nvSpPr>
            <p:spPr bwMode="auto">
              <a:xfrm>
                <a:off x="-739" y="2803"/>
                <a:ext cx="811" cy="205"/>
              </a:xfrm>
              <a:prstGeom prst="roundRect">
                <a:avLst>
                  <a:gd name="adj" fmla="val 3458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defTabSz="855663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defTabSz="855663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defTabSz="855663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defTabSz="855663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defTabSz="855663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fontAlgn="t" latinLnBrk="0" hangingPunct="1">
                  <a:lnSpc>
                    <a:spcPct val="90000"/>
                  </a:lnSpc>
                  <a:buClr>
                    <a:schemeClr val="tx1"/>
                  </a:buClr>
                  <a:buSzPct val="80000"/>
                </a:pPr>
                <a:r>
                  <a:rPr lang="en-US" altLang="ko-KR" sz="9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CCTV </a:t>
                </a:r>
                <a:r>
                  <a:rPr lang="ko-KR" altLang="en-US" sz="9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인터페이스</a:t>
                </a:r>
                <a:endParaRPr lang="en-US" altLang="ko-KR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 eaLnBrk="1" fontAlgn="t" latinLnBrk="0" hangingPunct="1">
                  <a:lnSpc>
                    <a:spcPct val="90000"/>
                  </a:lnSpc>
                  <a:buClr>
                    <a:schemeClr val="tx1"/>
                  </a:buClr>
                  <a:buSzPct val="80000"/>
                </a:pPr>
                <a:r>
                  <a:rPr lang="ko-KR" altLang="en-US" sz="9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규격 정의 담당자</a:t>
                </a:r>
                <a:endParaRPr lang="en-US" altLang="ko-KR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35" name="Rectangle 200" descr="그림3"/>
            <p:cNvSpPr>
              <a:spLocks noChangeArrowheads="1"/>
            </p:cNvSpPr>
            <p:nvPr/>
          </p:nvSpPr>
          <p:spPr bwMode="auto">
            <a:xfrm>
              <a:off x="1887813" y="2856998"/>
              <a:ext cx="1035772" cy="40214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 w="6350" algn="ctr">
              <a:solidFill>
                <a:srgbClr val="B2B2B2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sz="9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6" name="AutoShape 201"/>
            <p:cNvSpPr>
              <a:spLocks noChangeArrowheads="1"/>
            </p:cNvSpPr>
            <p:nvPr/>
          </p:nvSpPr>
          <p:spPr bwMode="auto">
            <a:xfrm>
              <a:off x="1824162" y="2890539"/>
              <a:ext cx="1157287" cy="348240"/>
            </a:xfrm>
            <a:prstGeom prst="roundRect">
              <a:avLst>
                <a:gd name="adj" fmla="val 345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defTabSz="855663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defTabSz="855663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fontAlgn="t" latinLnBrk="0" hangingPunct="1">
                <a:lnSpc>
                  <a:spcPct val="90000"/>
                </a:lnSpc>
                <a:buClr>
                  <a:schemeClr val="tx1"/>
                </a:buClr>
                <a:buSzPct val="80000"/>
              </a:pP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테스트 에뮬레이터 설계 담당자</a:t>
              </a:r>
            </a:p>
          </p:txBody>
        </p:sp>
      </p:grp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436050"/>
              </p:ext>
            </p:extLst>
          </p:nvPr>
        </p:nvGraphicFramePr>
        <p:xfrm>
          <a:off x="647233" y="3891170"/>
          <a:ext cx="4809824" cy="2418150"/>
        </p:xfrm>
        <a:graphic>
          <a:graphicData uri="http://schemas.openxmlformats.org/drawingml/2006/table">
            <a:tbl>
              <a:tblPr/>
              <a:tblGrid>
                <a:gridCol w="690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2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48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  직</a:t>
                      </a:r>
                    </a:p>
                  </a:txBody>
                  <a:tcPr marL="72000" marR="72000" marT="36011" marB="360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 조직</a:t>
                      </a:r>
                    </a:p>
                  </a:txBody>
                  <a:tcPr marL="72000" marR="72000" marT="36011" marB="36011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   할</a:t>
                      </a:r>
                    </a:p>
                  </a:txBody>
                  <a:tcPr marL="72000" marR="72000" marT="36011" marB="36011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81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</a:t>
                      </a:r>
                    </a:p>
                  </a:txBody>
                  <a:tcPr marL="72000" marR="72000" marT="36011" marB="360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총괄 팀 담당자</a:t>
                      </a:r>
                    </a:p>
                  </a:txBody>
                  <a:tcPr marL="72000" marR="72000" marT="36011" marB="36011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교육계획 수립 참여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교육장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교육환경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교육평가 등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 대상자 선정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소집 및 통보</a:t>
                      </a:r>
                    </a:p>
                  </a:txBody>
                  <a:tcPr marL="72000" marR="72000" marT="36011" marB="36011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443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제안사</a:t>
                      </a:r>
                    </a:p>
                  </a:txBody>
                  <a:tcPr marL="72000" marR="72000" marT="36011" marB="360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관리자</a:t>
                      </a:r>
                    </a:p>
                  </a:txBody>
                  <a:tcPr marL="72000" marR="72000" marT="36011" marB="36011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교육계획의 전반적인 조정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감독</a:t>
                      </a:r>
                    </a:p>
                  </a:txBody>
                  <a:tcPr marL="72000" marR="72000" marT="36011" marB="36011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사업관리부문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교육담당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72000" marR="72000" marT="36011" marB="36011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교육계획 수립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집행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지원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교재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교육장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교육환경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운영하는데 필요한 집합교육을 계획 및 실행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평가관리</a:t>
                      </a:r>
                    </a:p>
                  </a:txBody>
                  <a:tcPr marL="72000" marR="72000" marT="36011" marB="36011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인터페이스 설계 담당자</a:t>
                      </a:r>
                    </a:p>
                  </a:txBody>
                  <a:tcPr marL="72000" marR="72000" marT="36011" marB="36011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시장현황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운영현황 교육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인터페이스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설계서 교육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11" marB="36011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6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기술지원 팀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marR="72000" marT="36011" marB="36011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kumimoji="1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운영자/사용자 매뉴얼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교육교재</a:t>
                      </a:r>
                      <a:r>
                        <a:rPr kumimoji="1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작성 및 교육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kumimoji="1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개발자/운영자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일반사용자</a:t>
                      </a:r>
                      <a:r>
                        <a:rPr kumimoji="1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교육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기반 분야 교육교재 작성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운영자 매뉴얼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 교육실시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H/W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S/W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기능 및 사용법 교육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발생 가능한 오류 및 대응방법 교육</a:t>
                      </a:r>
                    </a:p>
                  </a:txBody>
                  <a:tcPr marL="72000" marR="72000" marT="36011" marB="36011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812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H/W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S/W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공급업체</a:t>
                      </a:r>
                    </a:p>
                  </a:txBody>
                  <a:tcPr marL="72000" marR="72000" marT="36011" marB="360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On-site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 집합교육 강의 지원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H/W,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상용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S/W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사용법 및 발생 가능한 오류와 대응방법교육</a:t>
                      </a:r>
                    </a:p>
                  </a:txBody>
                  <a:tcPr marL="72000" marR="72000" marT="36011" marB="36011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416496" y="672882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rPr>
              <a:t>○ 교육훈련 프로세스 및 조직 별 역할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385048" y="661843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교육훈련계획</a:t>
            </a:r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516457"/>
              </p:ext>
            </p:extLst>
          </p:nvPr>
        </p:nvGraphicFramePr>
        <p:xfrm>
          <a:off x="5570561" y="942186"/>
          <a:ext cx="3702919" cy="53671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2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65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6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9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과정 명</a:t>
                      </a: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교육내용</a:t>
                      </a: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</a:t>
                      </a: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교육장소</a:t>
                      </a: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교육방법</a:t>
                      </a: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89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하드웨어</a:t>
                      </a: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PC</a:t>
                      </a:r>
                      <a:endParaRPr lang="ko-KR" altLang="en-US" sz="9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 pitchFamily="2" charset="2"/>
                        <a:buChar char="v"/>
                      </a:pPr>
                      <a:r>
                        <a:rPr lang="ko-KR" altLang="en-US" sz="9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별 명령어</a:t>
                      </a:r>
                      <a:r>
                        <a:rPr lang="en-US" altLang="ko-KR" sz="9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시스템관리</a:t>
                      </a:r>
                    </a:p>
                    <a:p>
                      <a:pPr marL="171450" indent="-1714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 pitchFamily="2" charset="2"/>
                        <a:buChar char="v"/>
                      </a:pPr>
                      <a:r>
                        <a:rPr lang="ko-KR" altLang="en-US" sz="9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장애 해결 및 복구방법</a:t>
                      </a:r>
                    </a:p>
                    <a:p>
                      <a:pPr marL="171450" indent="-1714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 pitchFamily="2" charset="2"/>
                        <a:buChar char="v"/>
                      </a:pPr>
                      <a:r>
                        <a:rPr lang="ko-KR" altLang="en-US" sz="9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별 성능관리</a:t>
                      </a:r>
                    </a:p>
                    <a:p>
                      <a:pPr marL="171450" indent="-171450" algn="l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 pitchFamily="2" charset="2"/>
                        <a:buChar char="v"/>
                      </a:pPr>
                      <a:r>
                        <a:rPr lang="en-US" altLang="ko-KR" sz="9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RAID </a:t>
                      </a:r>
                      <a:r>
                        <a:rPr lang="ko-KR" altLang="en-US" sz="9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구성 및 파일관리</a:t>
                      </a:r>
                      <a:endParaRPr lang="ko-KR" altLang="en-US" sz="9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61" marR="91461" marT="45719" marB="4571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(2/16)</a:t>
                      </a:r>
                      <a:endParaRPr lang="ko-KR" altLang="en-US" sz="9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운영자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통합플랫폼 구축계획 담당자</a:t>
                      </a: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9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테스트베드</a:t>
                      </a:r>
                      <a:endParaRPr lang="en-US" altLang="ko-KR" sz="900" b="1" i="0" u="none" strike="noStrike" kern="1200" baseline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현장집합교육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8894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카메라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영상장비</a:t>
                      </a: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lang="ko-KR" altLang="en-US" sz="9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기본 동작 및 운영방법</a:t>
                      </a:r>
                      <a:endParaRPr lang="en-US" altLang="ko-KR" sz="900" b="1" u="none" strike="noStrike" kern="1200" baseline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lang="ko-KR" altLang="en-US" sz="9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운영 절차 및 구성</a:t>
                      </a:r>
                      <a:endParaRPr lang="en-US" altLang="ko-KR" sz="900" b="1" u="none" strike="noStrike" kern="1200" baseline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관리방안</a:t>
                      </a:r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장애 대책</a:t>
                      </a:r>
                    </a:p>
                  </a:txBody>
                  <a:tcPr marL="91461" marR="91461" marT="45719" marB="4571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61" marR="91461" marT="45719" marB="45719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61" marR="91461" marT="45719" marB="45719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1461" marR="91461" marT="45719" marB="45719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61" marR="91461" marT="45719" marB="4571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889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</a:t>
                      </a: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CCTV 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인터페이스</a:t>
                      </a: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itchFamily="2" charset="2"/>
                        <a:buChar char="v"/>
                      </a:pPr>
                      <a:r>
                        <a:rPr lang="ko-KR" altLang="en-US" sz="9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시장현황</a:t>
                      </a:r>
                      <a:r>
                        <a:rPr lang="en-US" altLang="ko-KR" sz="9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트렌드</a:t>
                      </a:r>
                      <a:endParaRPr lang="en-US" altLang="ko-KR" sz="900" b="1" u="none" strike="noStrike" kern="1200" baseline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v"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사례중심 구축현황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v"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인터페이스 설계</a:t>
                      </a:r>
                    </a:p>
                  </a:txBody>
                  <a:tcPr marL="91461" marR="91461" marT="45719" marB="4571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(2/17~</a:t>
                      </a:r>
                    </a:p>
                    <a:p>
                      <a:pPr algn="ctr" latinLnBrk="1"/>
                      <a:r>
                        <a:rPr lang="en-US" altLang="ko-KR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2/18)</a:t>
                      </a:r>
                      <a:endParaRPr lang="ko-KR" altLang="en-US" sz="9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1461" marR="91461" marT="45719" marB="45719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61" marR="91461" marT="45719" marB="4571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9225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테스트에뮬레이터</a:t>
                      </a: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itchFamily="2" charset="2"/>
                        <a:buChar char="v"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설계</a:t>
                      </a:r>
                      <a:endParaRPr lang="en-US" altLang="ko-KR" sz="9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buFont typeface="Wingdings" pitchFamily="2" charset="2"/>
                        <a:buChar char="v"/>
                      </a:pPr>
                      <a:r>
                        <a:rPr lang="ko-KR" altLang="en-US" sz="9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시험항목 및 절차</a:t>
                      </a:r>
                    </a:p>
                  </a:txBody>
                  <a:tcPr marL="91461" marR="91461" marT="45719" marB="4571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61" marR="91461" marT="45719" marB="45719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b="0" i="0" u="none" strike="noStrike" kern="120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1461" marR="91461" marT="45719" marB="45719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61" marR="91461" marT="45719" marB="45719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314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하자보수계획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6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지원부문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16496" y="672882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하자보수절차</a:t>
            </a:r>
          </a:p>
        </p:txBody>
      </p:sp>
      <p:grpSp>
        <p:nvGrpSpPr>
          <p:cNvPr id="213" name="그룹 212"/>
          <p:cNvGrpSpPr/>
          <p:nvPr/>
        </p:nvGrpSpPr>
        <p:grpSpPr>
          <a:xfrm>
            <a:off x="660557" y="1032527"/>
            <a:ext cx="5184576" cy="2540064"/>
            <a:chOff x="287685" y="2502493"/>
            <a:chExt cx="6165850" cy="3321050"/>
          </a:xfrm>
        </p:grpSpPr>
        <p:grpSp>
          <p:nvGrpSpPr>
            <p:cNvPr id="157" name="Group 161"/>
            <p:cNvGrpSpPr>
              <a:grpSpLocks/>
            </p:cNvGrpSpPr>
            <p:nvPr/>
          </p:nvGrpSpPr>
          <p:grpSpPr bwMode="auto">
            <a:xfrm>
              <a:off x="287685" y="2502493"/>
              <a:ext cx="6165850" cy="3321050"/>
              <a:chOff x="200" y="1820"/>
              <a:chExt cx="3925" cy="2092"/>
            </a:xfrm>
          </p:grpSpPr>
          <p:sp>
            <p:nvSpPr>
              <p:cNvPr id="158" name="Rectangle 162"/>
              <p:cNvSpPr>
                <a:spLocks noChangeArrowheads="1"/>
              </p:cNvSpPr>
              <p:nvPr/>
            </p:nvSpPr>
            <p:spPr bwMode="auto">
              <a:xfrm flipV="1">
                <a:off x="397" y="1823"/>
                <a:ext cx="3728" cy="2085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969696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rot="10800000"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59" name="Group 163"/>
              <p:cNvGrpSpPr>
                <a:grpSpLocks/>
              </p:cNvGrpSpPr>
              <p:nvPr/>
            </p:nvGrpSpPr>
            <p:grpSpPr bwMode="auto">
              <a:xfrm>
                <a:off x="200" y="1820"/>
                <a:ext cx="201" cy="2092"/>
                <a:chOff x="5706" y="661"/>
                <a:chExt cx="404" cy="1962"/>
              </a:xfrm>
            </p:grpSpPr>
            <p:sp>
              <p:nvSpPr>
                <p:cNvPr id="160" name="Rectangle 164"/>
                <p:cNvSpPr>
                  <a:spLocks noChangeArrowheads="1"/>
                </p:cNvSpPr>
                <p:nvPr/>
              </p:nvSpPr>
              <p:spPr bwMode="auto">
                <a:xfrm rot="5400000">
                  <a:off x="4927" y="1440"/>
                  <a:ext cx="1962" cy="404"/>
                </a:xfrm>
                <a:prstGeom prst="rect">
                  <a:avLst/>
                </a:prstGeom>
                <a:solidFill>
                  <a:srgbClr val="7A98B8"/>
                </a:solidFill>
                <a:ln w="9525" algn="ctr">
                  <a:noFill/>
                  <a:miter lim="800000"/>
                  <a:headEnd type="none" w="sm" len="sm"/>
                  <a:tailEnd type="none" w="sm" len="sm"/>
                </a:ln>
                <a:effectLst>
                  <a:outerShdw dist="25400" dir="10800000" algn="ctr" rotWithShape="0">
                    <a:srgbClr val="4D6D91"/>
                  </a:outerShdw>
                </a:effectLst>
              </p:spPr>
              <p:txBody>
                <a:bodyPr wrap="none" anchor="ctr"/>
                <a:lstStyle/>
                <a:p>
                  <a:pPr algn="ctr" latinLnBrk="0">
                    <a:spcBef>
                      <a:spcPct val="70000"/>
                    </a:spcBef>
                    <a:defRPr/>
                  </a:pPr>
                  <a:endParaRPr lang="ko-KR" altLang="en-US" sz="16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61" name="Rectangle 165"/>
                <p:cNvSpPr>
                  <a:spLocks noChangeArrowheads="1"/>
                </p:cNvSpPr>
                <p:nvPr/>
              </p:nvSpPr>
              <p:spPr bwMode="auto">
                <a:xfrm>
                  <a:off x="5815" y="1147"/>
                  <a:ext cx="193" cy="749"/>
                </a:xfrm>
                <a:prstGeom prst="rect">
                  <a:avLst/>
                </a:prstGeom>
                <a:noFill/>
                <a:ln w="9525">
                  <a:solidFill>
                    <a:srgbClr val="969696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latinLnBrk="0" hangingPunct="1"/>
                  <a:r>
                    <a:rPr lang="ko-KR" altLang="en-US" sz="105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산돌고딕B" pitchFamily="18" charset="-127"/>
                    </a:rPr>
                    <a:t>유</a:t>
                  </a:r>
                </a:p>
                <a:p>
                  <a:pPr algn="ctr" eaLnBrk="1" latinLnBrk="0" hangingPunct="1"/>
                  <a:r>
                    <a:rPr lang="ko-KR" altLang="en-US" sz="105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산돌고딕B" pitchFamily="18" charset="-127"/>
                    </a:rPr>
                    <a:t>지</a:t>
                  </a:r>
                </a:p>
                <a:p>
                  <a:pPr algn="ctr" eaLnBrk="1" latinLnBrk="0" hangingPunct="1"/>
                  <a:r>
                    <a:rPr lang="ko-KR" altLang="en-US" sz="105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산돌고딕B" pitchFamily="18" charset="-127"/>
                    </a:rPr>
                    <a:t>보</a:t>
                  </a:r>
                </a:p>
                <a:p>
                  <a:pPr algn="ctr" eaLnBrk="1" latinLnBrk="0" hangingPunct="1"/>
                  <a:r>
                    <a:rPr lang="ko-KR" altLang="en-US" sz="105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산돌고딕B" pitchFamily="18" charset="-127"/>
                    </a:rPr>
                    <a:t>수</a:t>
                  </a:r>
                </a:p>
                <a:p>
                  <a:pPr algn="ctr" eaLnBrk="1" latinLnBrk="0" hangingPunct="1"/>
                  <a:r>
                    <a:rPr lang="ko-KR" altLang="en-US" sz="105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산돌고딕B" pitchFamily="18" charset="-127"/>
                    </a:rPr>
                    <a:t>절</a:t>
                  </a:r>
                </a:p>
                <a:p>
                  <a:pPr algn="ctr" eaLnBrk="1" latinLnBrk="0" hangingPunct="1"/>
                  <a:r>
                    <a:rPr lang="ko-KR" altLang="en-US" sz="1050">
                      <a:solidFill>
                        <a:schemeClr val="tx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산돌고딕B" pitchFamily="18" charset="-127"/>
                    </a:rPr>
                    <a:t>차</a:t>
                  </a:r>
                </a:p>
              </p:txBody>
            </p:sp>
          </p:grpSp>
        </p:grpSp>
        <p:sp>
          <p:nvSpPr>
            <p:cNvPr id="162" name="Line 166"/>
            <p:cNvSpPr>
              <a:spLocks noChangeShapeType="1"/>
            </p:cNvSpPr>
            <p:nvPr/>
          </p:nvSpPr>
          <p:spPr bwMode="auto">
            <a:xfrm rot="16200000">
              <a:off x="4156423" y="4201118"/>
              <a:ext cx="0" cy="34290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3" name="Freeform 167"/>
            <p:cNvSpPr>
              <a:spLocks/>
            </p:cNvSpPr>
            <p:nvPr/>
          </p:nvSpPr>
          <p:spPr bwMode="auto">
            <a:xfrm rot="16200000">
              <a:off x="5127179" y="3622474"/>
              <a:ext cx="1308100" cy="261938"/>
            </a:xfrm>
            <a:custGeom>
              <a:avLst/>
              <a:gdLst>
                <a:gd name="T0" fmla="*/ 0 w 1392"/>
                <a:gd name="T1" fmla="*/ 0 h 144"/>
                <a:gd name="T2" fmla="*/ 0 w 1392"/>
                <a:gd name="T3" fmla="*/ 2147483647 h 144"/>
                <a:gd name="T4" fmla="*/ 2147483647 w 1392"/>
                <a:gd name="T5" fmla="*/ 2147483647 h 144"/>
                <a:gd name="T6" fmla="*/ 2147483647 w 1392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92"/>
                <a:gd name="T13" fmla="*/ 0 h 144"/>
                <a:gd name="T14" fmla="*/ 1392 w 1392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92" h="144">
                  <a:moveTo>
                    <a:pt x="0" y="0"/>
                  </a:moveTo>
                  <a:lnTo>
                    <a:pt x="0" y="144"/>
                  </a:lnTo>
                  <a:lnTo>
                    <a:pt x="1392" y="144"/>
                  </a:lnTo>
                  <a:lnTo>
                    <a:pt x="1392" y="0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rIns="198000" anchor="ctr"/>
            <a:lstStyle/>
            <a:p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4" name="AutoShape 168"/>
            <p:cNvSpPr>
              <a:spLocks noChangeArrowheads="1"/>
            </p:cNvSpPr>
            <p:nvPr/>
          </p:nvSpPr>
          <p:spPr bwMode="auto">
            <a:xfrm>
              <a:off x="1798985" y="3264493"/>
              <a:ext cx="915988" cy="922337"/>
            </a:xfrm>
            <a:prstGeom prst="flowChartDecision">
              <a:avLst/>
            </a:prstGeom>
            <a:solidFill>
              <a:srgbClr val="C6E3E6"/>
            </a:solidFill>
            <a:ln w="3175" algn="ctr">
              <a:solidFill>
                <a:srgbClr val="42939C"/>
              </a:solidFill>
              <a:miter lim="800000"/>
              <a:headEnd/>
              <a:tailEnd/>
            </a:ln>
          </p:spPr>
          <p:txBody>
            <a:bodyPr lIns="0" tIns="35995" rIns="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유</a:t>
              </a:r>
              <a:r>
                <a:rPr lang="en-US" altLang="ko-KR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/</a:t>
              </a:r>
              <a:r>
                <a:rPr lang="ko-KR" altLang="en-US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무상</a:t>
              </a:r>
            </a:p>
            <a:p>
              <a:pPr algn="ctr" eaLnBrk="1" latinLnBrk="0" hangingPunct="1"/>
              <a:r>
                <a:rPr lang="ko-KR" altLang="en-US" sz="9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확인</a:t>
              </a:r>
            </a:p>
          </p:txBody>
        </p:sp>
        <p:cxnSp>
          <p:nvCxnSpPr>
            <p:cNvPr id="165" name="AutoShape 169"/>
            <p:cNvCxnSpPr>
              <a:cxnSpLocks noChangeShapeType="1"/>
              <a:stCxn id="164" idx="2"/>
              <a:endCxn id="176" idx="1"/>
            </p:cNvCxnSpPr>
            <p:nvPr/>
          </p:nvCxnSpPr>
          <p:spPr bwMode="auto">
            <a:xfrm rot="16200000" flipH="1">
              <a:off x="2468116" y="3976487"/>
              <a:ext cx="100013" cy="520700"/>
            </a:xfrm>
            <a:prstGeom prst="bentConnector2">
              <a:avLst/>
            </a:prstGeom>
            <a:noFill/>
            <a:ln w="12700">
              <a:solidFill>
                <a:schemeClr val="bg2"/>
              </a:solidFill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6" name="AutoShape 170"/>
            <p:cNvCxnSpPr>
              <a:cxnSpLocks noChangeShapeType="1"/>
              <a:stCxn id="164" idx="0"/>
              <a:endCxn id="182" idx="1"/>
            </p:cNvCxnSpPr>
            <p:nvPr/>
          </p:nvCxnSpPr>
          <p:spPr bwMode="auto">
            <a:xfrm rot="16200000">
              <a:off x="2444304" y="2917624"/>
              <a:ext cx="160338" cy="533400"/>
            </a:xfrm>
            <a:prstGeom prst="bentConnector2">
              <a:avLst/>
            </a:prstGeom>
            <a:noFill/>
            <a:ln w="12700">
              <a:solidFill>
                <a:schemeClr val="bg2"/>
              </a:solidFill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7" name="Line 171"/>
            <p:cNvSpPr>
              <a:spLocks noChangeShapeType="1"/>
            </p:cNvSpPr>
            <p:nvPr/>
          </p:nvSpPr>
          <p:spPr bwMode="auto">
            <a:xfrm rot="16200000">
              <a:off x="5983636" y="3661367"/>
              <a:ext cx="0" cy="1619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8" name="Line 172"/>
            <p:cNvSpPr>
              <a:spLocks noChangeShapeType="1"/>
            </p:cNvSpPr>
            <p:nvPr/>
          </p:nvSpPr>
          <p:spPr bwMode="auto">
            <a:xfrm rot="16200000">
              <a:off x="4174679" y="2968424"/>
              <a:ext cx="0" cy="306388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ko-KR" altLang="en-US" sz="16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69" name="Group 173"/>
            <p:cNvGrpSpPr>
              <a:grpSpLocks/>
            </p:cNvGrpSpPr>
            <p:nvPr/>
          </p:nvGrpSpPr>
          <p:grpSpPr bwMode="auto">
            <a:xfrm>
              <a:off x="754410" y="4590055"/>
              <a:ext cx="1774825" cy="1085850"/>
              <a:chOff x="5350" y="4793"/>
              <a:chExt cx="1134" cy="648"/>
            </a:xfrm>
          </p:grpSpPr>
          <p:sp>
            <p:nvSpPr>
              <p:cNvPr id="170" name="Rectangle 174"/>
              <p:cNvSpPr>
                <a:spLocks noChangeArrowheads="1"/>
              </p:cNvSpPr>
              <p:nvPr/>
            </p:nvSpPr>
            <p:spPr bwMode="auto">
              <a:xfrm>
                <a:off x="5350" y="4795"/>
                <a:ext cx="1134" cy="646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29618F"/>
                </a:solidFill>
                <a:miter lim="800000"/>
                <a:headEnd/>
                <a:tailEnd/>
              </a:ln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endParaRPr lang="ko-KR" altLang="en-US" sz="8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endParaRPr>
              </a:p>
            </p:txBody>
          </p:sp>
          <p:sp>
            <p:nvSpPr>
              <p:cNvPr id="171" name="Rectangle 175"/>
              <p:cNvSpPr>
                <a:spLocks noChangeArrowheads="1"/>
              </p:cNvSpPr>
              <p:nvPr/>
            </p:nvSpPr>
            <p:spPr bwMode="auto">
              <a:xfrm>
                <a:off x="5666" y="4793"/>
                <a:ext cx="756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54000" tIns="35995" rIns="54000" bIns="45714" anchor="ctr"/>
              <a:lstStyle>
                <a:lvl1pPr marL="98425" indent="-98425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0" hangingPunct="1">
                  <a:buSzPct val="80000"/>
                  <a:buFontTx/>
                  <a:buChar char="•"/>
                </a:pPr>
                <a:r>
                  <a:rPr lang="ko-KR" altLang="en-US" sz="9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  <a:sym typeface="Monotype Sorts" pitchFamily="2" charset="2"/>
                  </a:rPr>
                  <a:t>조치완료 확인</a:t>
                </a:r>
              </a:p>
              <a:p>
                <a:pPr eaLnBrk="1" latinLnBrk="0" hangingPunct="1">
                  <a:buSzPct val="80000"/>
                  <a:buFontTx/>
                  <a:buChar char="•"/>
                </a:pPr>
                <a:r>
                  <a:rPr lang="ko-KR" altLang="en-US" sz="9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  <a:sym typeface="Monotype Sorts" pitchFamily="2" charset="2"/>
                  </a:rPr>
                  <a:t>하자보증 이력관리</a:t>
                </a:r>
              </a:p>
            </p:txBody>
          </p:sp>
          <p:sp>
            <p:nvSpPr>
              <p:cNvPr id="172" name="Rectangle 176"/>
              <p:cNvSpPr>
                <a:spLocks noChangeArrowheads="1"/>
              </p:cNvSpPr>
              <p:nvPr/>
            </p:nvSpPr>
            <p:spPr bwMode="auto">
              <a:xfrm>
                <a:off x="5380" y="5241"/>
                <a:ext cx="1071" cy="175"/>
              </a:xfrm>
              <a:prstGeom prst="rect">
                <a:avLst/>
              </a:prstGeom>
              <a:solidFill>
                <a:srgbClr val="B5D1E9"/>
              </a:solidFill>
              <a:ln w="6350" algn="ctr">
                <a:solidFill>
                  <a:srgbClr val="29618F"/>
                </a:solidFill>
                <a:miter lim="800000"/>
                <a:headEnd/>
                <a:tailEnd/>
              </a:ln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이력관리</a:t>
                </a:r>
                <a:r>
                  <a:rPr lang="en-US" altLang="ko-KR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, </a:t>
                </a: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조치완료 확인</a:t>
                </a:r>
              </a:p>
            </p:txBody>
          </p:sp>
          <p:sp>
            <p:nvSpPr>
              <p:cNvPr id="173" name="Rectangle 177"/>
              <p:cNvSpPr>
                <a:spLocks noChangeArrowheads="1"/>
              </p:cNvSpPr>
              <p:nvPr/>
            </p:nvSpPr>
            <p:spPr bwMode="auto">
              <a:xfrm>
                <a:off x="5381" y="4813"/>
                <a:ext cx="248" cy="407"/>
              </a:xfrm>
              <a:prstGeom prst="rect">
                <a:avLst/>
              </a:prstGeom>
              <a:solidFill>
                <a:srgbClr val="DBE9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4" name="Rectangle 178"/>
              <p:cNvSpPr>
                <a:spLocks noChangeArrowheads="1"/>
              </p:cNvSpPr>
              <p:nvPr/>
            </p:nvSpPr>
            <p:spPr bwMode="auto">
              <a:xfrm>
                <a:off x="5436" y="4916"/>
                <a:ext cx="1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조치</a:t>
                </a:r>
              </a:p>
              <a:p>
                <a:pPr algn="ctr" eaLnBrk="1" latinLnBrk="0" hangingPunct="1"/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완료</a:t>
                </a:r>
              </a:p>
            </p:txBody>
          </p:sp>
        </p:grpSp>
        <p:grpSp>
          <p:nvGrpSpPr>
            <p:cNvPr id="175" name="Group 179"/>
            <p:cNvGrpSpPr>
              <a:grpSpLocks/>
            </p:cNvGrpSpPr>
            <p:nvPr/>
          </p:nvGrpSpPr>
          <p:grpSpPr bwMode="auto">
            <a:xfrm>
              <a:off x="2778473" y="3720121"/>
              <a:ext cx="1436687" cy="1060434"/>
              <a:chOff x="1729" y="2214"/>
              <a:chExt cx="829" cy="633"/>
            </a:xfrm>
          </p:grpSpPr>
          <p:sp>
            <p:nvSpPr>
              <p:cNvPr id="176" name="Rectangle 180"/>
              <p:cNvSpPr>
                <a:spLocks noChangeArrowheads="1"/>
              </p:cNvSpPr>
              <p:nvPr/>
            </p:nvSpPr>
            <p:spPr bwMode="auto">
              <a:xfrm>
                <a:off x="1729" y="2258"/>
                <a:ext cx="785" cy="589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29618F"/>
                </a:solidFill>
                <a:miter lim="800000"/>
                <a:headEnd/>
                <a:tailEnd/>
              </a:ln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endParaRPr lang="ko-KR" altLang="en-US" sz="8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endParaRPr>
              </a:p>
            </p:txBody>
          </p:sp>
          <p:sp>
            <p:nvSpPr>
              <p:cNvPr id="177" name="Rectangle 181"/>
              <p:cNvSpPr>
                <a:spLocks noChangeArrowheads="1"/>
              </p:cNvSpPr>
              <p:nvPr/>
            </p:nvSpPr>
            <p:spPr bwMode="auto">
              <a:xfrm>
                <a:off x="1950" y="2214"/>
                <a:ext cx="608" cy="4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marL="98425" indent="-98425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0" hangingPunct="1">
                  <a:buSzPct val="80000"/>
                  <a:buFontTx/>
                  <a:buChar char="•"/>
                </a:pP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  <a:sym typeface="Monotype Sorts" pitchFamily="2" charset="2"/>
                  </a:rPr>
                  <a:t>현상 파악</a:t>
                </a:r>
              </a:p>
              <a:p>
                <a:pPr eaLnBrk="1" latinLnBrk="0" hangingPunct="1">
                  <a:buSzPct val="80000"/>
                  <a:buFontTx/>
                  <a:buChar char="•"/>
                </a:pP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해당업체 연락</a:t>
                </a:r>
              </a:p>
              <a:p>
                <a:pPr eaLnBrk="1" latinLnBrk="0" hangingPunct="1">
                  <a:buSzPct val="80000"/>
                  <a:buFontTx/>
                  <a:buChar char="•"/>
                </a:pP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  <a:sym typeface="Monotype Sorts" pitchFamily="2" charset="2"/>
                  </a:rPr>
                  <a:t>담당자</a:t>
                </a:r>
                <a:b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  <a:sym typeface="Monotype Sorts" pitchFamily="2" charset="2"/>
                  </a:rPr>
                </a:b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  <a:sym typeface="Monotype Sorts" pitchFamily="2" charset="2"/>
                  </a:rPr>
                  <a:t>조치의뢰</a:t>
                </a:r>
              </a:p>
            </p:txBody>
          </p:sp>
          <p:sp>
            <p:nvSpPr>
              <p:cNvPr id="178" name="Rectangle 182"/>
              <p:cNvSpPr>
                <a:spLocks noChangeArrowheads="1"/>
              </p:cNvSpPr>
              <p:nvPr/>
            </p:nvSpPr>
            <p:spPr bwMode="auto">
              <a:xfrm>
                <a:off x="1750" y="2662"/>
                <a:ext cx="744" cy="163"/>
              </a:xfrm>
              <a:prstGeom prst="rect">
                <a:avLst/>
              </a:prstGeom>
              <a:solidFill>
                <a:srgbClr val="B5D1E9"/>
              </a:solidFill>
              <a:ln w="6350" algn="ctr">
                <a:solidFill>
                  <a:srgbClr val="29618F"/>
                </a:solidFill>
                <a:miter lim="800000"/>
                <a:headEnd/>
                <a:tailEnd/>
              </a:ln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유지보수 발생</a:t>
                </a:r>
              </a:p>
            </p:txBody>
          </p:sp>
          <p:sp>
            <p:nvSpPr>
              <p:cNvPr id="179" name="Arc 183"/>
              <p:cNvSpPr>
                <a:spLocks/>
              </p:cNvSpPr>
              <p:nvPr/>
            </p:nvSpPr>
            <p:spPr bwMode="auto">
              <a:xfrm>
                <a:off x="1747" y="2272"/>
                <a:ext cx="239" cy="268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599"/>
                  <a:gd name="T10" fmla="*/ 0 h 21600"/>
                  <a:gd name="T11" fmla="*/ 21599 w 21599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99" h="21600" fill="none" extrusionOk="0">
                    <a:moveTo>
                      <a:pt x="21599" y="196"/>
                    </a:moveTo>
                    <a:cubicBezTo>
                      <a:pt x="21491" y="12048"/>
                      <a:pt x="11852" y="21599"/>
                      <a:pt x="0" y="21600"/>
                    </a:cubicBezTo>
                  </a:path>
                  <a:path w="21599" h="21600" stroke="0" extrusionOk="0">
                    <a:moveTo>
                      <a:pt x="21599" y="196"/>
                    </a:moveTo>
                    <a:cubicBezTo>
                      <a:pt x="21491" y="12048"/>
                      <a:pt x="11852" y="21599"/>
                      <a:pt x="0" y="216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E9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54000" tIns="35995" rIns="54000" bIns="45714" anchor="ctr"/>
              <a:lstStyle/>
              <a:p>
                <a:endParaRPr lang="ko-KR" altLang="en-US" sz="16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0" name="Text Box 184"/>
              <p:cNvSpPr txBox="1">
                <a:spLocks noChangeArrowheads="1"/>
              </p:cNvSpPr>
              <p:nvPr/>
            </p:nvSpPr>
            <p:spPr bwMode="auto">
              <a:xfrm>
                <a:off x="1776" y="2291"/>
                <a:ext cx="13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무상</a:t>
                </a:r>
              </a:p>
              <a:p>
                <a:pPr algn="ctr" eaLnBrk="1" latinLnBrk="0" hangingPunct="1"/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지원</a:t>
                </a:r>
              </a:p>
            </p:txBody>
          </p:sp>
        </p:grpSp>
        <p:grpSp>
          <p:nvGrpSpPr>
            <p:cNvPr id="181" name="Group 185"/>
            <p:cNvGrpSpPr>
              <a:grpSpLocks/>
            </p:cNvGrpSpPr>
            <p:nvPr/>
          </p:nvGrpSpPr>
          <p:grpSpPr bwMode="auto">
            <a:xfrm>
              <a:off x="2791173" y="2577020"/>
              <a:ext cx="1495425" cy="1051011"/>
              <a:chOff x="1737" y="1531"/>
              <a:chExt cx="854" cy="628"/>
            </a:xfrm>
          </p:grpSpPr>
          <p:sp>
            <p:nvSpPr>
              <p:cNvPr id="182" name="Rectangle 186"/>
              <p:cNvSpPr>
                <a:spLocks noChangeArrowheads="1"/>
              </p:cNvSpPr>
              <p:nvPr/>
            </p:nvSpPr>
            <p:spPr bwMode="auto">
              <a:xfrm>
                <a:off x="1737" y="1532"/>
                <a:ext cx="783" cy="627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29618F"/>
                </a:solidFill>
                <a:miter lim="800000"/>
                <a:headEnd/>
                <a:tailEnd/>
              </a:ln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endParaRPr lang="ko-KR" altLang="en-US" sz="8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endParaRPr>
              </a:p>
            </p:txBody>
          </p:sp>
          <p:sp>
            <p:nvSpPr>
              <p:cNvPr id="183" name="Rectangle 187"/>
              <p:cNvSpPr>
                <a:spLocks noChangeArrowheads="1"/>
              </p:cNvSpPr>
              <p:nvPr/>
            </p:nvSpPr>
            <p:spPr bwMode="auto">
              <a:xfrm>
                <a:off x="1766" y="1963"/>
                <a:ext cx="726" cy="163"/>
              </a:xfrm>
              <a:prstGeom prst="rect">
                <a:avLst/>
              </a:prstGeom>
              <a:solidFill>
                <a:srgbClr val="B5D1E9"/>
              </a:solidFill>
              <a:ln w="6350" algn="ctr">
                <a:solidFill>
                  <a:srgbClr val="29618F"/>
                </a:solidFill>
                <a:miter lim="800000"/>
                <a:headEnd/>
                <a:tailEnd/>
              </a:ln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유지보수 발생</a:t>
                </a:r>
              </a:p>
            </p:txBody>
          </p:sp>
          <p:sp>
            <p:nvSpPr>
              <p:cNvPr id="184" name="Arc 188"/>
              <p:cNvSpPr>
                <a:spLocks/>
              </p:cNvSpPr>
              <p:nvPr/>
            </p:nvSpPr>
            <p:spPr bwMode="auto">
              <a:xfrm>
                <a:off x="1750" y="1546"/>
                <a:ext cx="238" cy="268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599"/>
                  <a:gd name="T10" fmla="*/ 0 h 21600"/>
                  <a:gd name="T11" fmla="*/ 21599 w 21599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99" h="21600" fill="none" extrusionOk="0">
                    <a:moveTo>
                      <a:pt x="21599" y="196"/>
                    </a:moveTo>
                    <a:cubicBezTo>
                      <a:pt x="21491" y="12048"/>
                      <a:pt x="11852" y="21599"/>
                      <a:pt x="0" y="21600"/>
                    </a:cubicBezTo>
                  </a:path>
                  <a:path w="21599" h="21600" stroke="0" extrusionOk="0">
                    <a:moveTo>
                      <a:pt x="21599" y="196"/>
                    </a:moveTo>
                    <a:cubicBezTo>
                      <a:pt x="21491" y="12048"/>
                      <a:pt x="11852" y="21599"/>
                      <a:pt x="0" y="216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A9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54000" tIns="35995" rIns="54000" bIns="45714" anchor="ctr"/>
              <a:lstStyle/>
              <a:p>
                <a:endParaRPr lang="ko-KR" altLang="en-US" sz="16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5" name="Rectangle 189"/>
              <p:cNvSpPr>
                <a:spLocks noChangeArrowheads="1"/>
              </p:cNvSpPr>
              <p:nvPr/>
            </p:nvSpPr>
            <p:spPr bwMode="auto">
              <a:xfrm>
                <a:off x="1934" y="1531"/>
                <a:ext cx="657" cy="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marL="98425" indent="-98425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0" hangingPunct="1">
                  <a:buSzPct val="80000"/>
                  <a:buFontTx/>
                  <a:buChar char="•"/>
                </a:pP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  <a:sym typeface="Monotype Sorts" pitchFamily="2" charset="2"/>
                  </a:rPr>
                  <a:t>현상 파악</a:t>
                </a:r>
              </a:p>
              <a:p>
                <a:pPr eaLnBrk="1" latinLnBrk="0" hangingPunct="1">
                  <a:buSzPct val="80000"/>
                  <a:buFontTx/>
                  <a:buChar char="•"/>
                </a:pP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  <a:sym typeface="Monotype Sorts" pitchFamily="2" charset="2"/>
                  </a:rPr>
                  <a:t>하자보증 계약확인</a:t>
                </a:r>
              </a:p>
              <a:p>
                <a:pPr eaLnBrk="1" latinLnBrk="0" hangingPunct="1">
                  <a:buSzPct val="80000"/>
                  <a:buFontTx/>
                  <a:buChar char="•"/>
                </a:pP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해당업체 연락</a:t>
                </a:r>
              </a:p>
            </p:txBody>
          </p:sp>
          <p:sp>
            <p:nvSpPr>
              <p:cNvPr id="186" name="Text Box 190"/>
              <p:cNvSpPr txBox="1">
                <a:spLocks noChangeArrowheads="1"/>
              </p:cNvSpPr>
              <p:nvPr/>
            </p:nvSpPr>
            <p:spPr bwMode="auto">
              <a:xfrm>
                <a:off x="1770" y="1566"/>
                <a:ext cx="13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유상</a:t>
                </a:r>
              </a:p>
              <a:p>
                <a:pPr algn="ctr" eaLnBrk="1" latinLnBrk="0" hangingPunct="1"/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지원</a:t>
                </a:r>
              </a:p>
            </p:txBody>
          </p:sp>
        </p:grpSp>
        <p:grpSp>
          <p:nvGrpSpPr>
            <p:cNvPr id="187" name="Group 191"/>
            <p:cNvGrpSpPr>
              <a:grpSpLocks/>
            </p:cNvGrpSpPr>
            <p:nvPr/>
          </p:nvGrpSpPr>
          <p:grpSpPr bwMode="auto">
            <a:xfrm>
              <a:off x="4327873" y="2544424"/>
              <a:ext cx="1530350" cy="1083607"/>
              <a:chOff x="2719" y="1511"/>
              <a:chExt cx="852" cy="648"/>
            </a:xfrm>
          </p:grpSpPr>
          <p:sp>
            <p:nvSpPr>
              <p:cNvPr id="188" name="Rectangle 192"/>
              <p:cNvSpPr>
                <a:spLocks noChangeArrowheads="1"/>
              </p:cNvSpPr>
              <p:nvPr/>
            </p:nvSpPr>
            <p:spPr bwMode="auto">
              <a:xfrm>
                <a:off x="2719" y="1522"/>
                <a:ext cx="852" cy="637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29618F"/>
                </a:solidFill>
                <a:miter lim="800000"/>
                <a:headEnd/>
                <a:tailEnd/>
              </a:ln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endParaRPr lang="ko-KR" altLang="en-US" sz="8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endParaRPr>
              </a:p>
            </p:txBody>
          </p:sp>
          <p:sp>
            <p:nvSpPr>
              <p:cNvPr id="189" name="Rectangle 193"/>
              <p:cNvSpPr>
                <a:spLocks noChangeArrowheads="1"/>
              </p:cNvSpPr>
              <p:nvPr/>
            </p:nvSpPr>
            <p:spPr bwMode="auto">
              <a:xfrm>
                <a:off x="2742" y="1963"/>
                <a:ext cx="808" cy="162"/>
              </a:xfrm>
              <a:prstGeom prst="rect">
                <a:avLst/>
              </a:prstGeom>
              <a:solidFill>
                <a:srgbClr val="B5D1E9"/>
              </a:solidFill>
              <a:ln w="6350" algn="ctr">
                <a:solidFill>
                  <a:srgbClr val="29618F"/>
                </a:solidFill>
                <a:miter lim="800000"/>
                <a:headEnd/>
                <a:tailEnd/>
              </a:ln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현상조치 및 내용확인</a:t>
                </a:r>
              </a:p>
            </p:txBody>
          </p:sp>
          <p:sp>
            <p:nvSpPr>
              <p:cNvPr id="190" name="Arc 194"/>
              <p:cNvSpPr>
                <a:spLocks/>
              </p:cNvSpPr>
              <p:nvPr/>
            </p:nvSpPr>
            <p:spPr bwMode="auto">
              <a:xfrm>
                <a:off x="2734" y="1534"/>
                <a:ext cx="259" cy="269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599"/>
                  <a:gd name="T10" fmla="*/ 0 h 21600"/>
                  <a:gd name="T11" fmla="*/ 21599 w 21599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99" h="21600" fill="none" extrusionOk="0">
                    <a:moveTo>
                      <a:pt x="21599" y="196"/>
                    </a:moveTo>
                    <a:cubicBezTo>
                      <a:pt x="21491" y="12048"/>
                      <a:pt x="11852" y="21599"/>
                      <a:pt x="0" y="21600"/>
                    </a:cubicBezTo>
                  </a:path>
                  <a:path w="21599" h="21600" stroke="0" extrusionOk="0">
                    <a:moveTo>
                      <a:pt x="21599" y="196"/>
                    </a:moveTo>
                    <a:cubicBezTo>
                      <a:pt x="21491" y="12048"/>
                      <a:pt x="11852" y="21599"/>
                      <a:pt x="0" y="216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FA9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54000" tIns="35995" rIns="54000" bIns="45714" anchor="ctr"/>
              <a:lstStyle/>
              <a:p>
                <a:endParaRPr lang="ko-KR" altLang="en-US" sz="16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1" name="Rectangle 195"/>
              <p:cNvSpPr>
                <a:spLocks noChangeArrowheads="1"/>
              </p:cNvSpPr>
              <p:nvPr/>
            </p:nvSpPr>
            <p:spPr bwMode="auto">
              <a:xfrm>
                <a:off x="2976" y="1511"/>
                <a:ext cx="490" cy="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marL="98425" indent="-98425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0" hangingPunct="1">
                  <a:buSzPct val="80000"/>
                  <a:buFontTx/>
                  <a:buChar char="•"/>
                </a:pP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  <a:sym typeface="Monotype Sorts" pitchFamily="2" charset="2"/>
                  </a:rPr>
                  <a:t>현상 파악</a:t>
                </a:r>
              </a:p>
              <a:p>
                <a:pPr eaLnBrk="1" latinLnBrk="0" hangingPunct="1">
                  <a:buSzPct val="80000"/>
                  <a:buFontTx/>
                  <a:buChar char="•"/>
                </a:pP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현상 조치</a:t>
                </a:r>
              </a:p>
              <a:p>
                <a:pPr eaLnBrk="1" latinLnBrk="0" hangingPunct="1">
                  <a:buSzPct val="80000"/>
                  <a:buFontTx/>
                  <a:buChar char="•"/>
                </a:pP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  <a:sym typeface="Monotype Sorts" pitchFamily="2" charset="2"/>
                  </a:rPr>
                  <a:t>조치 확인</a:t>
                </a:r>
              </a:p>
              <a:p>
                <a:pPr eaLnBrk="1" latinLnBrk="0" hangingPunct="1">
                  <a:buSzPct val="80000"/>
                  <a:buFontTx/>
                  <a:buChar char="•"/>
                </a:pP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  <a:sym typeface="Monotype Sorts" pitchFamily="2" charset="2"/>
                  </a:rPr>
                  <a:t>계약 확인</a:t>
                </a:r>
              </a:p>
            </p:txBody>
          </p:sp>
          <p:sp>
            <p:nvSpPr>
              <p:cNvPr id="192" name="Text Box 196"/>
              <p:cNvSpPr txBox="1">
                <a:spLocks noChangeArrowheads="1"/>
              </p:cNvSpPr>
              <p:nvPr/>
            </p:nvSpPr>
            <p:spPr bwMode="auto">
              <a:xfrm>
                <a:off x="2764" y="1546"/>
                <a:ext cx="127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유상</a:t>
                </a:r>
              </a:p>
              <a:p>
                <a:pPr algn="ctr" eaLnBrk="1" latinLnBrk="0" hangingPunct="1"/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지원</a:t>
                </a:r>
              </a:p>
            </p:txBody>
          </p:sp>
        </p:grpSp>
        <p:grpSp>
          <p:nvGrpSpPr>
            <p:cNvPr id="193" name="Group 197"/>
            <p:cNvGrpSpPr>
              <a:grpSpLocks/>
            </p:cNvGrpSpPr>
            <p:nvPr/>
          </p:nvGrpSpPr>
          <p:grpSpPr bwMode="auto">
            <a:xfrm>
              <a:off x="6043960" y="3413718"/>
              <a:ext cx="249238" cy="831850"/>
              <a:chOff x="3864" y="2031"/>
              <a:chExt cx="159" cy="497"/>
            </a:xfrm>
          </p:grpSpPr>
          <p:sp>
            <p:nvSpPr>
              <p:cNvPr id="194" name="AutoShape 198"/>
              <p:cNvSpPr>
                <a:spLocks noChangeArrowheads="1"/>
              </p:cNvSpPr>
              <p:nvPr/>
            </p:nvSpPr>
            <p:spPr bwMode="auto">
              <a:xfrm>
                <a:off x="3864" y="2031"/>
                <a:ext cx="159" cy="497"/>
              </a:xfrm>
              <a:prstGeom prst="roundRect">
                <a:avLst>
                  <a:gd name="adj" fmla="val 10060"/>
                </a:avLst>
              </a:prstGeom>
              <a:gradFill rotWithShape="1">
                <a:gsLst>
                  <a:gs pos="0">
                    <a:srgbClr val="84C4E4"/>
                  </a:gs>
                  <a:gs pos="100000">
                    <a:srgbClr val="D4EAF6"/>
                  </a:gs>
                </a:gsLst>
                <a:lin ang="5400000" scaled="1"/>
              </a:gradFill>
              <a:ln w="12700" algn="ctr">
                <a:solidFill>
                  <a:srgbClr val="318FC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195" name="Group 199"/>
              <p:cNvGrpSpPr>
                <a:grpSpLocks/>
              </p:cNvGrpSpPr>
              <p:nvPr/>
            </p:nvGrpSpPr>
            <p:grpSpPr bwMode="auto">
              <a:xfrm>
                <a:off x="3867" y="2041"/>
                <a:ext cx="153" cy="26"/>
                <a:chOff x="-1505" y="1629"/>
                <a:chExt cx="675" cy="108"/>
              </a:xfrm>
            </p:grpSpPr>
            <p:sp>
              <p:nvSpPr>
                <p:cNvPr id="197" name="AutoShape 200"/>
                <p:cNvSpPr>
                  <a:spLocks noChangeArrowheads="1"/>
                </p:cNvSpPr>
                <p:nvPr/>
              </p:nvSpPr>
              <p:spPr bwMode="auto">
                <a:xfrm>
                  <a:off x="-1505" y="1629"/>
                  <a:ext cx="675" cy="108"/>
                </a:xfrm>
                <a:prstGeom prst="roundRect">
                  <a:avLst>
                    <a:gd name="adj" fmla="val 20176"/>
                  </a:avLst>
                </a:prstGeom>
                <a:gradFill rotWithShape="1">
                  <a:gsLst>
                    <a:gs pos="0">
                      <a:srgbClr val="D1E8F8"/>
                    </a:gs>
                    <a:gs pos="100000">
                      <a:srgbClr val="C0E0F6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1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198" name="AutoShape 201"/>
                <p:cNvSpPr>
                  <a:spLocks noChangeArrowheads="1"/>
                </p:cNvSpPr>
                <p:nvPr/>
              </p:nvSpPr>
              <p:spPr bwMode="auto">
                <a:xfrm>
                  <a:off x="-1491" y="1630"/>
                  <a:ext cx="657" cy="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1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196" name="Rectangle 202" descr="Untitled-1"/>
              <p:cNvSpPr>
                <a:spLocks noChangeArrowheads="1"/>
              </p:cNvSpPr>
              <p:nvPr/>
            </p:nvSpPr>
            <p:spPr bwMode="auto">
              <a:xfrm>
                <a:off x="3875" y="2099"/>
                <a:ext cx="128" cy="3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4000" tIns="10800" rIns="54000" bIns="10800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9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조</a:t>
                </a:r>
              </a:p>
              <a:p>
                <a:pPr algn="ctr" eaLnBrk="1" latinLnBrk="0" hangingPunct="1"/>
                <a:r>
                  <a:rPr lang="ko-KR" altLang="en-US" sz="9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치</a:t>
                </a:r>
              </a:p>
              <a:p>
                <a:pPr algn="ctr" eaLnBrk="1" latinLnBrk="0" hangingPunct="1"/>
                <a:r>
                  <a:rPr lang="ko-KR" altLang="en-US" sz="9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완</a:t>
                </a:r>
              </a:p>
              <a:p>
                <a:pPr algn="ctr" eaLnBrk="1" latinLnBrk="0" hangingPunct="1"/>
                <a:r>
                  <a:rPr lang="ko-KR" altLang="en-US" sz="9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료</a:t>
                </a:r>
              </a:p>
            </p:txBody>
          </p:sp>
        </p:grpSp>
        <p:grpSp>
          <p:nvGrpSpPr>
            <p:cNvPr id="199" name="Group 203"/>
            <p:cNvGrpSpPr>
              <a:grpSpLocks/>
            </p:cNvGrpSpPr>
            <p:nvPr/>
          </p:nvGrpSpPr>
          <p:grpSpPr bwMode="auto">
            <a:xfrm>
              <a:off x="4326285" y="3757687"/>
              <a:ext cx="1531938" cy="1022870"/>
              <a:chOff x="2718" y="2236"/>
              <a:chExt cx="853" cy="611"/>
            </a:xfrm>
          </p:grpSpPr>
          <p:sp>
            <p:nvSpPr>
              <p:cNvPr id="200" name="Rectangle 204"/>
              <p:cNvSpPr>
                <a:spLocks noChangeArrowheads="1"/>
              </p:cNvSpPr>
              <p:nvPr/>
            </p:nvSpPr>
            <p:spPr bwMode="auto">
              <a:xfrm>
                <a:off x="2718" y="2242"/>
                <a:ext cx="853" cy="605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29618F"/>
                </a:solidFill>
                <a:miter lim="800000"/>
                <a:headEnd/>
                <a:tailEnd/>
              </a:ln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endParaRPr lang="ko-KR" altLang="en-US" sz="8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endParaRPr>
              </a:p>
            </p:txBody>
          </p:sp>
          <p:sp>
            <p:nvSpPr>
              <p:cNvPr id="201" name="Rectangle 205"/>
              <p:cNvSpPr>
                <a:spLocks noChangeArrowheads="1"/>
              </p:cNvSpPr>
              <p:nvPr/>
            </p:nvSpPr>
            <p:spPr bwMode="auto">
              <a:xfrm>
                <a:off x="2741" y="2666"/>
                <a:ext cx="808" cy="162"/>
              </a:xfrm>
              <a:prstGeom prst="rect">
                <a:avLst/>
              </a:prstGeom>
              <a:solidFill>
                <a:srgbClr val="B5D1E9"/>
              </a:solidFill>
              <a:ln w="6350" algn="ctr">
                <a:solidFill>
                  <a:srgbClr val="29618F"/>
                </a:solidFill>
                <a:miter lim="800000"/>
                <a:headEnd/>
                <a:tailEnd/>
              </a:ln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현상조치 및 내용확인</a:t>
                </a:r>
              </a:p>
            </p:txBody>
          </p:sp>
          <p:sp>
            <p:nvSpPr>
              <p:cNvPr id="202" name="Arc 206"/>
              <p:cNvSpPr>
                <a:spLocks/>
              </p:cNvSpPr>
              <p:nvPr/>
            </p:nvSpPr>
            <p:spPr bwMode="auto">
              <a:xfrm>
                <a:off x="2738" y="2258"/>
                <a:ext cx="259" cy="270"/>
              </a:xfrm>
              <a:custGeom>
                <a:avLst/>
                <a:gdLst>
                  <a:gd name="T0" fmla="*/ 0 w 21599"/>
                  <a:gd name="T1" fmla="*/ 0 h 21600"/>
                  <a:gd name="T2" fmla="*/ 0 w 21599"/>
                  <a:gd name="T3" fmla="*/ 0 h 21600"/>
                  <a:gd name="T4" fmla="*/ 0 w 21599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599"/>
                  <a:gd name="T10" fmla="*/ 0 h 21600"/>
                  <a:gd name="T11" fmla="*/ 21599 w 21599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99" h="21600" fill="none" extrusionOk="0">
                    <a:moveTo>
                      <a:pt x="21599" y="196"/>
                    </a:moveTo>
                    <a:cubicBezTo>
                      <a:pt x="21491" y="12048"/>
                      <a:pt x="11852" y="21599"/>
                      <a:pt x="0" y="21600"/>
                    </a:cubicBezTo>
                  </a:path>
                  <a:path w="21599" h="21600" stroke="0" extrusionOk="0">
                    <a:moveTo>
                      <a:pt x="21599" y="196"/>
                    </a:moveTo>
                    <a:cubicBezTo>
                      <a:pt x="21491" y="12048"/>
                      <a:pt x="11852" y="21599"/>
                      <a:pt x="0" y="2160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E9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54000" tIns="35995" rIns="54000" bIns="45714" anchor="ctr"/>
              <a:lstStyle/>
              <a:p>
                <a:endParaRPr lang="ko-KR" altLang="en-US" sz="16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3" name="Text Box 207"/>
              <p:cNvSpPr txBox="1">
                <a:spLocks noChangeArrowheads="1"/>
              </p:cNvSpPr>
              <p:nvPr/>
            </p:nvSpPr>
            <p:spPr bwMode="auto">
              <a:xfrm>
                <a:off x="2774" y="2266"/>
                <a:ext cx="127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무상</a:t>
                </a:r>
              </a:p>
              <a:p>
                <a:pPr algn="ctr" eaLnBrk="1" latinLnBrk="0" hangingPunct="1"/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지원</a:t>
                </a:r>
              </a:p>
            </p:txBody>
          </p:sp>
          <p:sp>
            <p:nvSpPr>
              <p:cNvPr id="204" name="Rectangle 208"/>
              <p:cNvSpPr>
                <a:spLocks noChangeArrowheads="1"/>
              </p:cNvSpPr>
              <p:nvPr/>
            </p:nvSpPr>
            <p:spPr bwMode="auto">
              <a:xfrm>
                <a:off x="2951" y="2236"/>
                <a:ext cx="479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marL="98425" indent="-98425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0" hangingPunct="1">
                  <a:buSzPct val="80000"/>
                  <a:buFontTx/>
                  <a:buChar char="•"/>
                </a:pP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  <a:sym typeface="Monotype Sorts" pitchFamily="2" charset="2"/>
                  </a:rPr>
                  <a:t>현상 파악</a:t>
                </a:r>
                <a:endParaRPr lang="ko-KR" altLang="en-US" sz="8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endParaRPr>
              </a:p>
              <a:p>
                <a:pPr eaLnBrk="1" latinLnBrk="0" hangingPunct="1">
                  <a:buSzPct val="80000"/>
                  <a:buFontTx/>
                  <a:buChar char="•"/>
                </a:pP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현상 조치</a:t>
                </a:r>
              </a:p>
              <a:p>
                <a:pPr eaLnBrk="1" latinLnBrk="0" hangingPunct="1">
                  <a:buSzPct val="80000"/>
                  <a:buFontTx/>
                  <a:buChar char="•"/>
                </a:pP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  <a:sym typeface="Monotype Sorts" pitchFamily="2" charset="2"/>
                  </a:rPr>
                  <a:t>조치 확인</a:t>
                </a:r>
              </a:p>
            </p:txBody>
          </p:sp>
        </p:grpSp>
        <p:grpSp>
          <p:nvGrpSpPr>
            <p:cNvPr id="205" name="Group 209"/>
            <p:cNvGrpSpPr>
              <a:grpSpLocks/>
            </p:cNvGrpSpPr>
            <p:nvPr/>
          </p:nvGrpSpPr>
          <p:grpSpPr bwMode="auto">
            <a:xfrm>
              <a:off x="681385" y="2640605"/>
              <a:ext cx="1247775" cy="954088"/>
              <a:chOff x="5442" y="1684"/>
              <a:chExt cx="945" cy="570"/>
            </a:xfrm>
          </p:grpSpPr>
          <p:sp>
            <p:nvSpPr>
              <p:cNvPr id="206" name="Rectangle 210"/>
              <p:cNvSpPr>
                <a:spLocks noChangeArrowheads="1"/>
              </p:cNvSpPr>
              <p:nvPr/>
            </p:nvSpPr>
            <p:spPr bwMode="auto">
              <a:xfrm>
                <a:off x="5442" y="1684"/>
                <a:ext cx="945" cy="570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29618F"/>
                </a:solidFill>
                <a:miter lim="800000"/>
                <a:headEnd/>
                <a:tailEnd/>
              </a:ln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endParaRPr lang="ko-KR" altLang="en-US" sz="8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endParaRPr>
              </a:p>
            </p:txBody>
          </p:sp>
          <p:sp>
            <p:nvSpPr>
              <p:cNvPr id="207" name="Rectangle 211"/>
              <p:cNvSpPr>
                <a:spLocks noChangeArrowheads="1"/>
              </p:cNvSpPr>
              <p:nvPr/>
            </p:nvSpPr>
            <p:spPr bwMode="auto">
              <a:xfrm>
                <a:off x="5709" y="1684"/>
                <a:ext cx="630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90000" tIns="46800" rIns="90000" bIns="46800" anchor="ctr">
                <a:spAutoFit/>
              </a:bodyPr>
              <a:lstStyle>
                <a:lvl1pPr marL="98425" indent="-98425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0" hangingPunct="1">
                  <a:buSzPct val="80000"/>
                  <a:buFontTx/>
                  <a:buChar char="•"/>
                </a:pPr>
                <a:r>
                  <a:rPr lang="ko-KR" altLang="en-US" sz="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  <a:sym typeface="Monotype Sorts" pitchFamily="2" charset="2"/>
                  </a:rPr>
                  <a:t>현황점검</a:t>
                </a:r>
              </a:p>
              <a:p>
                <a:pPr eaLnBrk="1" latinLnBrk="0" hangingPunct="1">
                  <a:buSzPct val="80000"/>
                  <a:buFontTx/>
                  <a:buChar char="•"/>
                </a:pPr>
                <a:r>
                  <a:rPr lang="ko-KR" altLang="en-US" sz="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  <a:sym typeface="Monotype Sorts" pitchFamily="2" charset="2"/>
                  </a:rPr>
                  <a:t>이상유무 발생</a:t>
                </a:r>
              </a:p>
            </p:txBody>
          </p:sp>
          <p:sp>
            <p:nvSpPr>
              <p:cNvPr id="208" name="Rectangle 212"/>
              <p:cNvSpPr>
                <a:spLocks noChangeArrowheads="1"/>
              </p:cNvSpPr>
              <p:nvPr/>
            </p:nvSpPr>
            <p:spPr bwMode="auto">
              <a:xfrm>
                <a:off x="5459" y="2067"/>
                <a:ext cx="911" cy="169"/>
              </a:xfrm>
              <a:prstGeom prst="rect">
                <a:avLst/>
              </a:prstGeom>
              <a:solidFill>
                <a:srgbClr val="B5D1E9"/>
              </a:solidFill>
              <a:ln w="6350" algn="ctr">
                <a:solidFill>
                  <a:srgbClr val="29618F"/>
                </a:solidFill>
                <a:miter lim="800000"/>
                <a:headEnd/>
                <a:tailEnd/>
              </a:ln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유지보수 발생</a:t>
                </a:r>
              </a:p>
            </p:txBody>
          </p:sp>
          <p:sp>
            <p:nvSpPr>
              <p:cNvPr id="209" name="Rectangle 213"/>
              <p:cNvSpPr>
                <a:spLocks noChangeArrowheads="1"/>
              </p:cNvSpPr>
              <p:nvPr/>
            </p:nvSpPr>
            <p:spPr bwMode="auto">
              <a:xfrm>
                <a:off x="5459" y="1700"/>
                <a:ext cx="218" cy="356"/>
              </a:xfrm>
              <a:prstGeom prst="rect">
                <a:avLst/>
              </a:prstGeom>
              <a:solidFill>
                <a:srgbClr val="DBE9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4000" tIns="35995" rIns="5400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1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0" name="Rectangle 214"/>
              <p:cNvSpPr>
                <a:spLocks noChangeArrowheads="1"/>
              </p:cNvSpPr>
              <p:nvPr/>
            </p:nvSpPr>
            <p:spPr bwMode="auto">
              <a:xfrm>
                <a:off x="5479" y="1771"/>
                <a:ext cx="17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유지</a:t>
                </a:r>
              </a:p>
              <a:p>
                <a:pPr algn="ctr" eaLnBrk="1" latinLnBrk="0" hangingPunct="1"/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보수</a:t>
                </a:r>
              </a:p>
            </p:txBody>
          </p:sp>
        </p:grpSp>
        <p:cxnSp>
          <p:nvCxnSpPr>
            <p:cNvPr id="211" name="AutoShape 215"/>
            <p:cNvCxnSpPr>
              <a:cxnSpLocks noChangeShapeType="1"/>
              <a:endCxn id="164" idx="1"/>
            </p:cNvCxnSpPr>
            <p:nvPr/>
          </p:nvCxnSpPr>
          <p:spPr bwMode="auto">
            <a:xfrm>
              <a:off x="1121123" y="3607393"/>
              <a:ext cx="677862" cy="119062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chemeClr val="bg2"/>
              </a:solidFill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2" name="AutoShape 216"/>
            <p:cNvCxnSpPr>
              <a:cxnSpLocks noChangeShapeType="1"/>
              <a:stCxn id="194" idx="2"/>
              <a:endCxn id="170" idx="3"/>
            </p:cNvCxnSpPr>
            <p:nvPr/>
          </p:nvCxnSpPr>
          <p:spPr bwMode="auto">
            <a:xfrm rot="5400000">
              <a:off x="3904804" y="2869999"/>
              <a:ext cx="889000" cy="3640138"/>
            </a:xfrm>
            <a:prstGeom prst="bentConnector2">
              <a:avLst/>
            </a:prstGeom>
            <a:noFill/>
            <a:ln w="12700">
              <a:solidFill>
                <a:schemeClr val="bg2"/>
              </a:solidFill>
              <a:miter lim="800000"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09" name="그룹 308"/>
          <p:cNvGrpSpPr/>
          <p:nvPr/>
        </p:nvGrpSpPr>
        <p:grpSpPr>
          <a:xfrm>
            <a:off x="632520" y="3648791"/>
            <a:ext cx="5212614" cy="1364385"/>
            <a:chOff x="416689" y="5922466"/>
            <a:chExt cx="6054725" cy="1851025"/>
          </a:xfrm>
        </p:grpSpPr>
        <p:sp>
          <p:nvSpPr>
            <p:cNvPr id="262" name="AutoShape 113"/>
            <p:cNvSpPr>
              <a:spLocks noChangeArrowheads="1"/>
            </p:cNvSpPr>
            <p:nvPr/>
          </p:nvSpPr>
          <p:spPr bwMode="auto">
            <a:xfrm rot="10800000" flipH="1">
              <a:off x="4236214" y="6973391"/>
              <a:ext cx="855663" cy="211137"/>
            </a:xfrm>
            <a:prstGeom prst="rightArrow">
              <a:avLst>
                <a:gd name="adj1" fmla="val 31352"/>
                <a:gd name="adj2" fmla="val 76700"/>
              </a:avLst>
            </a:prstGeom>
            <a:gradFill rotWithShape="0">
              <a:gsLst>
                <a:gs pos="0">
                  <a:srgbClr val="EACB8B"/>
                </a:gs>
                <a:gs pos="100000">
                  <a:srgbClr val="D69718"/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  <a:effectLst>
              <a:outerShdw dist="12700" dir="5400000" algn="ctr" rotWithShape="0">
                <a:srgbClr val="D69718"/>
              </a:outerShdw>
            </a:effectLst>
          </p:spPr>
          <p:txBody>
            <a:bodyPr rot="10800000"/>
            <a:lstStyle/>
            <a:p>
              <a:pPr>
                <a:defRPr/>
              </a:pPr>
              <a:endParaRPr lang="ko-KR" altLang="en-US" sz="11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63" name="Group 115"/>
            <p:cNvGrpSpPr>
              <a:grpSpLocks/>
            </p:cNvGrpSpPr>
            <p:nvPr/>
          </p:nvGrpSpPr>
          <p:grpSpPr bwMode="auto">
            <a:xfrm>
              <a:off x="2112139" y="6463803"/>
              <a:ext cx="2309813" cy="1292225"/>
              <a:chOff x="1475" y="4324"/>
              <a:chExt cx="1346" cy="794"/>
            </a:xfrm>
          </p:grpSpPr>
          <p:sp>
            <p:nvSpPr>
              <p:cNvPr id="264" name="Rectangle 116"/>
              <p:cNvSpPr>
                <a:spLocks noChangeArrowheads="1"/>
              </p:cNvSpPr>
              <p:nvPr/>
            </p:nvSpPr>
            <p:spPr bwMode="auto">
              <a:xfrm>
                <a:off x="1475" y="4900"/>
                <a:ext cx="1346" cy="218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rgbClr val="E3EFBB"/>
                </a:solidFill>
                <a:miter lim="800000"/>
                <a:headEnd/>
                <a:tailEnd/>
              </a:ln>
            </p:spPr>
            <p:txBody>
              <a:bodyPr lIns="288000" tIns="35995" rIns="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0" hangingPunct="1">
                  <a:buClr>
                    <a:schemeClr val="tx1"/>
                  </a:buClr>
                  <a:buSzPct val="80000"/>
                </a:pPr>
                <a:r>
                  <a:rPr lang="en-US" altLang="ko-KR" sz="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1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차</a:t>
                </a:r>
                <a:r>
                  <a:rPr lang="en-US" altLang="ko-KR" sz="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/2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차 담당 연락실패 시</a:t>
                </a:r>
              </a:p>
              <a:p>
                <a:pPr eaLnBrk="1" latinLnBrk="0" hangingPunct="1">
                  <a:buClr>
                    <a:schemeClr val="tx1"/>
                  </a:buClr>
                  <a:buSzPct val="80000"/>
                </a:pPr>
                <a:r>
                  <a:rPr lang="en-US" altLang="ko-KR" sz="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3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차 담당에게 비상연락 </a:t>
                </a:r>
              </a:p>
            </p:txBody>
          </p:sp>
          <p:sp>
            <p:nvSpPr>
              <p:cNvPr id="265" name="Rectangle 117"/>
              <p:cNvSpPr>
                <a:spLocks noChangeArrowheads="1"/>
              </p:cNvSpPr>
              <p:nvPr/>
            </p:nvSpPr>
            <p:spPr bwMode="auto">
              <a:xfrm>
                <a:off x="1475" y="4612"/>
                <a:ext cx="1346" cy="218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rgbClr val="E3EFBB"/>
                </a:solidFill>
                <a:miter lim="800000"/>
                <a:headEnd/>
                <a:tailEnd/>
              </a:ln>
            </p:spPr>
            <p:txBody>
              <a:bodyPr lIns="288000" tIns="35995" rIns="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0" hangingPunct="1">
                  <a:buClr>
                    <a:schemeClr val="tx1"/>
                  </a:buClr>
                  <a:buSzPct val="80000"/>
                </a:pPr>
                <a:r>
                  <a:rPr lang="en-US" altLang="ko-KR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1</a:t>
                </a: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차 담당 연락실패 시</a:t>
                </a:r>
              </a:p>
              <a:p>
                <a:pPr eaLnBrk="1" latinLnBrk="0" hangingPunct="1">
                  <a:buClr>
                    <a:schemeClr val="tx1"/>
                  </a:buClr>
                  <a:buSzPct val="80000"/>
                </a:pPr>
                <a:r>
                  <a:rPr lang="en-US" altLang="ko-KR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2</a:t>
                </a: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차 담당에게 비상연락 </a:t>
                </a:r>
              </a:p>
            </p:txBody>
          </p:sp>
          <p:sp>
            <p:nvSpPr>
              <p:cNvPr id="266" name="Rectangle 118"/>
              <p:cNvSpPr>
                <a:spLocks noChangeArrowheads="1"/>
              </p:cNvSpPr>
              <p:nvPr/>
            </p:nvSpPr>
            <p:spPr bwMode="auto">
              <a:xfrm>
                <a:off x="1475" y="4324"/>
                <a:ext cx="1346" cy="218"/>
              </a:xfrm>
              <a:prstGeom prst="rect">
                <a:avLst/>
              </a:prstGeom>
              <a:solidFill>
                <a:schemeClr val="bg1"/>
              </a:solidFill>
              <a:ln w="19050" algn="ctr">
                <a:solidFill>
                  <a:srgbClr val="E3EFBB"/>
                </a:solidFill>
                <a:miter lim="800000"/>
                <a:headEnd/>
                <a:tailEnd/>
              </a:ln>
            </p:spPr>
            <p:txBody>
              <a:bodyPr lIns="288000" tIns="35995" rIns="0" bIns="45714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0" hangingPunct="1">
                  <a:buClr>
                    <a:schemeClr val="tx1"/>
                  </a:buClr>
                  <a:buSzPct val="80000"/>
                </a:pPr>
                <a:r>
                  <a:rPr lang="en-US" altLang="ko-KR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1</a:t>
                </a: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 L" pitchFamily="18" charset="-127"/>
                  </a:rPr>
                  <a:t>차 담당자에게 비상연락</a:t>
                </a:r>
              </a:p>
            </p:txBody>
          </p:sp>
        </p:grpSp>
        <p:grpSp>
          <p:nvGrpSpPr>
            <p:cNvPr id="267" name="Group 119"/>
            <p:cNvGrpSpPr>
              <a:grpSpLocks/>
            </p:cNvGrpSpPr>
            <p:nvPr/>
          </p:nvGrpSpPr>
          <p:grpSpPr bwMode="auto">
            <a:xfrm flipH="1">
              <a:off x="1045339" y="6130428"/>
              <a:ext cx="2781300" cy="257175"/>
              <a:chOff x="858" y="4755"/>
              <a:chExt cx="2646" cy="232"/>
            </a:xfrm>
          </p:grpSpPr>
          <p:sp>
            <p:nvSpPr>
              <p:cNvPr id="268" name="AutoShape 120"/>
              <p:cNvSpPr>
                <a:spLocks noChangeArrowheads="1"/>
              </p:cNvSpPr>
              <p:nvPr/>
            </p:nvSpPr>
            <p:spPr bwMode="auto">
              <a:xfrm rot="10800000">
                <a:off x="858" y="4771"/>
                <a:ext cx="2646" cy="216"/>
              </a:xfrm>
              <a:prstGeom prst="triangle">
                <a:avLst>
                  <a:gd name="adj" fmla="val 50000"/>
                </a:avLst>
              </a:prstGeom>
              <a:gradFill rotWithShape="1">
                <a:gsLst>
                  <a:gs pos="0">
                    <a:srgbClr val="ADB844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5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9" name="AutoShape 121"/>
              <p:cNvSpPr>
                <a:spLocks noChangeArrowheads="1"/>
              </p:cNvSpPr>
              <p:nvPr/>
            </p:nvSpPr>
            <p:spPr bwMode="auto">
              <a:xfrm rot="10800000">
                <a:off x="1145" y="4762"/>
                <a:ext cx="2072" cy="216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5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70" name="AutoShape 122"/>
              <p:cNvSpPr>
                <a:spLocks noChangeArrowheads="1"/>
              </p:cNvSpPr>
              <p:nvPr/>
            </p:nvSpPr>
            <p:spPr bwMode="auto">
              <a:xfrm rot="10800000">
                <a:off x="1276" y="4755"/>
                <a:ext cx="1810" cy="216"/>
              </a:xfrm>
              <a:prstGeom prst="triangle">
                <a:avLst>
                  <a:gd name="adj" fmla="val 50000"/>
                </a:avLst>
              </a:prstGeom>
              <a:gradFill rotWithShape="1">
                <a:gsLst>
                  <a:gs pos="0">
                    <a:srgbClr val="E7EDC1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10800000"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05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71" name="Group 123"/>
            <p:cNvGrpSpPr>
              <a:grpSpLocks/>
            </p:cNvGrpSpPr>
            <p:nvPr/>
          </p:nvGrpSpPr>
          <p:grpSpPr bwMode="auto">
            <a:xfrm>
              <a:off x="419864" y="5922466"/>
              <a:ext cx="4032250" cy="250825"/>
              <a:chOff x="300" y="3978"/>
              <a:chExt cx="2540" cy="147"/>
            </a:xfrm>
          </p:grpSpPr>
          <p:grpSp>
            <p:nvGrpSpPr>
              <p:cNvPr id="272" name="Group 124"/>
              <p:cNvGrpSpPr>
                <a:grpSpLocks/>
              </p:cNvGrpSpPr>
              <p:nvPr/>
            </p:nvGrpSpPr>
            <p:grpSpPr bwMode="auto">
              <a:xfrm>
                <a:off x="300" y="3978"/>
                <a:ext cx="2540" cy="147"/>
                <a:chOff x="491" y="564"/>
                <a:chExt cx="5258" cy="221"/>
              </a:xfrm>
            </p:grpSpPr>
            <p:sp>
              <p:nvSpPr>
                <p:cNvPr id="274" name="AutoShape 125"/>
                <p:cNvSpPr>
                  <a:spLocks noChangeArrowheads="1"/>
                </p:cNvSpPr>
                <p:nvPr/>
              </p:nvSpPr>
              <p:spPr bwMode="auto">
                <a:xfrm>
                  <a:off x="491" y="564"/>
                  <a:ext cx="5258" cy="221"/>
                </a:xfrm>
                <a:prstGeom prst="roundRect">
                  <a:avLst>
                    <a:gd name="adj" fmla="val 4269"/>
                  </a:avLst>
                </a:prstGeom>
                <a:gradFill rotWithShape="1">
                  <a:gsLst>
                    <a:gs pos="0">
                      <a:srgbClr val="E0DB6E"/>
                    </a:gs>
                    <a:gs pos="100000">
                      <a:srgbClr val="F4F2CC"/>
                    </a:gs>
                  </a:gsLst>
                  <a:lin ang="5400000" scaled="1"/>
                </a:gradFill>
                <a:ln w="12700" algn="ctr">
                  <a:solidFill>
                    <a:srgbClr val="BCAA3E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5" name="AutoShape 126"/>
                <p:cNvSpPr>
                  <a:spLocks noChangeArrowheads="1"/>
                </p:cNvSpPr>
                <p:nvPr/>
              </p:nvSpPr>
              <p:spPr bwMode="auto">
                <a:xfrm>
                  <a:off x="511" y="565"/>
                  <a:ext cx="5218" cy="75"/>
                </a:xfrm>
                <a:prstGeom prst="roundRect">
                  <a:avLst>
                    <a:gd name="adj" fmla="val 7852"/>
                  </a:avLst>
                </a:prstGeom>
                <a:gradFill rotWithShape="1">
                  <a:gsLst>
                    <a:gs pos="0">
                      <a:srgbClr val="F8F7DD"/>
                    </a:gs>
                    <a:gs pos="100000">
                      <a:srgbClr val="EBE79D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76" name="AutoShape 127"/>
                <p:cNvSpPr>
                  <a:spLocks noChangeArrowheads="1"/>
                </p:cNvSpPr>
                <p:nvPr/>
              </p:nvSpPr>
              <p:spPr bwMode="auto">
                <a:xfrm>
                  <a:off x="513" y="566"/>
                  <a:ext cx="5214" cy="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73" name="AutoShape 128"/>
              <p:cNvSpPr>
                <a:spLocks noChangeArrowheads="1"/>
              </p:cNvSpPr>
              <p:nvPr/>
            </p:nvSpPr>
            <p:spPr bwMode="auto">
              <a:xfrm>
                <a:off x="1054" y="3986"/>
                <a:ext cx="1028" cy="130"/>
              </a:xfrm>
              <a:prstGeom prst="bevel">
                <a:avLst>
                  <a:gd name="adj" fmla="val 12500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>
                  <a:buClr>
                    <a:schemeClr val="tx1"/>
                  </a:buClr>
                  <a:buSzPct val="80000"/>
                </a:pPr>
                <a:r>
                  <a:rPr lang="ko-KR" altLang="en-US" sz="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장애발생 시 비상연락 체계 가동</a:t>
                </a:r>
              </a:p>
            </p:txBody>
          </p:sp>
        </p:grpSp>
        <p:sp>
          <p:nvSpPr>
            <p:cNvPr id="277" name="AutoShape 129"/>
            <p:cNvSpPr>
              <a:spLocks noChangeArrowheads="1"/>
            </p:cNvSpPr>
            <p:nvPr/>
          </p:nvSpPr>
          <p:spPr bwMode="auto">
            <a:xfrm>
              <a:off x="3088452" y="6279653"/>
              <a:ext cx="1477962" cy="176213"/>
            </a:xfrm>
            <a:prstGeom prst="bevel">
              <a:avLst>
                <a:gd name="adj" fmla="val 707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>
                <a:lnSpc>
                  <a:spcPct val="90000"/>
                </a:lnSpc>
                <a:buClr>
                  <a:schemeClr val="tx1"/>
                </a:buClr>
                <a:buSzPct val="80000"/>
              </a:pPr>
              <a:r>
                <a:rPr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산돌고딕 L" pitchFamily="18" charset="-127"/>
                </a:rPr>
                <a:t>비상연락망 리스트 확인</a:t>
              </a:r>
            </a:p>
          </p:txBody>
        </p:sp>
        <p:grpSp>
          <p:nvGrpSpPr>
            <p:cNvPr id="278" name="Group 130"/>
            <p:cNvGrpSpPr>
              <a:grpSpLocks/>
            </p:cNvGrpSpPr>
            <p:nvPr/>
          </p:nvGrpSpPr>
          <p:grpSpPr bwMode="auto">
            <a:xfrm>
              <a:off x="5149027" y="6428878"/>
              <a:ext cx="1322387" cy="1344613"/>
              <a:chOff x="3309" y="4330"/>
              <a:chExt cx="744" cy="814"/>
            </a:xfrm>
          </p:grpSpPr>
          <p:grpSp>
            <p:nvGrpSpPr>
              <p:cNvPr id="279" name="Group 131"/>
              <p:cNvGrpSpPr>
                <a:grpSpLocks/>
              </p:cNvGrpSpPr>
              <p:nvPr/>
            </p:nvGrpSpPr>
            <p:grpSpPr bwMode="auto">
              <a:xfrm>
                <a:off x="3309" y="4330"/>
                <a:ext cx="744" cy="814"/>
                <a:chOff x="3264" y="4188"/>
                <a:chExt cx="801" cy="938"/>
              </a:xfrm>
            </p:grpSpPr>
            <p:sp>
              <p:nvSpPr>
                <p:cNvPr id="281" name="Rectangle 132"/>
                <p:cNvSpPr>
                  <a:spLocks noChangeArrowheads="1"/>
                </p:cNvSpPr>
                <p:nvPr/>
              </p:nvSpPr>
              <p:spPr bwMode="auto">
                <a:xfrm rot="-5400000">
                  <a:off x="3196" y="4256"/>
                  <a:ext cx="938" cy="801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FF"/>
                    </a:gs>
                    <a:gs pos="50000">
                      <a:srgbClr val="336699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2" name="Rectangle 133"/>
                <p:cNvSpPr>
                  <a:spLocks noChangeArrowheads="1"/>
                </p:cNvSpPr>
                <p:nvPr/>
              </p:nvSpPr>
              <p:spPr bwMode="auto">
                <a:xfrm rot="-5400000">
                  <a:off x="3196" y="4277"/>
                  <a:ext cx="938" cy="759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FF"/>
                    </a:gs>
                    <a:gs pos="50000">
                      <a:srgbClr val="F0F0F0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80" name="Rectangle 134"/>
              <p:cNvSpPr>
                <a:spLocks noChangeArrowheads="1"/>
              </p:cNvSpPr>
              <p:nvPr/>
            </p:nvSpPr>
            <p:spPr bwMode="auto">
              <a:xfrm>
                <a:off x="3346" y="4503"/>
                <a:ext cx="670" cy="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 type="none" w="sm" len="sm"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0000"/>
                </a:pPr>
                <a:r>
                  <a:rPr lang="ko-KR" altLang="en-US" sz="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 이력관리를 통한</a:t>
                </a:r>
              </a:p>
              <a:p>
                <a:pPr algn="ctr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0000"/>
                </a:pPr>
                <a:r>
                  <a:rPr lang="ko-KR" altLang="en-US" sz="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체계적인 장애</a:t>
                </a:r>
              </a:p>
              <a:p>
                <a:pPr algn="ctr" eaLnBrk="1" latinLnBrk="0" hangingPunct="1">
                  <a:spcBef>
                    <a:spcPct val="20000"/>
                  </a:spcBef>
                  <a:buClr>
                    <a:schemeClr val="tx1"/>
                  </a:buClr>
                  <a:buSzPct val="80000"/>
                </a:pPr>
                <a:r>
                  <a:rPr lang="ko-KR" altLang="en-US" sz="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관리 대응능력</a:t>
                </a:r>
                <a:br>
                  <a:rPr lang="ko-KR" altLang="en-US" sz="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</a:br>
                <a:r>
                  <a:rPr lang="ko-KR" altLang="en-US" sz="800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향상</a:t>
                </a:r>
              </a:p>
            </p:txBody>
          </p:sp>
        </p:grpSp>
        <p:grpSp>
          <p:nvGrpSpPr>
            <p:cNvPr id="283" name="Group 135"/>
            <p:cNvGrpSpPr>
              <a:grpSpLocks/>
            </p:cNvGrpSpPr>
            <p:nvPr/>
          </p:nvGrpSpPr>
          <p:grpSpPr bwMode="auto">
            <a:xfrm>
              <a:off x="416689" y="7413128"/>
              <a:ext cx="1727200" cy="346075"/>
              <a:chOff x="300" y="3978"/>
              <a:chExt cx="2540" cy="147"/>
            </a:xfrm>
          </p:grpSpPr>
          <p:grpSp>
            <p:nvGrpSpPr>
              <p:cNvPr id="284" name="Group 136"/>
              <p:cNvGrpSpPr>
                <a:grpSpLocks/>
              </p:cNvGrpSpPr>
              <p:nvPr/>
            </p:nvGrpSpPr>
            <p:grpSpPr bwMode="auto">
              <a:xfrm>
                <a:off x="300" y="3978"/>
                <a:ext cx="2540" cy="147"/>
                <a:chOff x="491" y="564"/>
                <a:chExt cx="5258" cy="221"/>
              </a:xfrm>
            </p:grpSpPr>
            <p:sp>
              <p:nvSpPr>
                <p:cNvPr id="286" name="AutoShape 137"/>
                <p:cNvSpPr>
                  <a:spLocks noChangeArrowheads="1"/>
                </p:cNvSpPr>
                <p:nvPr/>
              </p:nvSpPr>
              <p:spPr bwMode="auto">
                <a:xfrm>
                  <a:off x="491" y="564"/>
                  <a:ext cx="5258" cy="221"/>
                </a:xfrm>
                <a:prstGeom prst="roundRect">
                  <a:avLst>
                    <a:gd name="adj" fmla="val 4269"/>
                  </a:avLst>
                </a:prstGeom>
                <a:gradFill rotWithShape="1">
                  <a:gsLst>
                    <a:gs pos="0">
                      <a:srgbClr val="E0DB6E"/>
                    </a:gs>
                    <a:gs pos="100000">
                      <a:srgbClr val="F4F2CC"/>
                    </a:gs>
                  </a:gsLst>
                  <a:lin ang="5400000" scaled="1"/>
                </a:gradFill>
                <a:ln w="12700" algn="ctr">
                  <a:solidFill>
                    <a:srgbClr val="BCAA3E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7" name="AutoShape 138"/>
                <p:cNvSpPr>
                  <a:spLocks noChangeArrowheads="1"/>
                </p:cNvSpPr>
                <p:nvPr/>
              </p:nvSpPr>
              <p:spPr bwMode="auto">
                <a:xfrm>
                  <a:off x="511" y="565"/>
                  <a:ext cx="5218" cy="75"/>
                </a:xfrm>
                <a:prstGeom prst="roundRect">
                  <a:avLst>
                    <a:gd name="adj" fmla="val 7852"/>
                  </a:avLst>
                </a:prstGeom>
                <a:gradFill rotWithShape="1">
                  <a:gsLst>
                    <a:gs pos="0">
                      <a:srgbClr val="F8F7DD"/>
                    </a:gs>
                    <a:gs pos="100000">
                      <a:srgbClr val="EBE79D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88" name="AutoShape 139"/>
                <p:cNvSpPr>
                  <a:spLocks noChangeArrowheads="1"/>
                </p:cNvSpPr>
                <p:nvPr/>
              </p:nvSpPr>
              <p:spPr bwMode="auto">
                <a:xfrm>
                  <a:off x="513" y="566"/>
                  <a:ext cx="5214" cy="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85" name="AutoShape 140"/>
              <p:cNvSpPr>
                <a:spLocks noChangeArrowheads="1"/>
              </p:cNvSpPr>
              <p:nvPr/>
            </p:nvSpPr>
            <p:spPr bwMode="auto">
              <a:xfrm>
                <a:off x="736" y="4003"/>
                <a:ext cx="1675" cy="94"/>
              </a:xfrm>
              <a:prstGeom prst="bevel">
                <a:avLst>
                  <a:gd name="adj" fmla="val 12500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>
                  <a:buClr>
                    <a:schemeClr val="tx1"/>
                  </a:buClr>
                  <a:buSzPct val="80000"/>
                </a:pPr>
                <a:r>
                  <a:rPr lang="en-US" altLang="ko-KR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3</a:t>
                </a: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단계 </a:t>
                </a:r>
                <a:r>
                  <a:rPr lang="en-US" altLang="ko-KR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: 3</a:t>
                </a: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차 담당 연락</a:t>
                </a:r>
              </a:p>
            </p:txBody>
          </p:sp>
        </p:grpSp>
        <p:grpSp>
          <p:nvGrpSpPr>
            <p:cNvPr id="292" name="Group 144"/>
            <p:cNvGrpSpPr>
              <a:grpSpLocks/>
            </p:cNvGrpSpPr>
            <p:nvPr/>
          </p:nvGrpSpPr>
          <p:grpSpPr bwMode="auto">
            <a:xfrm>
              <a:off x="416689" y="6938466"/>
              <a:ext cx="1727200" cy="346075"/>
              <a:chOff x="300" y="3978"/>
              <a:chExt cx="2540" cy="147"/>
            </a:xfrm>
          </p:grpSpPr>
          <p:grpSp>
            <p:nvGrpSpPr>
              <p:cNvPr id="293" name="Group 145"/>
              <p:cNvGrpSpPr>
                <a:grpSpLocks/>
              </p:cNvGrpSpPr>
              <p:nvPr/>
            </p:nvGrpSpPr>
            <p:grpSpPr bwMode="auto">
              <a:xfrm>
                <a:off x="300" y="3978"/>
                <a:ext cx="2540" cy="147"/>
                <a:chOff x="491" y="564"/>
                <a:chExt cx="5258" cy="221"/>
              </a:xfrm>
            </p:grpSpPr>
            <p:sp>
              <p:nvSpPr>
                <p:cNvPr id="295" name="AutoShape 146"/>
                <p:cNvSpPr>
                  <a:spLocks noChangeArrowheads="1"/>
                </p:cNvSpPr>
                <p:nvPr/>
              </p:nvSpPr>
              <p:spPr bwMode="auto">
                <a:xfrm>
                  <a:off x="491" y="564"/>
                  <a:ext cx="5258" cy="221"/>
                </a:xfrm>
                <a:prstGeom prst="roundRect">
                  <a:avLst>
                    <a:gd name="adj" fmla="val 4269"/>
                  </a:avLst>
                </a:prstGeom>
                <a:gradFill rotWithShape="1">
                  <a:gsLst>
                    <a:gs pos="0">
                      <a:srgbClr val="E0DB6E"/>
                    </a:gs>
                    <a:gs pos="100000">
                      <a:srgbClr val="F4F2CC"/>
                    </a:gs>
                  </a:gsLst>
                  <a:lin ang="5400000" scaled="1"/>
                </a:gradFill>
                <a:ln w="12700" algn="ctr">
                  <a:solidFill>
                    <a:srgbClr val="BCAA3E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6" name="AutoShape 147"/>
                <p:cNvSpPr>
                  <a:spLocks noChangeArrowheads="1"/>
                </p:cNvSpPr>
                <p:nvPr/>
              </p:nvSpPr>
              <p:spPr bwMode="auto">
                <a:xfrm>
                  <a:off x="511" y="565"/>
                  <a:ext cx="5218" cy="75"/>
                </a:xfrm>
                <a:prstGeom prst="roundRect">
                  <a:avLst>
                    <a:gd name="adj" fmla="val 7852"/>
                  </a:avLst>
                </a:prstGeom>
                <a:gradFill rotWithShape="1">
                  <a:gsLst>
                    <a:gs pos="0">
                      <a:srgbClr val="F8F7DD"/>
                    </a:gs>
                    <a:gs pos="100000">
                      <a:srgbClr val="EBE79D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297" name="AutoShape 148"/>
                <p:cNvSpPr>
                  <a:spLocks noChangeArrowheads="1"/>
                </p:cNvSpPr>
                <p:nvPr/>
              </p:nvSpPr>
              <p:spPr bwMode="auto">
                <a:xfrm>
                  <a:off x="513" y="566"/>
                  <a:ext cx="5214" cy="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294" name="AutoShape 149"/>
              <p:cNvSpPr>
                <a:spLocks noChangeArrowheads="1"/>
              </p:cNvSpPr>
              <p:nvPr/>
            </p:nvSpPr>
            <p:spPr bwMode="auto">
              <a:xfrm>
                <a:off x="736" y="4003"/>
                <a:ext cx="1675" cy="94"/>
              </a:xfrm>
              <a:prstGeom prst="bevel">
                <a:avLst>
                  <a:gd name="adj" fmla="val 12500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>
                  <a:buClr>
                    <a:schemeClr val="tx1"/>
                  </a:buClr>
                  <a:buSzPct val="80000"/>
                </a:pPr>
                <a:r>
                  <a:rPr lang="en-US" altLang="ko-KR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2</a:t>
                </a: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단계 </a:t>
                </a:r>
                <a:r>
                  <a:rPr lang="en-US" altLang="ko-KR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: 2</a:t>
                </a: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차 담당 연락</a:t>
                </a:r>
              </a:p>
            </p:txBody>
          </p:sp>
        </p:grpSp>
        <p:grpSp>
          <p:nvGrpSpPr>
            <p:cNvPr id="301" name="Group 153"/>
            <p:cNvGrpSpPr>
              <a:grpSpLocks/>
            </p:cNvGrpSpPr>
            <p:nvPr/>
          </p:nvGrpSpPr>
          <p:grpSpPr bwMode="auto">
            <a:xfrm>
              <a:off x="416689" y="6466978"/>
              <a:ext cx="1727200" cy="344488"/>
              <a:chOff x="300" y="3978"/>
              <a:chExt cx="2540" cy="147"/>
            </a:xfrm>
          </p:grpSpPr>
          <p:grpSp>
            <p:nvGrpSpPr>
              <p:cNvPr id="302" name="Group 154"/>
              <p:cNvGrpSpPr>
                <a:grpSpLocks/>
              </p:cNvGrpSpPr>
              <p:nvPr/>
            </p:nvGrpSpPr>
            <p:grpSpPr bwMode="auto">
              <a:xfrm>
                <a:off x="300" y="3978"/>
                <a:ext cx="2540" cy="147"/>
                <a:chOff x="491" y="564"/>
                <a:chExt cx="5258" cy="221"/>
              </a:xfrm>
            </p:grpSpPr>
            <p:sp>
              <p:nvSpPr>
                <p:cNvPr id="304" name="AutoShape 155"/>
                <p:cNvSpPr>
                  <a:spLocks noChangeArrowheads="1"/>
                </p:cNvSpPr>
                <p:nvPr/>
              </p:nvSpPr>
              <p:spPr bwMode="auto">
                <a:xfrm>
                  <a:off x="491" y="564"/>
                  <a:ext cx="5258" cy="221"/>
                </a:xfrm>
                <a:prstGeom prst="roundRect">
                  <a:avLst>
                    <a:gd name="adj" fmla="val 4269"/>
                  </a:avLst>
                </a:prstGeom>
                <a:gradFill rotWithShape="1">
                  <a:gsLst>
                    <a:gs pos="0">
                      <a:srgbClr val="E0DB6E"/>
                    </a:gs>
                    <a:gs pos="100000">
                      <a:srgbClr val="F4F2CC"/>
                    </a:gs>
                  </a:gsLst>
                  <a:lin ang="5400000" scaled="1"/>
                </a:gradFill>
                <a:ln w="12700" algn="ctr">
                  <a:solidFill>
                    <a:srgbClr val="BCAA3E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5" name="AutoShape 156"/>
                <p:cNvSpPr>
                  <a:spLocks noChangeArrowheads="1"/>
                </p:cNvSpPr>
                <p:nvPr/>
              </p:nvSpPr>
              <p:spPr bwMode="auto">
                <a:xfrm>
                  <a:off x="511" y="565"/>
                  <a:ext cx="5218" cy="75"/>
                </a:xfrm>
                <a:prstGeom prst="roundRect">
                  <a:avLst>
                    <a:gd name="adj" fmla="val 7852"/>
                  </a:avLst>
                </a:prstGeom>
                <a:gradFill rotWithShape="1">
                  <a:gsLst>
                    <a:gs pos="0">
                      <a:srgbClr val="F8F7DD"/>
                    </a:gs>
                    <a:gs pos="100000">
                      <a:srgbClr val="EBE79D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06" name="AutoShape 157"/>
                <p:cNvSpPr>
                  <a:spLocks noChangeArrowheads="1"/>
                </p:cNvSpPr>
                <p:nvPr/>
              </p:nvSpPr>
              <p:spPr bwMode="auto">
                <a:xfrm>
                  <a:off x="513" y="566"/>
                  <a:ext cx="5214" cy="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05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303" name="AutoShape 158"/>
              <p:cNvSpPr>
                <a:spLocks noChangeArrowheads="1"/>
              </p:cNvSpPr>
              <p:nvPr/>
            </p:nvSpPr>
            <p:spPr bwMode="auto">
              <a:xfrm>
                <a:off x="734" y="4005"/>
                <a:ext cx="1675" cy="95"/>
              </a:xfrm>
              <a:prstGeom prst="bevel">
                <a:avLst>
                  <a:gd name="adj" fmla="val 12500"/>
                </a:avLst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>
                  <a:buClr>
                    <a:schemeClr val="tx1"/>
                  </a:buClr>
                  <a:buSzPct val="80000"/>
                </a:pPr>
                <a:r>
                  <a:rPr lang="en-US" altLang="ko-KR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1</a:t>
                </a: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단계 </a:t>
                </a:r>
                <a:r>
                  <a:rPr lang="en-US" altLang="ko-KR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: 1</a:t>
                </a:r>
                <a:r>
                  <a:rPr lang="ko-KR" altLang="en-US" sz="8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산돌고딕B" pitchFamily="18" charset="-127"/>
                  </a:rPr>
                  <a:t>차 담당 연락</a:t>
                </a:r>
              </a:p>
            </p:txBody>
          </p:sp>
        </p:grpSp>
        <p:sp>
          <p:nvSpPr>
            <p:cNvPr id="307" name="Freeform 159"/>
            <p:cNvSpPr>
              <a:spLocks/>
            </p:cNvSpPr>
            <p:nvPr/>
          </p:nvSpPr>
          <p:spPr bwMode="auto">
            <a:xfrm>
              <a:off x="4342577" y="6468566"/>
              <a:ext cx="735012" cy="427037"/>
            </a:xfrm>
            <a:custGeom>
              <a:avLst/>
              <a:gdLst/>
              <a:ahLst/>
              <a:cxnLst>
                <a:cxn ang="0">
                  <a:pos x="1" y="84"/>
                </a:cxn>
                <a:cxn ang="0">
                  <a:pos x="219" y="62"/>
                </a:cxn>
                <a:cxn ang="0">
                  <a:pos x="406" y="177"/>
                </a:cxn>
                <a:cxn ang="0">
                  <a:pos x="463" y="189"/>
                </a:cxn>
                <a:cxn ang="0">
                  <a:pos x="440" y="268"/>
                </a:cxn>
                <a:cxn ang="0">
                  <a:pos x="248" y="182"/>
                </a:cxn>
                <a:cxn ang="0">
                  <a:pos x="320" y="177"/>
                </a:cxn>
                <a:cxn ang="0">
                  <a:pos x="1" y="84"/>
                </a:cxn>
              </a:cxnLst>
              <a:rect l="0" t="0" r="r" b="b"/>
              <a:pathLst>
                <a:path w="463" h="268">
                  <a:moveTo>
                    <a:pt x="1" y="84"/>
                  </a:moveTo>
                  <a:cubicBezTo>
                    <a:pt x="1" y="86"/>
                    <a:pt x="72" y="37"/>
                    <a:pt x="219" y="62"/>
                  </a:cubicBezTo>
                  <a:cubicBezTo>
                    <a:pt x="365" y="87"/>
                    <a:pt x="405" y="178"/>
                    <a:pt x="406" y="177"/>
                  </a:cubicBezTo>
                  <a:cubicBezTo>
                    <a:pt x="409" y="179"/>
                    <a:pt x="443" y="183"/>
                    <a:pt x="463" y="189"/>
                  </a:cubicBezTo>
                  <a:cubicBezTo>
                    <a:pt x="426" y="222"/>
                    <a:pt x="444" y="268"/>
                    <a:pt x="440" y="268"/>
                  </a:cubicBezTo>
                  <a:cubicBezTo>
                    <a:pt x="374" y="219"/>
                    <a:pt x="248" y="182"/>
                    <a:pt x="248" y="182"/>
                  </a:cubicBezTo>
                  <a:cubicBezTo>
                    <a:pt x="249" y="181"/>
                    <a:pt x="332" y="184"/>
                    <a:pt x="320" y="177"/>
                  </a:cubicBezTo>
                  <a:cubicBezTo>
                    <a:pt x="190" y="0"/>
                    <a:pt x="0" y="84"/>
                    <a:pt x="1" y="84"/>
                  </a:cubicBezTo>
                  <a:close/>
                </a:path>
              </a:pathLst>
            </a:custGeom>
            <a:gradFill rotWithShape="0">
              <a:gsLst>
                <a:gs pos="0">
                  <a:srgbClr val="D69718">
                    <a:gamma/>
                    <a:tint val="50196"/>
                    <a:invGamma/>
                  </a:srgbClr>
                </a:gs>
                <a:gs pos="100000">
                  <a:srgbClr val="D69718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2700" dir="5400000" algn="ctr" rotWithShape="0">
                <a:srgbClr val="D69718"/>
              </a:outerShdw>
            </a:effectLst>
          </p:spPr>
          <p:txBody>
            <a:bodyPr/>
            <a:lstStyle/>
            <a:p>
              <a:pPr>
                <a:defRPr/>
              </a:pPr>
              <a:endParaRPr lang="ko-KR" altLang="en-US" sz="11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8" name="Freeform 160"/>
            <p:cNvSpPr>
              <a:spLocks/>
            </p:cNvSpPr>
            <p:nvPr/>
          </p:nvSpPr>
          <p:spPr bwMode="auto">
            <a:xfrm flipV="1">
              <a:off x="4342577" y="7254378"/>
              <a:ext cx="735012" cy="422275"/>
            </a:xfrm>
            <a:custGeom>
              <a:avLst/>
              <a:gdLst>
                <a:gd name="T0" fmla="*/ 1 w 463"/>
                <a:gd name="T1" fmla="*/ 84 h 268"/>
                <a:gd name="T2" fmla="*/ 219 w 463"/>
                <a:gd name="T3" fmla="*/ 62 h 268"/>
                <a:gd name="T4" fmla="*/ 406 w 463"/>
                <a:gd name="T5" fmla="*/ 177 h 268"/>
                <a:gd name="T6" fmla="*/ 463 w 463"/>
                <a:gd name="T7" fmla="*/ 189 h 268"/>
                <a:gd name="T8" fmla="*/ 440 w 463"/>
                <a:gd name="T9" fmla="*/ 268 h 268"/>
                <a:gd name="T10" fmla="*/ 248 w 463"/>
                <a:gd name="T11" fmla="*/ 182 h 268"/>
                <a:gd name="T12" fmla="*/ 320 w 463"/>
                <a:gd name="T13" fmla="*/ 177 h 268"/>
                <a:gd name="T14" fmla="*/ 1 w 463"/>
                <a:gd name="T15" fmla="*/ 84 h 2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63"/>
                <a:gd name="T25" fmla="*/ 0 h 268"/>
                <a:gd name="T26" fmla="*/ 463 w 463"/>
                <a:gd name="T27" fmla="*/ 268 h 2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63" h="268">
                  <a:moveTo>
                    <a:pt x="1" y="84"/>
                  </a:moveTo>
                  <a:cubicBezTo>
                    <a:pt x="1" y="86"/>
                    <a:pt x="72" y="37"/>
                    <a:pt x="219" y="62"/>
                  </a:cubicBezTo>
                  <a:cubicBezTo>
                    <a:pt x="365" y="87"/>
                    <a:pt x="405" y="178"/>
                    <a:pt x="406" y="177"/>
                  </a:cubicBezTo>
                  <a:cubicBezTo>
                    <a:pt x="409" y="179"/>
                    <a:pt x="443" y="183"/>
                    <a:pt x="463" y="189"/>
                  </a:cubicBezTo>
                  <a:cubicBezTo>
                    <a:pt x="426" y="222"/>
                    <a:pt x="444" y="268"/>
                    <a:pt x="440" y="268"/>
                  </a:cubicBezTo>
                  <a:cubicBezTo>
                    <a:pt x="374" y="219"/>
                    <a:pt x="248" y="182"/>
                    <a:pt x="248" y="182"/>
                  </a:cubicBezTo>
                  <a:cubicBezTo>
                    <a:pt x="249" y="181"/>
                    <a:pt x="332" y="184"/>
                    <a:pt x="320" y="177"/>
                  </a:cubicBezTo>
                  <a:cubicBezTo>
                    <a:pt x="190" y="0"/>
                    <a:pt x="0" y="84"/>
                    <a:pt x="1" y="84"/>
                  </a:cubicBezTo>
                  <a:close/>
                </a:path>
              </a:pathLst>
            </a:custGeom>
            <a:gradFill rotWithShape="0">
              <a:gsLst>
                <a:gs pos="0">
                  <a:srgbClr val="D69718"/>
                </a:gs>
                <a:gs pos="100000">
                  <a:srgbClr val="EACB8B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2700" dir="5400000" algn="ctr" rotWithShape="0">
                <a:srgbClr val="D69718"/>
              </a:outerShdw>
            </a:effectLst>
          </p:spPr>
          <p:txBody>
            <a:bodyPr rot="10800000"/>
            <a:lstStyle/>
            <a:p>
              <a:pPr>
                <a:defRPr/>
              </a:pPr>
              <a:endParaRPr lang="ko-KR" altLang="en-US" sz="11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310" name="표 3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939888"/>
              </p:ext>
            </p:extLst>
          </p:nvPr>
        </p:nvGraphicFramePr>
        <p:xfrm>
          <a:off x="632520" y="5084278"/>
          <a:ext cx="5212613" cy="1210202"/>
        </p:xfrm>
        <a:graphic>
          <a:graphicData uri="http://schemas.openxmlformats.org/drawingml/2006/table">
            <a:tbl>
              <a:tblPr/>
              <a:tblGrid>
                <a:gridCol w="1476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5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56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 분</a:t>
                      </a:r>
                    </a:p>
                  </a:txBody>
                  <a:tcPr marL="90000" marR="90000" marT="46795" marB="46795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활동 내용</a:t>
                      </a:r>
                    </a:p>
                  </a:txBody>
                  <a:tcPr marL="90000" marR="90000" marT="46795" marB="4679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6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처리결과 피드백</a:t>
                      </a:r>
                    </a:p>
                  </a:txBody>
                  <a:tcPr marL="90000" marR="90000" marT="46795" marB="46795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장애조치사항 및 결과를 장애 신고 자에게 피드백</a:t>
                      </a:r>
                    </a:p>
                  </a:txBody>
                  <a:tcPr marL="90000" marR="90000" marT="46795" marB="4679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3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협력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공급업체 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응답체계 관리</a:t>
                      </a:r>
                    </a:p>
                  </a:txBody>
                  <a:tcPr marL="90000" marR="90000" marT="46795" marB="46795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평소에 장애 및 유지보수에 대한 응답체계를 관리하여 유사시 대비</a:t>
                      </a:r>
                    </a:p>
                  </a:txBody>
                  <a:tcPr marL="90000" marR="90000" marT="46795" marB="4679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4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이력관리</a:t>
                      </a:r>
                    </a:p>
                  </a:txBody>
                  <a:tcPr marL="90000" marR="90000" marT="46795" marB="46795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공급된 하드웨어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소프트웨어에 대한 설치일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특성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장애발생 내역 및 조치 내역 등을 관리</a:t>
                      </a:r>
                    </a:p>
                  </a:txBody>
                  <a:tcPr marL="90000" marR="90000" marT="46795" marB="46795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3" name="AutoShape 36"/>
          <p:cNvSpPr>
            <a:spLocks noChangeArrowheads="1"/>
          </p:cNvSpPr>
          <p:nvPr/>
        </p:nvSpPr>
        <p:spPr bwMode="auto">
          <a:xfrm>
            <a:off x="6050590" y="1064351"/>
            <a:ext cx="3222890" cy="250823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sysDash"/>
            <a:round/>
            <a:headEnd/>
            <a:tailEnd/>
          </a:ln>
        </p:spPr>
        <p:txBody>
          <a:bodyPr wrap="none" anchor="ctr"/>
          <a:lstStyle/>
          <a:p>
            <a:pPr algn="l">
              <a:defRPr/>
            </a:pPr>
            <a:endParaRPr kumimoji="0" lang="ko-KR" altLang="en-US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4" name="Text Box 71"/>
          <p:cNvSpPr txBox="1">
            <a:spLocks noChangeArrowheads="1"/>
          </p:cNvSpPr>
          <p:nvPr/>
        </p:nvSpPr>
        <p:spPr bwMode="auto">
          <a:xfrm>
            <a:off x="6060168" y="1047595"/>
            <a:ext cx="3186974" cy="251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algn="l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완료시점부터 </a:t>
            </a:r>
            <a:r>
              <a:rPr kumimoji="0"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kumimoji="0" lang="en-US" altLang="ko-KR" sz="9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kumimoji="0" lang="ko-KR" altLang="en-US" sz="9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년간 하자유지보수를 진행</a:t>
            </a:r>
            <a:r>
              <a:rPr kumimoji="0" lang="en-US" altLang="ko-KR" sz="9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kumimoji="0"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하며</a:t>
            </a:r>
            <a:r>
              <a:rPr kumimoji="0"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0"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시스템의 결함 조치 비용은 무상을 원칙으로 함</a:t>
            </a:r>
            <a:endParaRPr kumimoji="0" lang="en-US" altLang="ko-KR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0"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kumimoji="0"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하자유지보수 기간 중 사용자의 고의</a:t>
            </a:r>
            <a:r>
              <a:rPr kumimoji="0"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과실 및 천재지변에 의한 사항 책임의무</a:t>
            </a:r>
            <a:endParaRPr kumimoji="0" lang="en-US" altLang="ko-KR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0"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kumimoji="0"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 완료 후 개발요원 중 분야별로 선정한 유지보수팀을 통해서 기술지원 및 유지보수 지원을 보장</a:t>
            </a:r>
          </a:p>
          <a:p>
            <a:pPr algn="l"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kumimoji="0"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유상 유지보수 사항 발생시 신속 대응 </a:t>
            </a:r>
          </a:p>
        </p:txBody>
      </p:sp>
      <p:graphicFrame>
        <p:nvGraphicFramePr>
          <p:cNvPr id="316" name="표 3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62380"/>
              </p:ext>
            </p:extLst>
          </p:nvPr>
        </p:nvGraphicFramePr>
        <p:xfrm>
          <a:off x="6054149" y="3721376"/>
          <a:ext cx="3219331" cy="2608449"/>
        </p:xfrm>
        <a:graphic>
          <a:graphicData uri="http://schemas.openxmlformats.org/drawingml/2006/table">
            <a:tbl>
              <a:tblPr/>
              <a:tblGrid>
                <a:gridCol w="306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8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1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24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575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분야 </a:t>
                      </a:r>
                    </a:p>
                  </a:txBody>
                  <a:tcPr marL="53996" marR="35998" marT="36002" marB="3600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대상자</a:t>
                      </a:r>
                    </a:p>
                  </a:txBody>
                  <a:tcPr marL="53996" marR="35998" marT="36002" marB="3600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하자보수 지원내용</a:t>
                      </a:r>
                    </a:p>
                  </a:txBody>
                  <a:tcPr marL="53996" marR="35998" marT="36002" marB="3600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지원 방법</a:t>
                      </a:r>
                    </a:p>
                  </a:txBody>
                  <a:tcPr marL="53996" marR="35998" marT="36002" marB="3600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49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납품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장비</a:t>
                      </a:r>
                    </a:p>
                  </a:txBody>
                  <a:tcPr marL="53996" marR="35998" marT="36002" marB="3600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0" lvl="0" indent="-10160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운영자</a:t>
                      </a:r>
                    </a:p>
                  </a:txBody>
                  <a:tcPr marL="53996" marR="35998" marT="36002" marB="3600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1600" marR="0" lvl="0" indent="-10160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고객대응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01600" marR="0" lvl="0" indent="-10160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업무필요 기술지원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01600" marR="0" lvl="0" indent="-10160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현상파악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01600" marR="0" lvl="0" indent="-10160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해당업체연락</a:t>
                      </a:r>
                    </a:p>
                  </a:txBody>
                  <a:tcPr marL="53996" marR="35998" marT="36002" marB="36002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1600" marR="0" lvl="0" indent="-10160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근무시간 내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시간이내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01600" marR="0" lvl="0" indent="-10160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온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오프라인지원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기술자료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01600" marR="0" lvl="0" indent="-10160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현상 별 대응 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케이스확인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01600" marR="0" lvl="0" indent="-10160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담당자 지정 및 신속대응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3996" marR="35998" marT="36002" marB="36002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727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인터페이스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</a:t>
                      </a:r>
                    </a:p>
                  </a:txBody>
                  <a:tcPr marL="53996" marR="35998" marT="36002" marB="3600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01600" marR="0" lvl="0" indent="-10160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통합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01600" marR="0" lvl="0" indent="-10160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플랫폼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01600" marR="0" lvl="0" indent="-101600" algn="ctr" defTabSz="914400" rtl="0" eaLnBrk="0" fontAlgn="base" latinLnBrk="0" hangingPunct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담당자</a:t>
                      </a:r>
                    </a:p>
                  </a:txBody>
                  <a:tcPr marL="53996" marR="35998" marT="36002" marB="3600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1600" marR="0" lvl="0" indent="-10160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인터페이스보완</a:t>
                      </a:r>
                    </a:p>
                    <a:p>
                      <a:pPr marL="101600" marR="0" lvl="0" indent="-10160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설계보완</a:t>
                      </a:r>
                    </a:p>
                  </a:txBody>
                  <a:tcPr marL="53996" marR="35998" marT="36002" marB="36002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01600" marR="0" lvl="0" indent="-10160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인터페이스 보완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정의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01600" marR="0" lvl="0" indent="-10160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 미진사항 보완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반영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01600" marR="0" lvl="0" indent="-10160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공통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Hard copy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기술자료 제공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01600" marR="0" lvl="0" indent="-101600" algn="l" defTabSz="914400" rtl="0" eaLnBrk="0" fontAlgn="base" latinLnBrk="0" hangingPunct="0">
                        <a:lnSpc>
                          <a:spcPct val="11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Char char="•"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공통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 </a:t>
                      </a:r>
                      <a:r>
                        <a:rPr kumimoji="1" lang="ko-KR" alt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품질관리 시스템을 통한 데이터 서비스 품질 관리 활동을 지속적으로 지원</a:t>
                      </a:r>
                    </a:p>
                  </a:txBody>
                  <a:tcPr marL="53996" marR="35998" marT="36002" marB="36002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55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기밀보안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6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지원부문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44488" y="984841"/>
            <a:ext cx="5085705" cy="5324479"/>
            <a:chOff x="299343" y="1268761"/>
            <a:chExt cx="6358393" cy="6842228"/>
          </a:xfrm>
        </p:grpSpPr>
        <p:grpSp>
          <p:nvGrpSpPr>
            <p:cNvPr id="572" name="그룹 571"/>
            <p:cNvGrpSpPr/>
            <p:nvPr/>
          </p:nvGrpSpPr>
          <p:grpSpPr>
            <a:xfrm>
              <a:off x="299343" y="1268761"/>
              <a:ext cx="6358393" cy="5118025"/>
              <a:chOff x="290056" y="2695571"/>
              <a:chExt cx="6659563" cy="5118025"/>
            </a:xfrm>
          </p:grpSpPr>
          <p:sp>
            <p:nvSpPr>
              <p:cNvPr id="573" name="TextBox 9"/>
              <p:cNvSpPr txBox="1">
                <a:spLocks noChangeArrowheads="1"/>
              </p:cNvSpPr>
              <p:nvPr/>
            </p:nvSpPr>
            <p:spPr bwMode="auto">
              <a:xfrm>
                <a:off x="290057" y="6762933"/>
                <a:ext cx="1394619" cy="7263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95250" indent="-952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fontAlgn="base" latinLnBrk="0" hangingPunct="1">
                  <a:spcBef>
                    <a:spcPct val="30000"/>
                  </a:spcBef>
                  <a:spcAft>
                    <a:spcPct val="0"/>
                  </a:spcAft>
                  <a:buSzPct val="80000"/>
                  <a:buFont typeface="Wingdings" pitchFamily="2" charset="2"/>
                  <a:buChar char=""/>
                </a:pPr>
                <a:r>
                  <a:rPr kumimoji="1" lang="en-US" altLang="ko-KR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PC, </a:t>
                </a:r>
                <a:r>
                  <a:rPr kumimoji="1" lang="ko-KR" altLang="en-US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노트북 반출 통제 </a:t>
                </a:r>
                <a:r>
                  <a:rPr kumimoji="1" lang="en-US" altLang="ko-KR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(</a:t>
                </a:r>
                <a:r>
                  <a:rPr kumimoji="1" lang="ko-KR" altLang="en-US" sz="80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캔싱턴</a:t>
                </a:r>
                <a:r>
                  <a:rPr kumimoji="1" lang="en-US" altLang="ko-KR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-</a:t>
                </a:r>
                <a:r>
                  <a:rPr kumimoji="1" lang="ko-KR" altLang="en-US" sz="800" dirty="0" err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락</a:t>
                </a:r>
                <a:r>
                  <a:rPr kumimoji="1" lang="ko-KR" altLang="en-US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 설치</a:t>
                </a:r>
                <a:r>
                  <a:rPr kumimoji="1" lang="en-US" altLang="ko-KR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)</a:t>
                </a:r>
                <a:endParaRPr kumimoji="1" lang="ko-KR" altLang="en-US" sz="8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  <a:p>
                <a:pPr eaLnBrk="1" fontAlgn="base" latinLnBrk="0" hangingPunct="1">
                  <a:spcBef>
                    <a:spcPct val="30000"/>
                  </a:spcBef>
                  <a:spcAft>
                    <a:spcPct val="0"/>
                  </a:spcAft>
                  <a:buSzPct val="80000"/>
                  <a:buFont typeface="Wingdings" pitchFamily="2" charset="2"/>
                  <a:buChar char=""/>
                </a:pPr>
                <a:r>
                  <a:rPr kumimoji="1" lang="ko-KR" altLang="en-US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휴대용 저장장치 통제</a:t>
                </a:r>
              </a:p>
              <a:p>
                <a:pPr eaLnBrk="1" fontAlgn="base" latinLnBrk="0" hangingPunct="1">
                  <a:spcBef>
                    <a:spcPct val="30000"/>
                  </a:spcBef>
                  <a:spcAft>
                    <a:spcPct val="0"/>
                  </a:spcAft>
                  <a:buSzPct val="80000"/>
                  <a:buFont typeface="Wingdings" pitchFamily="2" charset="2"/>
                  <a:buChar char=""/>
                </a:pPr>
                <a:r>
                  <a:rPr kumimoji="1" lang="ko-KR" altLang="en-US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복사</a:t>
                </a:r>
                <a:r>
                  <a:rPr kumimoji="1" lang="en-US" altLang="ko-KR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/</a:t>
                </a:r>
                <a:r>
                  <a:rPr kumimoji="1" lang="ko-KR" altLang="en-US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출력물 관리</a:t>
                </a:r>
              </a:p>
              <a:p>
                <a:pPr eaLnBrk="1" fontAlgn="base" latinLnBrk="0" hangingPunct="1">
                  <a:spcBef>
                    <a:spcPct val="30000"/>
                  </a:spcBef>
                  <a:spcAft>
                    <a:spcPct val="0"/>
                  </a:spcAft>
                  <a:buSzPct val="80000"/>
                  <a:buFont typeface="Wingdings" pitchFamily="2" charset="2"/>
                  <a:buNone/>
                </a:pPr>
                <a:r>
                  <a:rPr kumimoji="1" lang="ko-KR" altLang="en-US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  </a:t>
                </a:r>
                <a:r>
                  <a:rPr kumimoji="1" lang="en-US" altLang="ko-KR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(</a:t>
                </a:r>
                <a:r>
                  <a:rPr kumimoji="1" lang="ko-KR" altLang="en-US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중요 정보문서 파기</a:t>
                </a:r>
                <a:r>
                  <a:rPr kumimoji="1" lang="en-US" altLang="ko-KR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)</a:t>
                </a:r>
              </a:p>
            </p:txBody>
          </p:sp>
          <p:sp>
            <p:nvSpPr>
              <p:cNvPr id="574" name="TextBox 573"/>
              <p:cNvSpPr txBox="1">
                <a:spLocks noChangeArrowheads="1"/>
              </p:cNvSpPr>
              <p:nvPr/>
            </p:nvSpPr>
            <p:spPr bwMode="auto">
              <a:xfrm>
                <a:off x="5400219" y="6368971"/>
                <a:ext cx="1549400" cy="566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marL="95250" indent="-952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fontAlgn="base" latinLnBrk="0" hangingPunct="1">
                  <a:spcBef>
                    <a:spcPct val="30000"/>
                  </a:spcBef>
                  <a:spcAft>
                    <a:spcPct val="0"/>
                  </a:spcAft>
                  <a:buSzPct val="80000"/>
                  <a:buFont typeface="Wingdings" pitchFamily="2" charset="2"/>
                  <a:buChar char=""/>
                </a:pPr>
                <a:r>
                  <a:rPr kumimoji="1" lang="ko-KR" altLang="en-US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보안레벨에 따른 접근제어</a:t>
                </a:r>
                <a:endParaRPr kumimoji="1" lang="en-US" altLang="ko-KR" sz="8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  <a:p>
                <a:pPr marL="0" indent="0" eaLnBrk="1" fontAlgn="base" latinLnBrk="0" hangingPunct="1">
                  <a:spcBef>
                    <a:spcPct val="30000"/>
                  </a:spcBef>
                  <a:spcAft>
                    <a:spcPct val="0"/>
                  </a:spcAft>
                  <a:buSzPct val="80000"/>
                </a:pPr>
                <a:r>
                  <a:rPr kumimoji="1" lang="en-US" altLang="ko-KR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   (</a:t>
                </a:r>
                <a:r>
                  <a:rPr kumimoji="1" lang="ko-KR" altLang="en-US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공유문서영역에 대한 통제방안 적용</a:t>
                </a:r>
                <a:r>
                  <a:rPr kumimoji="1" lang="en-US" altLang="ko-KR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)</a:t>
                </a:r>
              </a:p>
              <a:p>
                <a:pPr eaLnBrk="1" fontAlgn="base" latinLnBrk="0" hangingPunct="1">
                  <a:spcBef>
                    <a:spcPct val="30000"/>
                  </a:spcBef>
                  <a:spcAft>
                    <a:spcPct val="0"/>
                  </a:spcAft>
                  <a:buSzPct val="80000"/>
                  <a:buFont typeface="Wingdings" pitchFamily="2" charset="2"/>
                  <a:buChar char=""/>
                </a:pPr>
                <a:endParaRPr kumimoji="1" lang="ko-KR" altLang="en-US" sz="8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</p:txBody>
          </p:sp>
          <p:grpSp>
            <p:nvGrpSpPr>
              <p:cNvPr id="575" name="Group 9"/>
              <p:cNvGrpSpPr>
                <a:grpSpLocks/>
              </p:cNvGrpSpPr>
              <p:nvPr/>
            </p:nvGrpSpPr>
            <p:grpSpPr bwMode="auto">
              <a:xfrm>
                <a:off x="2922364" y="2695571"/>
                <a:ext cx="1784350" cy="1797051"/>
                <a:chOff x="4869" y="1512"/>
                <a:chExt cx="1124" cy="1132"/>
              </a:xfrm>
            </p:grpSpPr>
            <p:sp>
              <p:nvSpPr>
                <p:cNvPr id="599" name="Oval 10"/>
                <p:cNvSpPr>
                  <a:spLocks noChangeArrowheads="1"/>
                </p:cNvSpPr>
                <p:nvPr/>
              </p:nvSpPr>
              <p:spPr bwMode="auto">
                <a:xfrm>
                  <a:off x="4869" y="1852"/>
                  <a:ext cx="1024" cy="232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algn="ctr">
                      <a:solidFill>
                        <a:srgbClr val="000000"/>
                      </a:solidFill>
                      <a:prstDash val="sysDot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fontAlgn="base" latinLnBrk="0" hangingPunct="1">
                    <a:spcBef>
                      <a:spcPct val="50000"/>
                    </a:spcBef>
                    <a:spcAft>
                      <a:spcPct val="0"/>
                    </a:spcAft>
                  </a:pPr>
                  <a:endParaRPr lang="ko-KR" altLang="en-US" sz="105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grpSp>
              <p:nvGrpSpPr>
                <p:cNvPr id="600" name="Group 11"/>
                <p:cNvGrpSpPr>
                  <a:grpSpLocks/>
                </p:cNvGrpSpPr>
                <p:nvPr/>
              </p:nvGrpSpPr>
              <p:grpSpPr bwMode="auto">
                <a:xfrm rot="8605115">
                  <a:off x="4978" y="2379"/>
                  <a:ext cx="542" cy="265"/>
                  <a:chOff x="2366" y="3762"/>
                  <a:chExt cx="403" cy="205"/>
                </a:xfrm>
              </p:grpSpPr>
              <p:sp>
                <p:nvSpPr>
                  <p:cNvPr id="605" name="AutoShape 12"/>
                  <p:cNvSpPr>
                    <a:spLocks noChangeArrowheads="1"/>
                  </p:cNvSpPr>
                  <p:nvPr/>
                </p:nvSpPr>
                <p:spPr bwMode="auto">
                  <a:xfrm rot="8497170" flipH="1">
                    <a:off x="2366" y="3762"/>
                    <a:ext cx="403" cy="189"/>
                  </a:xfrm>
                  <a:prstGeom prst="rightArrow">
                    <a:avLst>
                      <a:gd name="adj1" fmla="val 66917"/>
                      <a:gd name="adj2" fmla="val 41513"/>
                    </a:avLst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455A7B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pAutoFit/>
                  </a:bodyPr>
                  <a:lstStyle>
                    <a:lvl1pPr eaLnBrk="0" hangingPunct="0">
                      <a:defRPr sz="1200">
                        <a:solidFill>
                          <a:schemeClr val="tx1"/>
                        </a:solidFill>
                        <a:latin typeface="Arial" pitchFamily="34" charset="0"/>
                        <a:ea typeface="가는각진제목체" pitchFamily="18" charset="-127"/>
                      </a:defRPr>
                    </a:lvl1pPr>
                    <a:lvl2pPr marL="742950" indent="-285750" eaLnBrk="0" hangingPunct="0">
                      <a:defRPr sz="1200">
                        <a:solidFill>
                          <a:schemeClr val="tx1"/>
                        </a:solidFill>
                        <a:latin typeface="Arial" pitchFamily="34" charset="0"/>
                        <a:ea typeface="가는각진제목체" pitchFamily="18" charset="-127"/>
                      </a:defRPr>
                    </a:lvl2pPr>
                    <a:lvl3pPr marL="1143000" indent="-228600" eaLnBrk="0" hangingPunct="0">
                      <a:defRPr sz="1200">
                        <a:solidFill>
                          <a:schemeClr val="tx1"/>
                        </a:solidFill>
                        <a:latin typeface="Arial" pitchFamily="34" charset="0"/>
                        <a:ea typeface="가는각진제목체" pitchFamily="18" charset="-127"/>
                      </a:defRPr>
                    </a:lvl3pPr>
                    <a:lvl4pPr marL="1600200" indent="-228600" eaLnBrk="0" hangingPunct="0">
                      <a:defRPr sz="1200">
                        <a:solidFill>
                          <a:schemeClr val="tx1"/>
                        </a:solidFill>
                        <a:latin typeface="Arial" pitchFamily="34" charset="0"/>
                        <a:ea typeface="가는각진제목체" pitchFamily="18" charset="-127"/>
                      </a:defRPr>
                    </a:lvl4pPr>
                    <a:lvl5pPr marL="2057400" indent="-228600" eaLnBrk="0" hangingPunct="0">
                      <a:defRPr sz="1200">
                        <a:solidFill>
                          <a:schemeClr val="tx1"/>
                        </a:solidFill>
                        <a:latin typeface="Arial" pitchFamily="34" charset="0"/>
                        <a:ea typeface="가는각진제목체" pitchFamily="18" charset="-127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pitchFamily="34" charset="0"/>
                        <a:ea typeface="가는각진제목체" pitchFamily="18" charset="-127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pitchFamily="34" charset="0"/>
                        <a:ea typeface="가는각진제목체" pitchFamily="18" charset="-127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pitchFamily="34" charset="0"/>
                        <a:ea typeface="가는각진제목체" pitchFamily="18" charset="-127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pitchFamily="34" charset="0"/>
                        <a:ea typeface="가는각진제목체" pitchFamily="18" charset="-127"/>
                      </a:defRPr>
                    </a:lvl9pPr>
                  </a:lstStyle>
                  <a:p>
                    <a:pPr eaLnBrk="1" fontAlgn="base" latinLnBrk="0" hangingPunct="1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ko-KR" altLang="en-US" sz="1050">
                      <a:solidFill>
                        <a:srgbClr val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606" name="AutoShape 13"/>
                  <p:cNvSpPr>
                    <a:spLocks noChangeArrowheads="1"/>
                  </p:cNvSpPr>
                  <p:nvPr/>
                </p:nvSpPr>
                <p:spPr bwMode="auto">
                  <a:xfrm rot="8728723" flipH="1">
                    <a:off x="2376" y="3776"/>
                    <a:ext cx="360" cy="191"/>
                  </a:xfrm>
                  <a:prstGeom prst="rightArrow">
                    <a:avLst>
                      <a:gd name="adj1" fmla="val 65898"/>
                      <a:gd name="adj2" fmla="val 34563"/>
                    </a:avLst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C9D0D5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>
                    <a:spAutoFit/>
                  </a:bodyPr>
                  <a:lstStyle>
                    <a:lvl1pPr eaLnBrk="0" hangingPunct="0">
                      <a:defRPr sz="1200">
                        <a:solidFill>
                          <a:schemeClr val="tx1"/>
                        </a:solidFill>
                        <a:latin typeface="Arial" pitchFamily="34" charset="0"/>
                        <a:ea typeface="가는각진제목체" pitchFamily="18" charset="-127"/>
                      </a:defRPr>
                    </a:lvl1pPr>
                    <a:lvl2pPr marL="742950" indent="-285750" eaLnBrk="0" hangingPunct="0">
                      <a:defRPr sz="1200">
                        <a:solidFill>
                          <a:schemeClr val="tx1"/>
                        </a:solidFill>
                        <a:latin typeface="Arial" pitchFamily="34" charset="0"/>
                        <a:ea typeface="가는각진제목체" pitchFamily="18" charset="-127"/>
                      </a:defRPr>
                    </a:lvl2pPr>
                    <a:lvl3pPr marL="1143000" indent="-228600" eaLnBrk="0" hangingPunct="0">
                      <a:defRPr sz="1200">
                        <a:solidFill>
                          <a:schemeClr val="tx1"/>
                        </a:solidFill>
                        <a:latin typeface="Arial" pitchFamily="34" charset="0"/>
                        <a:ea typeface="가는각진제목체" pitchFamily="18" charset="-127"/>
                      </a:defRPr>
                    </a:lvl3pPr>
                    <a:lvl4pPr marL="1600200" indent="-228600" eaLnBrk="0" hangingPunct="0">
                      <a:defRPr sz="1200">
                        <a:solidFill>
                          <a:schemeClr val="tx1"/>
                        </a:solidFill>
                        <a:latin typeface="Arial" pitchFamily="34" charset="0"/>
                        <a:ea typeface="가는각진제목체" pitchFamily="18" charset="-127"/>
                      </a:defRPr>
                    </a:lvl4pPr>
                    <a:lvl5pPr marL="2057400" indent="-228600" eaLnBrk="0" hangingPunct="0">
                      <a:defRPr sz="1200">
                        <a:solidFill>
                          <a:schemeClr val="tx1"/>
                        </a:solidFill>
                        <a:latin typeface="Arial" pitchFamily="34" charset="0"/>
                        <a:ea typeface="가는각진제목체" pitchFamily="18" charset="-127"/>
                      </a:defRPr>
                    </a:lvl5pPr>
                    <a:lvl6pPr marL="25146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pitchFamily="34" charset="0"/>
                        <a:ea typeface="가는각진제목체" pitchFamily="18" charset="-127"/>
                      </a:defRPr>
                    </a:lvl6pPr>
                    <a:lvl7pPr marL="29718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pitchFamily="34" charset="0"/>
                        <a:ea typeface="가는각진제목체" pitchFamily="18" charset="-127"/>
                      </a:defRPr>
                    </a:lvl7pPr>
                    <a:lvl8pPr marL="34290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pitchFamily="34" charset="0"/>
                        <a:ea typeface="가는각진제목체" pitchFamily="18" charset="-127"/>
                      </a:defRPr>
                    </a:lvl8pPr>
                    <a:lvl9pPr marL="3886200" indent="-228600" eaLnBrk="0" fontAlgn="base" hangingPunct="0">
                      <a:spcBef>
                        <a:spcPct val="50000"/>
                      </a:spcBef>
                      <a:spcAft>
                        <a:spcPct val="0"/>
                      </a:spcAft>
                      <a:defRPr sz="1200">
                        <a:solidFill>
                          <a:schemeClr val="tx1"/>
                        </a:solidFill>
                        <a:latin typeface="Arial" pitchFamily="34" charset="0"/>
                        <a:ea typeface="가는각진제목체" pitchFamily="18" charset="-127"/>
                      </a:defRPr>
                    </a:lvl9pPr>
                  </a:lstStyle>
                  <a:p>
                    <a:pPr eaLnBrk="1" fontAlgn="base" latinLnBrk="0" hangingPunct="1"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endParaRPr lang="ko-KR" altLang="en-US" sz="1050">
                      <a:solidFill>
                        <a:srgbClr val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pic>
              <p:nvPicPr>
                <p:cNvPr id="601" name="Picture 14" descr="원 copy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73" y="1512"/>
                  <a:ext cx="1022" cy="9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02" name="TextBox 15"/>
                <p:cNvSpPr txBox="1">
                  <a:spLocks noChangeArrowheads="1"/>
                </p:cNvSpPr>
                <p:nvPr/>
              </p:nvSpPr>
              <p:spPr bwMode="auto">
                <a:xfrm>
                  <a:off x="5256" y="2458"/>
                  <a:ext cx="737" cy="1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ko-KR" altLang="en-US" sz="1050">
                      <a:solidFill>
                        <a:srgbClr val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자료 </a:t>
                  </a:r>
                  <a:r>
                    <a:rPr kumimoji="1" lang="en-US" altLang="ko-KR" sz="1050">
                      <a:solidFill>
                        <a:srgbClr val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(</a:t>
                  </a:r>
                  <a:r>
                    <a:rPr kumimoji="1" lang="ko-KR" altLang="en-US" sz="1050">
                      <a:solidFill>
                        <a:srgbClr val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문서</a:t>
                  </a:r>
                  <a:r>
                    <a:rPr kumimoji="1" lang="en-US" altLang="ko-KR" sz="1050">
                      <a:solidFill>
                        <a:srgbClr val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) </a:t>
                  </a:r>
                  <a:r>
                    <a:rPr kumimoji="1" lang="ko-KR" altLang="en-US" sz="1050">
                      <a:solidFill>
                        <a:srgbClr val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제공</a:t>
                  </a:r>
                </a:p>
              </p:txBody>
            </p:sp>
            <p:pic>
              <p:nvPicPr>
                <p:cNvPr id="603" name="Picture 2"/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14" y="1685"/>
                  <a:ext cx="331" cy="4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04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945" y="2145"/>
                  <a:ext cx="818" cy="1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algn="ctr">
                      <a:solidFill>
                        <a:srgbClr val="000000"/>
                      </a:solidFill>
                      <a:prstDash val="sysDot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algn="ctr" eaLnBrk="1" fontAlgn="base" latinLnBrk="0" hangingPunct="1">
                    <a:spcBef>
                      <a:spcPct val="50000"/>
                    </a:spcBef>
                    <a:spcAft>
                      <a:spcPct val="0"/>
                    </a:spcAft>
                  </a:pPr>
                  <a:r>
                    <a:rPr lang="ko-KR" altLang="en-US" sz="1050" b="1">
                      <a:solidFill>
                        <a:srgbClr val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업무담당자</a:t>
                  </a:r>
                </a:p>
              </p:txBody>
            </p:sp>
          </p:grpSp>
          <p:sp>
            <p:nvSpPr>
              <p:cNvPr id="576" name="TextBox 9"/>
              <p:cNvSpPr txBox="1">
                <a:spLocks noChangeArrowheads="1"/>
              </p:cNvSpPr>
              <p:nvPr/>
            </p:nvSpPr>
            <p:spPr bwMode="auto">
              <a:xfrm>
                <a:off x="523420" y="4871958"/>
                <a:ext cx="1331912" cy="566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marL="95250" indent="-952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fontAlgn="base" latinLnBrk="0" hangingPunct="1">
                  <a:spcBef>
                    <a:spcPct val="30000"/>
                  </a:spcBef>
                  <a:spcAft>
                    <a:spcPct val="0"/>
                  </a:spcAft>
                  <a:buSzPct val="80000"/>
                  <a:buFont typeface="Wingdings" pitchFamily="2" charset="2"/>
                  <a:buChar char=""/>
                </a:pPr>
                <a:r>
                  <a:rPr kumimoji="1" lang="ko-KR" altLang="en-US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최종 퇴실자 기록</a:t>
                </a:r>
                <a:endParaRPr kumimoji="1" lang="en-US" altLang="ko-KR" sz="8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  <a:p>
                <a:pPr eaLnBrk="1" fontAlgn="base" latinLnBrk="0" hangingPunct="1">
                  <a:spcBef>
                    <a:spcPct val="30000"/>
                  </a:spcBef>
                  <a:spcAft>
                    <a:spcPct val="0"/>
                  </a:spcAft>
                  <a:buSzPct val="80000"/>
                  <a:buFont typeface="Wingdings" pitchFamily="2" charset="2"/>
                  <a:buChar char=""/>
                </a:pPr>
                <a:r>
                  <a:rPr kumimoji="1" lang="en-US" altLang="ko-KR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(</a:t>
                </a:r>
                <a:r>
                  <a:rPr kumimoji="1" lang="ko-KR" altLang="en-US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별도 </a:t>
                </a:r>
                <a:r>
                  <a:rPr kumimoji="1" lang="en-US" altLang="ko-KR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ADT</a:t>
                </a:r>
                <a:r>
                  <a:rPr kumimoji="1" lang="ko-KR" altLang="en-US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캡스 보안인증 적용됨</a:t>
                </a:r>
                <a:r>
                  <a:rPr kumimoji="1" lang="en-US" altLang="ko-KR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)</a:t>
                </a:r>
                <a:endParaRPr kumimoji="1" lang="ko-KR" altLang="en-US" sz="8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  <a:p>
                <a:pPr eaLnBrk="1" fontAlgn="base" latinLnBrk="0" hangingPunct="1">
                  <a:spcBef>
                    <a:spcPct val="30000"/>
                  </a:spcBef>
                  <a:spcAft>
                    <a:spcPct val="0"/>
                  </a:spcAft>
                  <a:buSzPct val="80000"/>
                  <a:buFont typeface="Wingdings" pitchFamily="2" charset="2"/>
                  <a:buChar char=""/>
                </a:pPr>
                <a:r>
                  <a:rPr kumimoji="1" lang="ko-KR" altLang="en-US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인가자 외 출입통제 </a:t>
                </a:r>
              </a:p>
            </p:txBody>
          </p:sp>
          <p:sp>
            <p:nvSpPr>
              <p:cNvPr id="577" name="Freeform 19"/>
              <p:cNvSpPr>
                <a:spLocks/>
              </p:cNvSpPr>
              <p:nvPr/>
            </p:nvSpPr>
            <p:spPr bwMode="auto">
              <a:xfrm flipH="1">
                <a:off x="290057" y="4835446"/>
                <a:ext cx="1782762" cy="238125"/>
              </a:xfrm>
              <a:custGeom>
                <a:avLst/>
                <a:gdLst>
                  <a:gd name="T0" fmla="*/ 0 w 1291"/>
                  <a:gd name="T1" fmla="*/ 2147483647 h 64"/>
                  <a:gd name="T2" fmla="*/ 2147483647 w 1291"/>
                  <a:gd name="T3" fmla="*/ 0 h 64"/>
                  <a:gd name="T4" fmla="*/ 2147483647 w 1291"/>
                  <a:gd name="T5" fmla="*/ 0 h 64"/>
                  <a:gd name="T6" fmla="*/ 0 60000 65536"/>
                  <a:gd name="T7" fmla="*/ 0 60000 65536"/>
                  <a:gd name="T8" fmla="*/ 0 60000 65536"/>
                  <a:gd name="T9" fmla="*/ 0 w 1291"/>
                  <a:gd name="T10" fmla="*/ 0 h 64"/>
                  <a:gd name="T11" fmla="*/ 1291 w 1291"/>
                  <a:gd name="T12" fmla="*/ 64 h 6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91" h="64">
                    <a:moveTo>
                      <a:pt x="0" y="64"/>
                    </a:moveTo>
                    <a:lnTo>
                      <a:pt x="111" y="0"/>
                    </a:lnTo>
                    <a:lnTo>
                      <a:pt x="1291" y="0"/>
                    </a:lnTo>
                  </a:path>
                </a:pathLst>
              </a:custGeom>
              <a:noFill/>
              <a:ln w="9525">
                <a:solidFill>
                  <a:srgbClr val="5F5F5F"/>
                </a:solidFill>
                <a:prstDash val="dash"/>
                <a:round/>
                <a:headEnd type="none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78" name="Rectangle 20"/>
              <p:cNvSpPr>
                <a:spLocks noChangeArrowheads="1"/>
              </p:cNvSpPr>
              <p:nvPr/>
            </p:nvSpPr>
            <p:spPr bwMode="auto">
              <a:xfrm>
                <a:off x="1895019" y="5303986"/>
                <a:ext cx="825500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algn="ctr" eaLnBrk="1" fontAlgn="base" latinLnBrk="0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70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1. </a:t>
                </a:r>
                <a:r>
                  <a:rPr kumimoji="1" lang="ko-KR" altLang="en-US" sz="70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컨설팅과의 연계성 강화</a:t>
                </a:r>
              </a:p>
            </p:txBody>
          </p:sp>
          <p:sp>
            <p:nvSpPr>
              <p:cNvPr id="579" name="Rectangle 21"/>
              <p:cNvSpPr>
                <a:spLocks noChangeArrowheads="1"/>
              </p:cNvSpPr>
              <p:nvPr/>
            </p:nvSpPr>
            <p:spPr bwMode="auto">
              <a:xfrm>
                <a:off x="1848982" y="7075636"/>
                <a:ext cx="892175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defTabSz="7620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defTabSz="7620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algn="ctr" eaLnBrk="1" fontAlgn="base" latinLnBrk="0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70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2. </a:t>
                </a:r>
                <a:r>
                  <a:rPr kumimoji="1" lang="ko-KR" altLang="en-US" sz="70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현업과 연계한 데이터 모델 검증</a:t>
                </a:r>
              </a:p>
            </p:txBody>
          </p:sp>
          <p:sp>
            <p:nvSpPr>
              <p:cNvPr id="580" name="Text Box 22"/>
              <p:cNvSpPr txBox="1">
                <a:spLocks noChangeArrowheads="1"/>
              </p:cNvSpPr>
              <p:nvPr/>
            </p:nvSpPr>
            <p:spPr bwMode="auto">
              <a:xfrm>
                <a:off x="3150732" y="5794296"/>
                <a:ext cx="1887537" cy="355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algn="ctr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05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성공적 구축과 정착을 위한</a:t>
                </a:r>
              </a:p>
              <a:p>
                <a:pPr algn="ctr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05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중점 고려사항</a:t>
                </a:r>
              </a:p>
            </p:txBody>
          </p:sp>
          <p:sp>
            <p:nvSpPr>
              <p:cNvPr id="581" name="Freeform 23"/>
              <p:cNvSpPr>
                <a:spLocks/>
              </p:cNvSpPr>
              <p:nvPr/>
            </p:nvSpPr>
            <p:spPr bwMode="auto">
              <a:xfrm>
                <a:off x="5077957" y="6332458"/>
                <a:ext cx="1491296" cy="227013"/>
              </a:xfrm>
              <a:custGeom>
                <a:avLst/>
                <a:gdLst>
                  <a:gd name="T0" fmla="*/ 0 w 1291"/>
                  <a:gd name="T1" fmla="*/ 2147483647 h 64"/>
                  <a:gd name="T2" fmla="*/ 2147483647 w 1291"/>
                  <a:gd name="T3" fmla="*/ 0 h 64"/>
                  <a:gd name="T4" fmla="*/ 2147483647 w 1291"/>
                  <a:gd name="T5" fmla="*/ 0 h 64"/>
                  <a:gd name="T6" fmla="*/ 0 60000 65536"/>
                  <a:gd name="T7" fmla="*/ 0 60000 65536"/>
                  <a:gd name="T8" fmla="*/ 0 60000 65536"/>
                  <a:gd name="T9" fmla="*/ 0 w 1291"/>
                  <a:gd name="T10" fmla="*/ 0 h 64"/>
                  <a:gd name="T11" fmla="*/ 1291 w 1291"/>
                  <a:gd name="T12" fmla="*/ 64 h 6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91" h="64">
                    <a:moveTo>
                      <a:pt x="0" y="64"/>
                    </a:moveTo>
                    <a:lnTo>
                      <a:pt x="111" y="0"/>
                    </a:lnTo>
                    <a:lnTo>
                      <a:pt x="1291" y="0"/>
                    </a:lnTo>
                  </a:path>
                </a:pathLst>
              </a:custGeom>
              <a:noFill/>
              <a:ln w="9525">
                <a:solidFill>
                  <a:srgbClr val="5F5F5F"/>
                </a:solidFill>
                <a:prstDash val="dash"/>
                <a:round/>
                <a:headEnd type="none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582" name="Group 24"/>
              <p:cNvGrpSpPr>
                <a:grpSpLocks/>
              </p:cNvGrpSpPr>
              <p:nvPr/>
            </p:nvGrpSpPr>
            <p:grpSpPr bwMode="auto">
              <a:xfrm>
                <a:off x="1548944" y="4930696"/>
                <a:ext cx="3817938" cy="2232025"/>
                <a:chOff x="455" y="3822"/>
                <a:chExt cx="1698" cy="783"/>
              </a:xfrm>
            </p:grpSpPr>
            <p:sp>
              <p:nvSpPr>
                <p:cNvPr id="597" name="Oval 25"/>
                <p:cNvSpPr>
                  <a:spLocks noChangeArrowheads="1"/>
                </p:cNvSpPr>
                <p:nvPr/>
              </p:nvSpPr>
              <p:spPr bwMode="auto">
                <a:xfrm rot="-1103670">
                  <a:off x="455" y="3822"/>
                  <a:ext cx="1698" cy="783"/>
                </a:xfrm>
                <a:prstGeom prst="ellipse">
                  <a:avLst/>
                </a:prstGeom>
                <a:solidFill>
                  <a:srgbClr val="C2DDEA"/>
                </a:solidFill>
                <a:ln w="9525">
                  <a:noFill/>
                  <a:round/>
                  <a:headEnd/>
                  <a:tailEnd/>
                </a:ln>
                <a:effectLst>
                  <a:outerShdw dist="25400" dir="5400000" algn="ctr" rotWithShape="0">
                    <a:srgbClr val="8DCADF"/>
                  </a:outerShdw>
                </a:effec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98" name="Oval 26"/>
                <p:cNvSpPr>
                  <a:spLocks noChangeArrowheads="1"/>
                </p:cNvSpPr>
                <p:nvPr/>
              </p:nvSpPr>
              <p:spPr bwMode="auto">
                <a:xfrm rot="-1103670">
                  <a:off x="541" y="3832"/>
                  <a:ext cx="1587" cy="72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pic>
            <p:nvPicPr>
              <p:cNvPr id="583" name="Picture 27" descr="원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6432" y="4862433"/>
                <a:ext cx="1379537" cy="1292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4" name="Freeform 28"/>
              <p:cNvSpPr>
                <a:spLocks/>
              </p:cNvSpPr>
              <p:nvPr/>
            </p:nvSpPr>
            <p:spPr bwMode="auto">
              <a:xfrm flipH="1">
                <a:off x="290056" y="6711871"/>
                <a:ext cx="1773237" cy="159544"/>
              </a:xfrm>
              <a:custGeom>
                <a:avLst/>
                <a:gdLst>
                  <a:gd name="T0" fmla="*/ 0 w 1291"/>
                  <a:gd name="T1" fmla="*/ 2147483647 h 64"/>
                  <a:gd name="T2" fmla="*/ 2147483647 w 1291"/>
                  <a:gd name="T3" fmla="*/ 0 h 64"/>
                  <a:gd name="T4" fmla="*/ 2147483647 w 1291"/>
                  <a:gd name="T5" fmla="*/ 0 h 64"/>
                  <a:gd name="T6" fmla="*/ 0 60000 65536"/>
                  <a:gd name="T7" fmla="*/ 0 60000 65536"/>
                  <a:gd name="T8" fmla="*/ 0 60000 65536"/>
                  <a:gd name="T9" fmla="*/ 0 w 1291"/>
                  <a:gd name="T10" fmla="*/ 0 h 64"/>
                  <a:gd name="T11" fmla="*/ 1291 w 1291"/>
                  <a:gd name="T12" fmla="*/ 64 h 6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91" h="64">
                    <a:moveTo>
                      <a:pt x="0" y="64"/>
                    </a:moveTo>
                    <a:lnTo>
                      <a:pt x="111" y="0"/>
                    </a:lnTo>
                    <a:lnTo>
                      <a:pt x="1291" y="0"/>
                    </a:lnTo>
                  </a:path>
                </a:pathLst>
              </a:custGeom>
              <a:noFill/>
              <a:ln w="9525">
                <a:solidFill>
                  <a:srgbClr val="5F5F5F"/>
                </a:solidFill>
                <a:prstDash val="dash"/>
                <a:round/>
                <a:headEnd type="none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585" name="Picture 29" descr="원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2607" y="6524546"/>
                <a:ext cx="1376362" cy="1289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6" name="Text Box 30"/>
              <p:cNvSpPr txBox="1">
                <a:spLocks noChangeArrowheads="1"/>
              </p:cNvSpPr>
              <p:nvPr/>
            </p:nvSpPr>
            <p:spPr bwMode="auto">
              <a:xfrm>
                <a:off x="1739444" y="6876618"/>
                <a:ext cx="1162050" cy="4154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algn="ctr" eaLnBrk="1" fontAlgn="base" latinLnBrk="0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ko-KR" altLang="en-US" sz="1000" b="1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프로젝트 참여자 보안관리</a:t>
                </a:r>
              </a:p>
            </p:txBody>
          </p:sp>
          <p:sp>
            <p:nvSpPr>
              <p:cNvPr id="587" name="Text Box 31"/>
              <p:cNvSpPr txBox="1">
                <a:spLocks noChangeArrowheads="1"/>
              </p:cNvSpPr>
              <p:nvPr/>
            </p:nvSpPr>
            <p:spPr bwMode="auto">
              <a:xfrm>
                <a:off x="1855332" y="5263893"/>
                <a:ext cx="116205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algn="ctr" eaLnBrk="1" fontAlgn="base" latinLnBrk="0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ko-KR" altLang="en-US" sz="1000" b="1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프로젝트실</a:t>
                </a:r>
                <a:r>
                  <a:rPr lang="en-US" altLang="ko-KR" sz="1000" b="1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/</a:t>
                </a:r>
                <a:r>
                  <a:rPr lang="ko-KR" altLang="en-US" sz="1000" b="1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테스트베드 출입 관리</a:t>
                </a:r>
              </a:p>
            </p:txBody>
          </p:sp>
          <p:pic>
            <p:nvPicPr>
              <p:cNvPr id="588" name="Picture 32" descr="원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8453" y="4478621"/>
                <a:ext cx="1377950" cy="1292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9" name="Text Box 33"/>
              <p:cNvSpPr txBox="1">
                <a:spLocks noChangeArrowheads="1"/>
              </p:cNvSpPr>
              <p:nvPr/>
            </p:nvSpPr>
            <p:spPr bwMode="auto">
              <a:xfrm>
                <a:off x="4059416" y="4953284"/>
                <a:ext cx="116205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algn="ctr" eaLnBrk="1" fontAlgn="base" latinLnBrk="0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ko-KR" altLang="en-US" sz="1000" b="1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보안관리 대상 여부 검토</a:t>
                </a:r>
              </a:p>
            </p:txBody>
          </p:sp>
          <p:grpSp>
            <p:nvGrpSpPr>
              <p:cNvPr id="590" name="Group 34"/>
              <p:cNvGrpSpPr>
                <a:grpSpLocks/>
              </p:cNvGrpSpPr>
              <p:nvPr/>
            </p:nvGrpSpPr>
            <p:grpSpPr bwMode="auto">
              <a:xfrm>
                <a:off x="3833991" y="6242334"/>
                <a:ext cx="1377950" cy="1292225"/>
                <a:chOff x="2961" y="4904"/>
                <a:chExt cx="868" cy="814"/>
              </a:xfrm>
            </p:grpSpPr>
            <p:pic>
              <p:nvPicPr>
                <p:cNvPr id="595" name="Picture 35" descr="원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61" y="4904"/>
                  <a:ext cx="868" cy="8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96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3007" y="5222"/>
                  <a:ext cx="732" cy="1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algn="ctr">
                      <a:solidFill>
                        <a:srgbClr val="000000"/>
                      </a:solidFill>
                      <a:prstDash val="sysDot"/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algn="ctr" eaLnBrk="1" fontAlgn="base" latinLnBrk="0" hangingPunct="1">
                    <a:spcBef>
                      <a:spcPct val="50000"/>
                    </a:spcBef>
                    <a:spcAft>
                      <a:spcPct val="0"/>
                    </a:spcAft>
                  </a:pPr>
                  <a:r>
                    <a:rPr lang="ko-KR" altLang="en-US" sz="1000" b="1">
                      <a:solidFill>
                        <a:srgbClr val="000000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Arial" pitchFamily="34" charset="0"/>
                    </a:rPr>
                    <a:t>관리 레벨 적용</a:t>
                  </a:r>
                </a:p>
              </p:txBody>
            </p:sp>
          </p:grpSp>
          <p:sp>
            <p:nvSpPr>
              <p:cNvPr id="591" name="Text Box 37"/>
              <p:cNvSpPr txBox="1">
                <a:spLocks noChangeArrowheads="1"/>
              </p:cNvSpPr>
              <p:nvPr/>
            </p:nvSpPr>
            <p:spPr bwMode="auto">
              <a:xfrm>
                <a:off x="2953962" y="5136932"/>
                <a:ext cx="1069814" cy="14657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prstDash val="sysDot"/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algn="ctr" eaLnBrk="1" fontAlgn="base" latinLnBrk="0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ko-KR" altLang="en-US" sz="1050" b="1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모든 프로젝트</a:t>
                </a:r>
              </a:p>
              <a:p>
                <a:pPr algn="ctr" eaLnBrk="1" fontAlgn="base" latinLnBrk="0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ko-KR" altLang="en-US" sz="1050" b="1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참여자 대상</a:t>
                </a:r>
              </a:p>
              <a:p>
                <a:pPr algn="ctr" eaLnBrk="1" fontAlgn="base" latinLnBrk="0" hangingPunct="1">
                  <a:spcBef>
                    <a:spcPct val="50000"/>
                  </a:spcBef>
                  <a:spcAft>
                    <a:spcPct val="0"/>
                  </a:spcAft>
                </a:pPr>
                <a:endParaRPr lang="ko-KR" altLang="en-US" sz="105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  <a:p>
                <a:pPr algn="ctr" eaLnBrk="1" fontAlgn="base" latinLnBrk="0" hangingPunct="1">
                  <a:spcBef>
                    <a:spcPct val="50000"/>
                  </a:spcBef>
                  <a:spcAft>
                    <a:spcPct val="0"/>
                  </a:spcAft>
                </a:pPr>
                <a:endParaRPr lang="ko-KR" altLang="en-US" sz="105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  <a:p>
                <a:pPr algn="ctr" eaLnBrk="1" fontAlgn="base" latinLnBrk="0" hangingPunct="1">
                  <a:spcBef>
                    <a:spcPct val="50000"/>
                  </a:spcBef>
                  <a:spcAft>
                    <a:spcPct val="0"/>
                  </a:spcAft>
                </a:pPr>
                <a:endParaRPr lang="ko-KR" altLang="en-US" sz="1050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  <a:p>
                <a:pPr algn="ctr" eaLnBrk="1" fontAlgn="base" latinLnBrk="0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ko-KR" altLang="en-US" sz="1050" b="1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보안 준수 서명</a:t>
                </a:r>
              </a:p>
            </p:txBody>
          </p:sp>
          <p:sp>
            <p:nvSpPr>
              <p:cNvPr id="592" name="Freeform 38"/>
              <p:cNvSpPr>
                <a:spLocks/>
              </p:cNvSpPr>
              <p:nvPr/>
            </p:nvSpPr>
            <p:spPr bwMode="auto">
              <a:xfrm>
                <a:off x="4805541" y="4405596"/>
                <a:ext cx="1763712" cy="227013"/>
              </a:xfrm>
              <a:custGeom>
                <a:avLst/>
                <a:gdLst>
                  <a:gd name="T0" fmla="*/ 0 w 1291"/>
                  <a:gd name="T1" fmla="*/ 2147483647 h 64"/>
                  <a:gd name="T2" fmla="*/ 2147483647 w 1291"/>
                  <a:gd name="T3" fmla="*/ 0 h 64"/>
                  <a:gd name="T4" fmla="*/ 2147483647 w 1291"/>
                  <a:gd name="T5" fmla="*/ 0 h 64"/>
                  <a:gd name="T6" fmla="*/ 0 60000 65536"/>
                  <a:gd name="T7" fmla="*/ 0 60000 65536"/>
                  <a:gd name="T8" fmla="*/ 0 60000 65536"/>
                  <a:gd name="T9" fmla="*/ 0 w 1291"/>
                  <a:gd name="T10" fmla="*/ 0 h 64"/>
                  <a:gd name="T11" fmla="*/ 1291 w 1291"/>
                  <a:gd name="T12" fmla="*/ 64 h 6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91" h="64">
                    <a:moveTo>
                      <a:pt x="0" y="64"/>
                    </a:moveTo>
                    <a:lnTo>
                      <a:pt x="111" y="0"/>
                    </a:lnTo>
                    <a:lnTo>
                      <a:pt x="1291" y="0"/>
                    </a:lnTo>
                  </a:path>
                </a:pathLst>
              </a:custGeom>
              <a:noFill/>
              <a:ln w="9525">
                <a:solidFill>
                  <a:srgbClr val="5F5F5F"/>
                </a:solidFill>
                <a:prstDash val="dash"/>
                <a:round/>
                <a:headEnd type="none" w="sm" len="sm"/>
                <a:tailEnd type="oval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93" name="TextBox 9"/>
              <p:cNvSpPr txBox="1">
                <a:spLocks noChangeArrowheads="1"/>
              </p:cNvSpPr>
              <p:nvPr/>
            </p:nvSpPr>
            <p:spPr bwMode="auto">
              <a:xfrm>
                <a:off x="5222419" y="4429046"/>
                <a:ext cx="1346834" cy="566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95250" indent="-952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fontAlgn="base" latinLnBrk="0" hangingPunct="1">
                  <a:spcBef>
                    <a:spcPct val="30000"/>
                  </a:spcBef>
                  <a:spcAft>
                    <a:spcPct val="0"/>
                  </a:spcAft>
                  <a:buSzPct val="80000"/>
                  <a:buFont typeface="Wingdings" pitchFamily="2" charset="2"/>
                  <a:buChar char=""/>
                </a:pPr>
                <a:r>
                  <a:rPr kumimoji="1" lang="ko-KR" altLang="en-US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외부 유출 금지</a:t>
                </a:r>
              </a:p>
              <a:p>
                <a:pPr eaLnBrk="1" fontAlgn="base" latinLnBrk="0" hangingPunct="1">
                  <a:spcBef>
                    <a:spcPct val="30000"/>
                  </a:spcBef>
                  <a:spcAft>
                    <a:spcPct val="0"/>
                  </a:spcAft>
                  <a:buSzPct val="80000"/>
                  <a:buFont typeface="Wingdings" pitchFamily="2" charset="2"/>
                  <a:buChar char=""/>
                </a:pPr>
                <a:r>
                  <a:rPr kumimoji="1" lang="ko-KR" altLang="en-US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문서는 </a:t>
                </a:r>
                <a:r>
                  <a:rPr kumimoji="1" lang="en-US" altLang="ko-KR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Hard-copy</a:t>
                </a:r>
                <a:r>
                  <a:rPr kumimoji="1" lang="ko-KR" altLang="en-US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로 외부 반출</a:t>
                </a:r>
                <a:endParaRPr kumimoji="1" lang="en-US" altLang="ko-KR" sz="8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  <a:p>
                <a:pPr eaLnBrk="1" fontAlgn="base" latinLnBrk="0" hangingPunct="1">
                  <a:spcBef>
                    <a:spcPct val="30000"/>
                  </a:spcBef>
                  <a:spcAft>
                    <a:spcPct val="0"/>
                  </a:spcAft>
                  <a:buSzPct val="80000"/>
                  <a:buFont typeface="Wingdings" pitchFamily="2" charset="2"/>
                  <a:buChar char=""/>
                </a:pPr>
                <a:r>
                  <a:rPr kumimoji="1" lang="ko-KR" altLang="en-US" sz="800" dirty="0">
                    <a:solidFill>
                      <a:srgbClr val="000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복사허용 여부 등</a:t>
                </a:r>
              </a:p>
            </p:txBody>
          </p:sp>
          <p:sp>
            <p:nvSpPr>
              <p:cNvPr id="594" name="Lock"/>
              <p:cNvSpPr>
                <a:spLocks noEditPoints="1" noChangeArrowheads="1"/>
              </p:cNvSpPr>
              <p:nvPr/>
            </p:nvSpPr>
            <p:spPr bwMode="auto">
              <a:xfrm rot="2045621">
                <a:off x="3247885" y="5779337"/>
                <a:ext cx="557213" cy="682625"/>
              </a:xfrm>
              <a:custGeom>
                <a:avLst/>
                <a:gdLst>
                  <a:gd name="T0" fmla="*/ 10800 w 21600"/>
                  <a:gd name="T1" fmla="*/ 0 h 21600"/>
                  <a:gd name="T2" fmla="*/ 21600 w 21600"/>
                  <a:gd name="T3" fmla="*/ 9606 h 21600"/>
                  <a:gd name="T4" fmla="*/ 10800 w 21600"/>
                  <a:gd name="T5" fmla="*/ 21600 h 21600"/>
                  <a:gd name="T6" fmla="*/ 0 w 21600"/>
                  <a:gd name="T7" fmla="*/ 9606 h 21600"/>
                  <a:gd name="T8" fmla="*/ 744 w 21600"/>
                  <a:gd name="T9" fmla="*/ 9904 h 21600"/>
                  <a:gd name="T10" fmla="*/ 21134 w 21600"/>
                  <a:gd name="T11" fmla="*/ 15335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93" y="9606"/>
                    </a:moveTo>
                    <a:lnTo>
                      <a:pt x="2048" y="9606"/>
                    </a:lnTo>
                    <a:lnTo>
                      <a:pt x="2048" y="4713"/>
                    </a:lnTo>
                    <a:lnTo>
                      <a:pt x="2420" y="3818"/>
                    </a:lnTo>
                    <a:lnTo>
                      <a:pt x="2979" y="3028"/>
                    </a:lnTo>
                    <a:lnTo>
                      <a:pt x="3537" y="2446"/>
                    </a:lnTo>
                    <a:lnTo>
                      <a:pt x="3956" y="1998"/>
                    </a:lnTo>
                    <a:lnTo>
                      <a:pt x="4492" y="1581"/>
                    </a:lnTo>
                    <a:lnTo>
                      <a:pt x="5143" y="1238"/>
                    </a:lnTo>
                    <a:lnTo>
                      <a:pt x="5912" y="880"/>
                    </a:lnTo>
                    <a:lnTo>
                      <a:pt x="6587" y="641"/>
                    </a:lnTo>
                    <a:lnTo>
                      <a:pt x="7518" y="372"/>
                    </a:lnTo>
                    <a:lnTo>
                      <a:pt x="8425" y="208"/>
                    </a:lnTo>
                    <a:lnTo>
                      <a:pt x="9496" y="59"/>
                    </a:lnTo>
                    <a:lnTo>
                      <a:pt x="10637" y="14"/>
                    </a:lnTo>
                    <a:lnTo>
                      <a:pt x="11614" y="59"/>
                    </a:lnTo>
                    <a:lnTo>
                      <a:pt x="12382" y="119"/>
                    </a:lnTo>
                    <a:lnTo>
                      <a:pt x="13034" y="253"/>
                    </a:lnTo>
                    <a:lnTo>
                      <a:pt x="13779" y="417"/>
                    </a:lnTo>
                    <a:lnTo>
                      <a:pt x="14500" y="611"/>
                    </a:lnTo>
                    <a:lnTo>
                      <a:pt x="14733" y="686"/>
                    </a:lnTo>
                    <a:lnTo>
                      <a:pt x="14989" y="790"/>
                    </a:lnTo>
                    <a:lnTo>
                      <a:pt x="15175" y="865"/>
                    </a:lnTo>
                    <a:lnTo>
                      <a:pt x="15385" y="954"/>
                    </a:lnTo>
                    <a:lnTo>
                      <a:pt x="15431" y="969"/>
                    </a:lnTo>
                    <a:lnTo>
                      <a:pt x="15594" y="1059"/>
                    </a:lnTo>
                    <a:lnTo>
                      <a:pt x="15757" y="1148"/>
                    </a:lnTo>
                    <a:lnTo>
                      <a:pt x="15920" y="1267"/>
                    </a:lnTo>
                    <a:lnTo>
                      <a:pt x="16106" y="1372"/>
                    </a:lnTo>
                    <a:lnTo>
                      <a:pt x="16665" y="1730"/>
                    </a:lnTo>
                    <a:lnTo>
                      <a:pt x="17014" y="1998"/>
                    </a:lnTo>
                    <a:lnTo>
                      <a:pt x="17480" y="2356"/>
                    </a:lnTo>
                    <a:lnTo>
                      <a:pt x="17852" y="2804"/>
                    </a:lnTo>
                    <a:lnTo>
                      <a:pt x="18178" y="3192"/>
                    </a:lnTo>
                    <a:lnTo>
                      <a:pt x="18527" y="3639"/>
                    </a:lnTo>
                    <a:lnTo>
                      <a:pt x="18806" y="4132"/>
                    </a:lnTo>
                    <a:lnTo>
                      <a:pt x="19086" y="4713"/>
                    </a:lnTo>
                    <a:lnTo>
                      <a:pt x="19272" y="5191"/>
                    </a:lnTo>
                    <a:lnTo>
                      <a:pt x="19295" y="9606"/>
                    </a:lnTo>
                    <a:lnTo>
                      <a:pt x="21600" y="9606"/>
                    </a:lnTo>
                    <a:lnTo>
                      <a:pt x="21600" y="16289"/>
                    </a:lnTo>
                    <a:lnTo>
                      <a:pt x="21413" y="17184"/>
                    </a:lnTo>
                    <a:lnTo>
                      <a:pt x="21041" y="17900"/>
                    </a:lnTo>
                    <a:lnTo>
                      <a:pt x="20668" y="18377"/>
                    </a:lnTo>
                    <a:lnTo>
                      <a:pt x="20343" y="18855"/>
                    </a:lnTo>
                    <a:lnTo>
                      <a:pt x="19924" y="19332"/>
                    </a:lnTo>
                    <a:lnTo>
                      <a:pt x="19388" y="19809"/>
                    </a:lnTo>
                    <a:lnTo>
                      <a:pt x="18806" y="20242"/>
                    </a:lnTo>
                    <a:lnTo>
                      <a:pt x="18062" y="20585"/>
                    </a:lnTo>
                    <a:lnTo>
                      <a:pt x="17270" y="20883"/>
                    </a:lnTo>
                    <a:lnTo>
                      <a:pt x="16525" y="21182"/>
                    </a:lnTo>
                    <a:lnTo>
                      <a:pt x="15548" y="21420"/>
                    </a:lnTo>
                    <a:lnTo>
                      <a:pt x="14803" y="21540"/>
                    </a:lnTo>
                    <a:lnTo>
                      <a:pt x="13662" y="21674"/>
                    </a:lnTo>
                    <a:lnTo>
                      <a:pt x="8379" y="21659"/>
                    </a:lnTo>
                    <a:lnTo>
                      <a:pt x="7168" y="21540"/>
                    </a:lnTo>
                    <a:lnTo>
                      <a:pt x="6098" y="21331"/>
                    </a:lnTo>
                    <a:lnTo>
                      <a:pt x="5050" y="21092"/>
                    </a:lnTo>
                    <a:lnTo>
                      <a:pt x="4003" y="20764"/>
                    </a:lnTo>
                    <a:lnTo>
                      <a:pt x="3258" y="20391"/>
                    </a:lnTo>
                    <a:lnTo>
                      <a:pt x="2769" y="20123"/>
                    </a:lnTo>
                    <a:lnTo>
                      <a:pt x="2281" y="19720"/>
                    </a:lnTo>
                    <a:lnTo>
                      <a:pt x="1862" y="19407"/>
                    </a:lnTo>
                    <a:lnTo>
                      <a:pt x="1489" y="19079"/>
                    </a:lnTo>
                    <a:lnTo>
                      <a:pt x="1070" y="18676"/>
                    </a:lnTo>
                    <a:lnTo>
                      <a:pt x="744" y="18258"/>
                    </a:lnTo>
                    <a:lnTo>
                      <a:pt x="325" y="17661"/>
                    </a:lnTo>
                    <a:lnTo>
                      <a:pt x="162" y="17035"/>
                    </a:lnTo>
                    <a:lnTo>
                      <a:pt x="93" y="16468"/>
                    </a:lnTo>
                    <a:lnTo>
                      <a:pt x="93" y="9606"/>
                    </a:lnTo>
                    <a:close/>
                    <a:moveTo>
                      <a:pt x="6098" y="9591"/>
                    </a:moveTo>
                    <a:lnTo>
                      <a:pt x="6098" y="5220"/>
                    </a:lnTo>
                    <a:lnTo>
                      <a:pt x="6191" y="4907"/>
                    </a:lnTo>
                    <a:lnTo>
                      <a:pt x="6307" y="4639"/>
                    </a:lnTo>
                    <a:lnTo>
                      <a:pt x="6517" y="4370"/>
                    </a:lnTo>
                    <a:lnTo>
                      <a:pt x="6680" y="4087"/>
                    </a:lnTo>
                    <a:lnTo>
                      <a:pt x="6889" y="3878"/>
                    </a:lnTo>
                    <a:lnTo>
                      <a:pt x="7308" y="3520"/>
                    </a:lnTo>
                    <a:lnTo>
                      <a:pt x="7843" y="3281"/>
                    </a:lnTo>
                    <a:lnTo>
                      <a:pt x="8402" y="3013"/>
                    </a:lnTo>
                    <a:lnTo>
                      <a:pt x="9031" y="2834"/>
                    </a:lnTo>
                    <a:lnTo>
                      <a:pt x="9659" y="2700"/>
                    </a:lnTo>
                    <a:lnTo>
                      <a:pt x="10497" y="2625"/>
                    </a:lnTo>
                    <a:lnTo>
                      <a:pt x="11125" y="2655"/>
                    </a:lnTo>
                    <a:lnTo>
                      <a:pt x="11987" y="2789"/>
                    </a:lnTo>
                    <a:lnTo>
                      <a:pt x="12522" y="2893"/>
                    </a:lnTo>
                    <a:lnTo>
                      <a:pt x="13011" y="3028"/>
                    </a:lnTo>
                    <a:lnTo>
                      <a:pt x="13290" y="3192"/>
                    </a:lnTo>
                    <a:lnTo>
                      <a:pt x="13709" y="3371"/>
                    </a:lnTo>
                    <a:lnTo>
                      <a:pt x="13872" y="3505"/>
                    </a:lnTo>
                    <a:lnTo>
                      <a:pt x="14058" y="3639"/>
                    </a:lnTo>
                    <a:lnTo>
                      <a:pt x="14291" y="3788"/>
                    </a:lnTo>
                    <a:lnTo>
                      <a:pt x="14431" y="3953"/>
                    </a:lnTo>
                    <a:lnTo>
                      <a:pt x="14617" y="4102"/>
                    </a:lnTo>
                    <a:lnTo>
                      <a:pt x="14826" y="4311"/>
                    </a:lnTo>
                    <a:lnTo>
                      <a:pt x="14919" y="4534"/>
                    </a:lnTo>
                    <a:lnTo>
                      <a:pt x="15036" y="4773"/>
                    </a:lnTo>
                    <a:lnTo>
                      <a:pt x="15175" y="5027"/>
                    </a:lnTo>
                    <a:lnTo>
                      <a:pt x="15245" y="5220"/>
                    </a:lnTo>
                    <a:lnTo>
                      <a:pt x="15245" y="9591"/>
                    </a:lnTo>
                    <a:lnTo>
                      <a:pt x="6098" y="9591"/>
                    </a:lnTo>
                    <a:close/>
                  </a:path>
                  <a:path w="21600" h="21600" extrusionOk="0">
                    <a:moveTo>
                      <a:pt x="93" y="9606"/>
                    </a:moveTo>
                    <a:lnTo>
                      <a:pt x="21600" y="9606"/>
                    </a:lnTo>
                    <a:close/>
                  </a:path>
                  <a:path w="21600" h="21600" extrusionOk="0">
                    <a:moveTo>
                      <a:pt x="11684" y="17109"/>
                    </a:moveTo>
                    <a:lnTo>
                      <a:pt x="12266" y="19317"/>
                    </a:lnTo>
                    <a:lnTo>
                      <a:pt x="9659" y="19317"/>
                    </a:lnTo>
                    <a:lnTo>
                      <a:pt x="10287" y="17124"/>
                    </a:lnTo>
                    <a:lnTo>
                      <a:pt x="10008" y="16975"/>
                    </a:lnTo>
                    <a:lnTo>
                      <a:pt x="9799" y="16722"/>
                    </a:lnTo>
                    <a:lnTo>
                      <a:pt x="9752" y="16408"/>
                    </a:lnTo>
                    <a:lnTo>
                      <a:pt x="9822" y="16170"/>
                    </a:lnTo>
                    <a:lnTo>
                      <a:pt x="10008" y="16006"/>
                    </a:lnTo>
                    <a:lnTo>
                      <a:pt x="10148" y="15871"/>
                    </a:lnTo>
                    <a:lnTo>
                      <a:pt x="10381" y="15782"/>
                    </a:lnTo>
                    <a:lnTo>
                      <a:pt x="10660" y="15692"/>
                    </a:lnTo>
                    <a:lnTo>
                      <a:pt x="11009" y="15677"/>
                    </a:lnTo>
                    <a:lnTo>
                      <a:pt x="11288" y="15722"/>
                    </a:lnTo>
                    <a:lnTo>
                      <a:pt x="11614" y="15782"/>
                    </a:lnTo>
                    <a:lnTo>
                      <a:pt x="11893" y="15946"/>
                    </a:lnTo>
                    <a:lnTo>
                      <a:pt x="12033" y="16080"/>
                    </a:lnTo>
                    <a:lnTo>
                      <a:pt x="12173" y="16229"/>
                    </a:lnTo>
                    <a:lnTo>
                      <a:pt x="12196" y="16408"/>
                    </a:lnTo>
                    <a:lnTo>
                      <a:pt x="12103" y="16722"/>
                    </a:lnTo>
                    <a:lnTo>
                      <a:pt x="11987" y="16856"/>
                    </a:lnTo>
                    <a:lnTo>
                      <a:pt x="11847" y="16975"/>
                    </a:lnTo>
                    <a:lnTo>
                      <a:pt x="11684" y="17109"/>
                    </a:lnTo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shade val="46275"/>
                      <a:invGamma/>
                    </a:srgbClr>
                  </a:gs>
                </a:gsLst>
                <a:lin ang="18900000" scaled="1"/>
              </a:gradFill>
              <a:ln w="19050">
                <a:solidFill>
                  <a:srgbClr val="B2B2B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EAEAEA"/>
                </a:outerShdw>
              </a:effectLst>
            </p:spPr>
            <p:txBody>
              <a:bodyPr/>
              <a:lstStyle/>
              <a:p>
                <a:pPr fontAlgn="base" latinLnBrk="0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ko-KR" altLang="en-US" sz="10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607" name="AutoShape 40"/>
            <p:cNvSpPr>
              <a:spLocks noChangeArrowheads="1"/>
            </p:cNvSpPr>
            <p:nvPr/>
          </p:nvSpPr>
          <p:spPr bwMode="auto">
            <a:xfrm>
              <a:off x="459771" y="6724392"/>
              <a:ext cx="1901935" cy="1386597"/>
            </a:xfrm>
            <a:prstGeom prst="roundRect">
              <a:avLst>
                <a:gd name="adj" fmla="val 4699"/>
              </a:avLst>
            </a:prstGeom>
            <a:solidFill>
              <a:schemeClr val="accent5">
                <a:lumMod val="50000"/>
              </a:schemeClr>
            </a:solidFill>
            <a:ln w="12700" algn="ctr">
              <a:solidFill>
                <a:srgbClr val="0E6FAA"/>
              </a:solidFill>
              <a:round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endParaRPr kumimoji="0"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08" name="Rectangle 42"/>
            <p:cNvSpPr>
              <a:spLocks noChangeArrowheads="1"/>
            </p:cNvSpPr>
            <p:nvPr/>
          </p:nvSpPr>
          <p:spPr bwMode="auto">
            <a:xfrm>
              <a:off x="1086783" y="6829052"/>
              <a:ext cx="654879" cy="3101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195263" indent="-195263" algn="ctr">
                <a:defRPr/>
              </a:pPr>
              <a:r>
                <a:rPr kumimoji="0"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보안교육</a:t>
              </a:r>
            </a:p>
          </p:txBody>
        </p:sp>
        <p:sp>
          <p:nvSpPr>
            <p:cNvPr id="609" name="AutoShape 43"/>
            <p:cNvSpPr>
              <a:spLocks noChangeArrowheads="1"/>
            </p:cNvSpPr>
            <p:nvPr/>
          </p:nvSpPr>
          <p:spPr bwMode="auto">
            <a:xfrm>
              <a:off x="543373" y="7187842"/>
              <a:ext cx="1731249" cy="837244"/>
            </a:xfrm>
            <a:prstGeom prst="roundRect">
              <a:avLst>
                <a:gd name="adj" fmla="val 4699"/>
              </a:avLst>
            </a:prstGeom>
            <a:solidFill>
              <a:schemeClr val="bg1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kumimoji="0"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10" name="AutoShape 96"/>
            <p:cNvSpPr>
              <a:spLocks noChangeArrowheads="1"/>
            </p:cNvSpPr>
            <p:nvPr/>
          </p:nvSpPr>
          <p:spPr bwMode="auto">
            <a:xfrm>
              <a:off x="2460427" y="6724392"/>
              <a:ext cx="1901935" cy="1386597"/>
            </a:xfrm>
            <a:prstGeom prst="roundRect">
              <a:avLst>
                <a:gd name="adj" fmla="val 4699"/>
              </a:avLst>
            </a:prstGeom>
            <a:solidFill>
              <a:schemeClr val="accent5">
                <a:lumMod val="50000"/>
              </a:schemeClr>
            </a:solidFill>
            <a:ln w="12700" algn="ctr">
              <a:solidFill>
                <a:srgbClr val="0E6FAA"/>
              </a:solidFill>
              <a:round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endParaRPr kumimoji="0"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11" name="Rectangle 98"/>
            <p:cNvSpPr>
              <a:spLocks noChangeArrowheads="1"/>
            </p:cNvSpPr>
            <p:nvPr/>
          </p:nvSpPr>
          <p:spPr bwMode="auto">
            <a:xfrm>
              <a:off x="3021254" y="6829052"/>
              <a:ext cx="787248" cy="3101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195263" indent="-195263" algn="ctr">
                <a:defRPr/>
              </a:pPr>
              <a:r>
                <a:rPr kumimoji="0"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보안서약</a:t>
              </a:r>
              <a:endParaRPr kumimoji="0" lang="en-US" altLang="ko-KR" sz="9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12" name="AutoShape 99"/>
            <p:cNvSpPr>
              <a:spLocks noChangeArrowheads="1"/>
            </p:cNvSpPr>
            <p:nvPr/>
          </p:nvSpPr>
          <p:spPr bwMode="auto">
            <a:xfrm>
              <a:off x="2544029" y="7187842"/>
              <a:ext cx="1731249" cy="837244"/>
            </a:xfrm>
            <a:prstGeom prst="roundRect">
              <a:avLst>
                <a:gd name="adj" fmla="val 4699"/>
              </a:avLst>
            </a:prstGeom>
            <a:solidFill>
              <a:schemeClr val="bg1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kumimoji="0"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13" name="AutoShape 101"/>
            <p:cNvSpPr>
              <a:spLocks noChangeArrowheads="1"/>
            </p:cNvSpPr>
            <p:nvPr/>
          </p:nvSpPr>
          <p:spPr bwMode="auto">
            <a:xfrm>
              <a:off x="4527439" y="6724392"/>
              <a:ext cx="1901935" cy="1386597"/>
            </a:xfrm>
            <a:prstGeom prst="roundRect">
              <a:avLst>
                <a:gd name="adj" fmla="val 4699"/>
              </a:avLst>
            </a:prstGeom>
            <a:solidFill>
              <a:schemeClr val="accent5">
                <a:lumMod val="50000"/>
              </a:schemeClr>
            </a:solidFill>
            <a:ln w="12700" algn="ctr">
              <a:solidFill>
                <a:srgbClr val="0E6FAA"/>
              </a:solidFill>
              <a:round/>
              <a:headEnd/>
              <a:tailEnd/>
            </a:ln>
          </p:spPr>
          <p:txBody>
            <a:bodyPr anchor="ctr"/>
            <a:lstStyle/>
            <a:p>
              <a:pPr>
                <a:defRPr/>
              </a:pPr>
              <a:endParaRPr kumimoji="0"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14" name="Rectangle 103"/>
            <p:cNvSpPr>
              <a:spLocks noChangeArrowheads="1"/>
            </p:cNvSpPr>
            <p:nvPr/>
          </p:nvSpPr>
          <p:spPr bwMode="auto">
            <a:xfrm>
              <a:off x="5335587" y="6829052"/>
              <a:ext cx="296089" cy="3101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195263" indent="-195263" algn="ctr">
                <a:defRPr/>
              </a:pPr>
              <a:r>
                <a:rPr kumimoji="0" lang="ko-KR" altLang="en-US" sz="9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보안점검</a:t>
              </a:r>
            </a:p>
          </p:txBody>
        </p:sp>
        <p:sp>
          <p:nvSpPr>
            <p:cNvPr id="615" name="AutoShape 104"/>
            <p:cNvSpPr>
              <a:spLocks noChangeArrowheads="1"/>
            </p:cNvSpPr>
            <p:nvPr/>
          </p:nvSpPr>
          <p:spPr bwMode="auto">
            <a:xfrm>
              <a:off x="4611041" y="7187842"/>
              <a:ext cx="1731249" cy="837244"/>
            </a:xfrm>
            <a:prstGeom prst="roundRect">
              <a:avLst>
                <a:gd name="adj" fmla="val 4699"/>
              </a:avLst>
            </a:prstGeom>
            <a:solidFill>
              <a:schemeClr val="bg1"/>
            </a:soli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>
                <a:defRPr/>
              </a:pPr>
              <a:endParaRPr kumimoji="0" lang="ko-KR" altLang="en-US" sz="8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16" name="Text Box 105"/>
            <p:cNvSpPr txBox="1">
              <a:spLocks noChangeArrowheads="1"/>
            </p:cNvSpPr>
            <p:nvPr/>
          </p:nvSpPr>
          <p:spPr bwMode="auto">
            <a:xfrm>
              <a:off x="666626" y="7241042"/>
              <a:ext cx="156817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프로젝트 투입인력에 대한</a:t>
              </a:r>
              <a:endParaRPr kumimoji="0" lang="en-US" altLang="ko-KR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eaLnBrk="1" hangingPunct="1"/>
              <a:r>
                <a:rPr kumimoji="0"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사전 보안교육 실시</a:t>
              </a:r>
            </a:p>
          </p:txBody>
        </p:sp>
        <p:sp>
          <p:nvSpPr>
            <p:cNvPr id="617" name="Text Box 106"/>
            <p:cNvSpPr txBox="1">
              <a:spLocks noChangeArrowheads="1"/>
            </p:cNvSpPr>
            <p:nvPr/>
          </p:nvSpPr>
          <p:spPr bwMode="auto">
            <a:xfrm>
              <a:off x="2608623" y="7218464"/>
              <a:ext cx="162339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보안대상 적용</a:t>
              </a:r>
              <a:r>
                <a:rPr kumimoji="0"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kumimoji="0"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관리범위에 대한 인지</a:t>
              </a:r>
              <a:r>
                <a:rPr kumimoji="0"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kumimoji="0"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개인 별 책임고지를 위한 서약서 작성</a:t>
              </a:r>
            </a:p>
          </p:txBody>
        </p:sp>
        <p:sp>
          <p:nvSpPr>
            <p:cNvPr id="618" name="Text Box 107"/>
            <p:cNvSpPr txBox="1">
              <a:spLocks noChangeArrowheads="1"/>
            </p:cNvSpPr>
            <p:nvPr/>
          </p:nvSpPr>
          <p:spPr bwMode="auto">
            <a:xfrm>
              <a:off x="4680668" y="7244733"/>
              <a:ext cx="166142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불시점검을 통하여 보안대책 이행 여부 점검 </a:t>
              </a:r>
              <a:r>
                <a:rPr kumimoji="0"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kumimoji="0"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서랍</a:t>
              </a:r>
              <a:r>
                <a:rPr kumimoji="0"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kumimoji="0"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노트북 시건장치</a:t>
              </a:r>
              <a:r>
                <a:rPr kumimoji="0"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kumimoji="0"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부재 시 출입증</a:t>
              </a:r>
              <a:r>
                <a:rPr kumimoji="0"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kumimoji="0" lang="ko-KR" altLang="en-US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보안문서 노출여부</a:t>
              </a:r>
              <a:r>
                <a:rPr kumimoji="0" lang="en-US" altLang="ko-KR" sz="8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kumimoji="0" lang="ko-KR" altLang="en-US" sz="8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531927"/>
              </p:ext>
            </p:extLst>
          </p:nvPr>
        </p:nvGraphicFramePr>
        <p:xfrm>
          <a:off x="5660871" y="908720"/>
          <a:ext cx="3612609" cy="54006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0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31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상세 방안</a:t>
                      </a: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4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참여</a:t>
                      </a:r>
                      <a:endParaRPr lang="en-US" altLang="ko-KR" sz="8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연구원 </a:t>
                      </a:r>
                      <a:endParaRPr lang="en-US" altLang="ko-KR" sz="8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이직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인력공백</a:t>
                      </a: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2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 pitchFamily="2" charset="2"/>
                        <a:buChar char="v"/>
                      </a:pPr>
                      <a:r>
                        <a:rPr lang="ko-KR" altLang="en-US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역할 별 담당자 </a:t>
                      </a:r>
                      <a:r>
                        <a:rPr lang="en-US" altLang="ko-KR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원화 운용 </a:t>
                      </a:r>
                      <a:r>
                        <a:rPr lang="en-US" altLang="ko-KR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</a:t>
                      </a:r>
                      <a:r>
                        <a:rPr lang="en-US" altLang="ko-KR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</a:t>
                      </a:r>
                      <a:r>
                        <a:rPr lang="en-US" altLang="ko-KR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1" u="none" strike="noStrike" kern="1200" baseline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l">
                        <a:lnSpc>
                          <a:spcPct val="2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 pitchFamily="2" charset="2"/>
                        <a:buChar char="v"/>
                      </a:pPr>
                      <a:r>
                        <a:rPr lang="ko-KR" altLang="en-US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인력누수 시</a:t>
                      </a:r>
                      <a:r>
                        <a:rPr lang="en-US" altLang="ko-KR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전사 적 대응체계 마련</a:t>
                      </a:r>
                    </a:p>
                    <a:p>
                      <a:pPr marL="171450" indent="-171450" algn="l">
                        <a:lnSpc>
                          <a:spcPct val="2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Wingdings" pitchFamily="2" charset="2"/>
                        <a:buChar char="v"/>
                      </a:pPr>
                      <a:r>
                        <a:rPr lang="ko-KR" altLang="en-US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인력이탈방지를 위한 사전대처</a:t>
                      </a:r>
                      <a:r>
                        <a:rPr lang="en-US" altLang="ko-KR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경영</a:t>
                      </a:r>
                      <a:r>
                        <a:rPr lang="en-US" altLang="ko-KR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</a:t>
                      </a:r>
                      <a:r>
                        <a:rPr lang="en-US" altLang="ko-KR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수립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618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기밀보안유지</a:t>
                      </a: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lang="ko-KR" altLang="en-US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보안각서 작성 </a:t>
                      </a:r>
                      <a:r>
                        <a:rPr lang="en-US" altLang="ko-KR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개인별 보안책임</a:t>
                      </a:r>
                      <a:r>
                        <a:rPr lang="en-US" altLang="ko-KR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lang="ko-KR" altLang="en-US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사전 보안교육 철저 </a:t>
                      </a:r>
                      <a:r>
                        <a:rPr lang="en-US" altLang="ko-KR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불시보안점검</a:t>
                      </a:r>
                      <a:r>
                        <a:rPr lang="en-US" altLang="ko-KR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lang="ko-KR" altLang="en-US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업무비밀을 통한 동종업계 이직제안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61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저작권</a:t>
                      </a:r>
                      <a:endParaRPr lang="en-US" altLang="ko-KR" sz="8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b="1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존중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타 저작권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침해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200000"/>
                        </a:lnSpc>
                        <a:buFont typeface="Wingdings" pitchFamily="2" charset="2"/>
                        <a:buChar char="v"/>
                      </a:pPr>
                      <a:r>
                        <a:rPr lang="ko-KR" altLang="en-US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철저한 사전 저작권 조사</a:t>
                      </a:r>
                      <a:endParaRPr lang="en-US" altLang="ko-KR" sz="800" b="1" u="none" strike="noStrike" kern="1200" baseline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200000"/>
                        </a:lnSpc>
                        <a:buFont typeface="Wingdings" pitchFamily="2" charset="2"/>
                        <a:buChar char="v"/>
                      </a:pPr>
                      <a:r>
                        <a:rPr lang="ko-KR" altLang="en-US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사전조사를 통한 회피전략 수립 </a:t>
                      </a:r>
                      <a:endParaRPr lang="en-US" altLang="ko-KR" sz="800" b="1" u="none" strike="noStrike" kern="1200" baseline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200000"/>
                        </a:lnSpc>
                        <a:buFont typeface="Wingdings" pitchFamily="2" charset="2"/>
                        <a:buChar char="v"/>
                      </a:pPr>
                      <a:r>
                        <a:rPr lang="ko-KR" altLang="en-US" sz="800" b="1" u="none" strike="noStrike" kern="1200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대응 지재권 확보 전략수립</a:t>
                      </a:r>
                      <a:endParaRPr lang="en-US" altLang="ko-KR" sz="800" b="1" u="none" strike="noStrike" kern="1200" baseline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0127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dirty="0" err="1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오픈소스</a:t>
                      </a:r>
                      <a:endParaRPr lang="en-US" altLang="ko-KR" sz="8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latinLnBrk="1"/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라이선스 위배</a:t>
                      </a: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200000"/>
                        </a:lnSpc>
                        <a:buFont typeface="Wingdings" pitchFamily="2" charset="2"/>
                        <a:buChar char="v"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라이선스 유형 파악</a:t>
                      </a:r>
                      <a:endParaRPr lang="en-US" altLang="ko-KR" sz="8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200000"/>
                        </a:lnSpc>
                        <a:buFont typeface="Wingdings" pitchFamily="2" charset="2"/>
                        <a:buChar char="v"/>
                      </a:pPr>
                      <a:r>
                        <a:rPr lang="ko-KR" altLang="en-US" sz="8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라이선스 별 대응전략 수립</a:t>
                      </a:r>
                      <a:endParaRPr lang="en-US" altLang="ko-KR" sz="8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200000"/>
                        </a:lnSpc>
                        <a:buFontTx/>
                        <a:buChar char="-"/>
                      </a:pPr>
                      <a:r>
                        <a:rPr lang="en-US" altLang="ko-KR" sz="800" b="1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GPL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800" b="1" baseline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라이선스 회피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200000"/>
                        </a:lnSpc>
                        <a:buFontTx/>
                        <a:buChar char="-"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LGPL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라이선스 시</a:t>
                      </a: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라이브러리 형태 결합</a:t>
                      </a:r>
                      <a:endParaRPr lang="en-US" altLang="ko-KR" sz="800" b="1" baseline="0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latinLnBrk="1">
                        <a:lnSpc>
                          <a:spcPct val="200000"/>
                        </a:lnSpc>
                        <a:buFontTx/>
                        <a:buChar char="-"/>
                      </a:pPr>
                      <a:r>
                        <a:rPr lang="en-US" altLang="ko-KR" sz="800" b="1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Apache </a:t>
                      </a:r>
                      <a:r>
                        <a:rPr lang="ko-KR" altLang="en-US" sz="800" b="1" baseline="0" dirty="0">
                          <a:solidFill>
                            <a:sysClr val="windowText" lastClr="00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라이선스 선호</a:t>
                      </a:r>
                      <a:endParaRPr lang="ko-KR" altLang="en-US" sz="800" b="1" dirty="0">
                        <a:solidFill>
                          <a:sysClr val="windowText" lastClr="000000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61" marR="91461" marT="45719" marB="457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19" name="TextBox 618"/>
          <p:cNvSpPr txBox="1"/>
          <p:nvPr/>
        </p:nvSpPr>
        <p:spPr>
          <a:xfrm>
            <a:off x="416496" y="672882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○ 기밀보안대책</a:t>
            </a:r>
          </a:p>
        </p:txBody>
      </p:sp>
    </p:spTree>
    <p:extLst>
      <p:ext uri="{BB962C8B-B14F-4D97-AF65-F5344CB8AC3E}">
        <p14:creationId xmlns:p14="http://schemas.microsoft.com/office/powerpoint/2010/main" val="4121875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>
                <a:latin typeface="나눔고딕" panose="020D0604000000000000" pitchFamily="50" charset="-127"/>
                <a:ea typeface="나눔고딕" panose="020D0604000000000000" pitchFamily="50" charset="-127"/>
              </a:rPr>
              <a:t>기타지원사항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6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지원부문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Picture 2" descr="원 cop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462" y="4468311"/>
            <a:ext cx="951938" cy="97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원 cop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819" y="3288183"/>
            <a:ext cx="983047" cy="103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원 cop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076" y="2982626"/>
            <a:ext cx="1253074" cy="128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원 cop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518" y="1410028"/>
            <a:ext cx="944472" cy="969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555266" y="5761155"/>
            <a:ext cx="2988961" cy="70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58888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 defTabSz="1258888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 defTabSz="1258888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 defTabSz="1258888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 defTabSz="1258888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defTabSz="1258888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defTabSz="1258888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defTabSz="1258888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defTabSz="1258888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사후지원 요청 접수</a:t>
            </a:r>
            <a:endParaRPr lang="en-US" altLang="ko-KR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spcBef>
                <a:spcPct val="0"/>
              </a:spcBef>
            </a:pPr>
            <a:b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연락처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070-7842-3157/010-5523-247</a:t>
            </a:r>
          </a:p>
          <a:p>
            <a:pPr algn="l">
              <a:spcBef>
                <a:spcPct val="0"/>
              </a:spcBef>
            </a:pP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</a:t>
            </a:r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chkwak@mnlsolution.com</a:t>
            </a:r>
          </a:p>
          <a:p>
            <a:pPr>
              <a:spcBef>
                <a:spcPct val="0"/>
              </a:spcBef>
            </a:pPr>
            <a:endParaRPr lang="en-US" altLang="ko-KR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Freeform 188"/>
          <p:cNvSpPr>
            <a:spLocks/>
          </p:cNvSpPr>
          <p:nvPr/>
        </p:nvSpPr>
        <p:spPr bwMode="auto">
          <a:xfrm rot="268461">
            <a:off x="2335482" y="2510032"/>
            <a:ext cx="498990" cy="798522"/>
          </a:xfrm>
          <a:custGeom>
            <a:avLst/>
            <a:gdLst>
              <a:gd name="T0" fmla="*/ 0 w 829"/>
              <a:gd name="T1" fmla="*/ 0 h 726"/>
              <a:gd name="T2" fmla="*/ 1056 w 829"/>
              <a:gd name="T3" fmla="*/ 31676816 h 726"/>
              <a:gd name="T4" fmla="*/ 1056 w 829"/>
              <a:gd name="T5" fmla="*/ 31676816 h 726"/>
              <a:gd name="T6" fmla="*/ 1056 w 829"/>
              <a:gd name="T7" fmla="*/ 31676816 h 726"/>
              <a:gd name="T8" fmla="*/ 0 60000 65536"/>
              <a:gd name="T9" fmla="*/ 0 60000 65536"/>
              <a:gd name="T10" fmla="*/ 0 60000 65536"/>
              <a:gd name="T11" fmla="*/ 0 60000 65536"/>
              <a:gd name="T12" fmla="*/ 0 w 829"/>
              <a:gd name="T13" fmla="*/ 0 h 726"/>
              <a:gd name="T14" fmla="*/ 829 w 829"/>
              <a:gd name="T15" fmla="*/ 726 h 7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9" h="726">
                <a:moveTo>
                  <a:pt x="0" y="0"/>
                </a:moveTo>
                <a:lnTo>
                  <a:pt x="534" y="557"/>
                </a:lnTo>
                <a:lnTo>
                  <a:pt x="443" y="280"/>
                </a:lnTo>
                <a:lnTo>
                  <a:pt x="829" y="726"/>
                </a:lnTo>
              </a:path>
            </a:pathLst>
          </a:custGeom>
          <a:noFill/>
          <a:ln w="793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eaLnBrk="1" hangingPunct="1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Line 329"/>
          <p:cNvSpPr>
            <a:spLocks noChangeShapeType="1"/>
          </p:cNvSpPr>
          <p:nvPr/>
        </p:nvSpPr>
        <p:spPr bwMode="auto">
          <a:xfrm>
            <a:off x="2294418" y="2606452"/>
            <a:ext cx="396952" cy="816176"/>
          </a:xfrm>
          <a:prstGeom prst="line">
            <a:avLst/>
          </a:prstGeom>
          <a:noFill/>
          <a:ln w="8001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Rectangle 330"/>
          <p:cNvSpPr>
            <a:spLocks noChangeArrowheads="1"/>
          </p:cNvSpPr>
          <p:nvPr/>
        </p:nvSpPr>
        <p:spPr bwMode="auto">
          <a:xfrm>
            <a:off x="6377174" y="3360158"/>
            <a:ext cx="881009" cy="30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>
              <a:spcBef>
                <a:spcPct val="0"/>
              </a:spcBef>
            </a:pP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 시 적절한 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spcBef>
                <a:spcPct val="0"/>
              </a:spcBef>
            </a:pP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리소스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투입</a:t>
            </a:r>
          </a:p>
        </p:txBody>
      </p:sp>
      <p:grpSp>
        <p:nvGrpSpPr>
          <p:cNvPr id="15" name="Group 585"/>
          <p:cNvGrpSpPr>
            <a:grpSpLocks/>
          </p:cNvGrpSpPr>
          <p:nvPr/>
        </p:nvGrpSpPr>
        <p:grpSpPr bwMode="auto">
          <a:xfrm>
            <a:off x="4495697" y="1807930"/>
            <a:ext cx="895942" cy="239013"/>
            <a:chOff x="2871" y="1265"/>
            <a:chExt cx="720" cy="176"/>
          </a:xfrm>
        </p:grpSpPr>
        <p:sp>
          <p:nvSpPr>
            <p:cNvPr id="570" name="Rectangle 331"/>
            <p:cNvSpPr>
              <a:spLocks noChangeArrowheads="1"/>
            </p:cNvSpPr>
            <p:nvPr/>
          </p:nvSpPr>
          <p:spPr bwMode="auto">
            <a:xfrm>
              <a:off x="2871" y="1265"/>
              <a:ext cx="720" cy="176"/>
            </a:xfrm>
            <a:prstGeom prst="rect">
              <a:avLst/>
            </a:prstGeom>
            <a:noFill/>
            <a:ln w="19050">
              <a:solidFill>
                <a:srgbClr val="B5B2A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1" name="Rectangle 332"/>
            <p:cNvSpPr>
              <a:spLocks noChangeArrowheads="1"/>
            </p:cNvSpPr>
            <p:nvPr/>
          </p:nvSpPr>
          <p:spPr bwMode="auto">
            <a:xfrm>
              <a:off x="2920" y="1293"/>
              <a:ext cx="469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ko-KR" altLang="en-US" sz="100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에스컬레이션</a:t>
              </a:r>
              <a:endParaRPr lang="ko-KR" altLang="en-US" sz="2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Rectangle 333"/>
          <p:cNvSpPr>
            <a:spLocks noChangeArrowheads="1"/>
          </p:cNvSpPr>
          <p:nvPr/>
        </p:nvSpPr>
        <p:spPr bwMode="auto">
          <a:xfrm>
            <a:off x="3838673" y="3623616"/>
            <a:ext cx="388241" cy="13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ko-KR" altLang="en-US" sz="10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상황보고</a:t>
            </a:r>
          </a:p>
        </p:txBody>
      </p:sp>
      <p:sp>
        <p:nvSpPr>
          <p:cNvPr id="17" name="Line 334"/>
          <p:cNvSpPr>
            <a:spLocks noChangeShapeType="1"/>
          </p:cNvSpPr>
          <p:nvPr/>
        </p:nvSpPr>
        <p:spPr bwMode="auto">
          <a:xfrm flipH="1">
            <a:off x="2189891" y="4566089"/>
            <a:ext cx="379531" cy="391113"/>
          </a:xfrm>
          <a:prstGeom prst="line">
            <a:avLst/>
          </a:prstGeom>
          <a:noFill/>
          <a:ln w="8001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Group 584"/>
          <p:cNvGrpSpPr>
            <a:grpSpLocks/>
          </p:cNvGrpSpPr>
          <p:nvPr/>
        </p:nvGrpSpPr>
        <p:grpSpPr bwMode="auto">
          <a:xfrm>
            <a:off x="1766808" y="4981646"/>
            <a:ext cx="684400" cy="544570"/>
            <a:chOff x="825" y="3588"/>
            <a:chExt cx="550" cy="401"/>
          </a:xfrm>
        </p:grpSpPr>
        <p:sp>
          <p:nvSpPr>
            <p:cNvPr id="568" name="Oval 21"/>
            <p:cNvSpPr>
              <a:spLocks noChangeArrowheads="1"/>
            </p:cNvSpPr>
            <p:nvPr/>
          </p:nvSpPr>
          <p:spPr bwMode="auto">
            <a:xfrm>
              <a:off x="825" y="3588"/>
              <a:ext cx="550" cy="401"/>
            </a:xfrm>
            <a:prstGeom prst="ellipse">
              <a:avLst/>
            </a:prstGeom>
            <a:solidFill>
              <a:srgbClr val="9D99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0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9" name="Rectangle 336"/>
            <p:cNvSpPr>
              <a:spLocks noChangeArrowheads="1"/>
            </p:cNvSpPr>
            <p:nvPr/>
          </p:nvSpPr>
          <p:spPr bwMode="auto">
            <a:xfrm>
              <a:off x="990" y="3761"/>
              <a:ext cx="30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prstDash val="sysDot"/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ko-KR" altLang="en-US" sz="1000" dirty="0">
                  <a:solidFill>
                    <a:srgbClr val="FFFF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종료</a:t>
              </a:r>
            </a:p>
          </p:txBody>
        </p:sp>
      </p:grpSp>
      <p:sp>
        <p:nvSpPr>
          <p:cNvPr id="19" name="Rectangle 338"/>
          <p:cNvSpPr>
            <a:spLocks noChangeArrowheads="1"/>
          </p:cNvSpPr>
          <p:nvPr/>
        </p:nvSpPr>
        <p:spPr bwMode="auto">
          <a:xfrm>
            <a:off x="2344192" y="1792992"/>
            <a:ext cx="2005914" cy="30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ko-KR" altLang="en-US" sz="10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사후 지원 요청 시 해당 내용을</a:t>
            </a:r>
            <a:br>
              <a:rPr lang="en-US" altLang="ko-KR" sz="10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0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전화 또는 이메일을 통하여 접수함</a:t>
            </a:r>
          </a:p>
        </p:txBody>
      </p:sp>
      <p:sp>
        <p:nvSpPr>
          <p:cNvPr id="20" name="Line 339"/>
          <p:cNvSpPr>
            <a:spLocks noChangeShapeType="1"/>
          </p:cNvSpPr>
          <p:nvPr/>
        </p:nvSpPr>
        <p:spPr bwMode="auto">
          <a:xfrm>
            <a:off x="5391638" y="1919289"/>
            <a:ext cx="892208" cy="0"/>
          </a:xfrm>
          <a:prstGeom prst="line">
            <a:avLst/>
          </a:prstGeom>
          <a:noFill/>
          <a:ln w="8001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Rectangle 340"/>
          <p:cNvSpPr>
            <a:spLocks noChangeArrowheads="1"/>
          </p:cNvSpPr>
          <p:nvPr/>
        </p:nvSpPr>
        <p:spPr bwMode="auto">
          <a:xfrm>
            <a:off x="7591672" y="1563485"/>
            <a:ext cx="889720" cy="61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해결이 안될 때</a:t>
            </a:r>
          </a:p>
          <a:p>
            <a:pPr>
              <a:spcBef>
                <a:spcPct val="0"/>
              </a:spcBef>
            </a:pP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네트워크를 통한 이슈화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문제해결</a:t>
            </a:r>
            <a:endParaRPr lang="ko-KR" altLang="en-US" sz="2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Line 341"/>
          <p:cNvSpPr>
            <a:spLocks noChangeShapeType="1"/>
          </p:cNvSpPr>
          <p:nvPr/>
        </p:nvSpPr>
        <p:spPr bwMode="auto">
          <a:xfrm flipV="1">
            <a:off x="3288664" y="2055092"/>
            <a:ext cx="1336446" cy="1535932"/>
          </a:xfrm>
          <a:prstGeom prst="line">
            <a:avLst/>
          </a:prstGeom>
          <a:noFill/>
          <a:ln w="8001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Rectangle 400"/>
          <p:cNvSpPr>
            <a:spLocks noChangeArrowheads="1"/>
          </p:cNvSpPr>
          <p:nvPr/>
        </p:nvSpPr>
        <p:spPr bwMode="auto">
          <a:xfrm>
            <a:off x="4499430" y="2389167"/>
            <a:ext cx="1093795" cy="15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해결이 안될 때</a:t>
            </a:r>
          </a:p>
        </p:txBody>
      </p:sp>
      <p:grpSp>
        <p:nvGrpSpPr>
          <p:cNvPr id="24" name="Group 403"/>
          <p:cNvGrpSpPr>
            <a:grpSpLocks/>
          </p:cNvGrpSpPr>
          <p:nvPr/>
        </p:nvGrpSpPr>
        <p:grpSpPr bwMode="auto">
          <a:xfrm>
            <a:off x="6292557" y="1408669"/>
            <a:ext cx="1215743" cy="977782"/>
            <a:chOff x="4169" y="1241"/>
            <a:chExt cx="806" cy="613"/>
          </a:xfrm>
        </p:grpSpPr>
        <p:grpSp>
          <p:nvGrpSpPr>
            <p:cNvPr id="320" name="Group 404"/>
            <p:cNvGrpSpPr>
              <a:grpSpLocks/>
            </p:cNvGrpSpPr>
            <p:nvPr/>
          </p:nvGrpSpPr>
          <p:grpSpPr bwMode="auto">
            <a:xfrm>
              <a:off x="4169" y="1241"/>
              <a:ext cx="806" cy="391"/>
              <a:chOff x="4322" y="1241"/>
              <a:chExt cx="806" cy="391"/>
            </a:xfrm>
          </p:grpSpPr>
          <p:grpSp>
            <p:nvGrpSpPr>
              <p:cNvPr id="322" name="Group 405"/>
              <p:cNvGrpSpPr>
                <a:grpSpLocks/>
              </p:cNvGrpSpPr>
              <p:nvPr/>
            </p:nvGrpSpPr>
            <p:grpSpPr bwMode="auto">
              <a:xfrm>
                <a:off x="4322" y="1241"/>
                <a:ext cx="806" cy="391"/>
                <a:chOff x="4209" y="1328"/>
                <a:chExt cx="806" cy="391"/>
              </a:xfrm>
            </p:grpSpPr>
            <p:sp>
              <p:nvSpPr>
                <p:cNvPr id="368" name="Freeform 406"/>
                <p:cNvSpPr>
                  <a:spLocks/>
                </p:cNvSpPr>
                <p:nvPr/>
              </p:nvSpPr>
              <p:spPr bwMode="auto">
                <a:xfrm>
                  <a:off x="4436" y="1539"/>
                  <a:ext cx="3" cy="1"/>
                </a:xfrm>
                <a:custGeom>
                  <a:avLst/>
                  <a:gdLst>
                    <a:gd name="T0" fmla="*/ 0 w 9"/>
                    <a:gd name="T1" fmla="*/ 0 h 2"/>
                    <a:gd name="T2" fmla="*/ 0 w 9"/>
                    <a:gd name="T3" fmla="*/ 1 h 2"/>
                    <a:gd name="T4" fmla="*/ 0 w 9"/>
                    <a:gd name="T5" fmla="*/ 1 h 2"/>
                    <a:gd name="T6" fmla="*/ 0 w 9"/>
                    <a:gd name="T7" fmla="*/ 0 h 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"/>
                    <a:gd name="T13" fmla="*/ 0 h 2"/>
                    <a:gd name="T14" fmla="*/ 9 w 9"/>
                    <a:gd name="T15" fmla="*/ 2 h 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" h="2">
                      <a:moveTo>
                        <a:pt x="0" y="0"/>
                      </a:moveTo>
                      <a:lnTo>
                        <a:pt x="0" y="2"/>
                      </a:lnTo>
                      <a:lnTo>
                        <a:pt x="9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69" name="Freeform 407"/>
                <p:cNvSpPr>
                  <a:spLocks/>
                </p:cNvSpPr>
                <p:nvPr/>
              </p:nvSpPr>
              <p:spPr bwMode="auto">
                <a:xfrm>
                  <a:off x="4722" y="1490"/>
                  <a:ext cx="32" cy="22"/>
                </a:xfrm>
                <a:custGeom>
                  <a:avLst/>
                  <a:gdLst>
                    <a:gd name="T0" fmla="*/ 0 w 96"/>
                    <a:gd name="T1" fmla="*/ 0 h 67"/>
                    <a:gd name="T2" fmla="*/ 0 w 96"/>
                    <a:gd name="T3" fmla="*/ 0 h 67"/>
                    <a:gd name="T4" fmla="*/ 0 w 96"/>
                    <a:gd name="T5" fmla="*/ 0 h 67"/>
                    <a:gd name="T6" fmla="*/ 0 w 96"/>
                    <a:gd name="T7" fmla="*/ 0 h 67"/>
                    <a:gd name="T8" fmla="*/ 0 w 96"/>
                    <a:gd name="T9" fmla="*/ 0 h 67"/>
                    <a:gd name="T10" fmla="*/ 0 w 96"/>
                    <a:gd name="T11" fmla="*/ 0 h 67"/>
                    <a:gd name="T12" fmla="*/ 0 w 96"/>
                    <a:gd name="T13" fmla="*/ 0 h 67"/>
                    <a:gd name="T14" fmla="*/ 0 w 96"/>
                    <a:gd name="T15" fmla="*/ 0 h 67"/>
                    <a:gd name="T16" fmla="*/ 0 w 96"/>
                    <a:gd name="T17" fmla="*/ 0 h 67"/>
                    <a:gd name="T18" fmla="*/ 0 w 96"/>
                    <a:gd name="T19" fmla="*/ 0 h 67"/>
                    <a:gd name="T20" fmla="*/ 0 w 96"/>
                    <a:gd name="T21" fmla="*/ 0 h 67"/>
                    <a:gd name="T22" fmla="*/ 0 w 96"/>
                    <a:gd name="T23" fmla="*/ 0 h 67"/>
                    <a:gd name="T24" fmla="*/ 0 w 96"/>
                    <a:gd name="T25" fmla="*/ 0 h 67"/>
                    <a:gd name="T26" fmla="*/ 0 w 96"/>
                    <a:gd name="T27" fmla="*/ 0 h 67"/>
                    <a:gd name="T28" fmla="*/ 0 w 96"/>
                    <a:gd name="T29" fmla="*/ 0 h 67"/>
                    <a:gd name="T30" fmla="*/ 0 w 96"/>
                    <a:gd name="T31" fmla="*/ 0 h 67"/>
                    <a:gd name="T32" fmla="*/ 0 w 96"/>
                    <a:gd name="T33" fmla="*/ 0 h 67"/>
                    <a:gd name="T34" fmla="*/ 0 w 96"/>
                    <a:gd name="T35" fmla="*/ 0 h 67"/>
                    <a:gd name="T36" fmla="*/ 0 w 96"/>
                    <a:gd name="T37" fmla="*/ 0 h 67"/>
                    <a:gd name="T38" fmla="*/ 0 w 96"/>
                    <a:gd name="T39" fmla="*/ 0 h 67"/>
                    <a:gd name="T40" fmla="*/ 0 w 96"/>
                    <a:gd name="T41" fmla="*/ 0 h 67"/>
                    <a:gd name="T42" fmla="*/ 0 w 96"/>
                    <a:gd name="T43" fmla="*/ 0 h 67"/>
                    <a:gd name="T44" fmla="*/ 0 w 96"/>
                    <a:gd name="T45" fmla="*/ 0 h 67"/>
                    <a:gd name="T46" fmla="*/ 0 w 96"/>
                    <a:gd name="T47" fmla="*/ 0 h 6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96"/>
                    <a:gd name="T73" fmla="*/ 0 h 67"/>
                    <a:gd name="T74" fmla="*/ 96 w 96"/>
                    <a:gd name="T75" fmla="*/ 67 h 6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96" h="67">
                      <a:moveTo>
                        <a:pt x="0" y="32"/>
                      </a:moveTo>
                      <a:lnTo>
                        <a:pt x="1" y="51"/>
                      </a:lnTo>
                      <a:lnTo>
                        <a:pt x="10" y="55"/>
                      </a:lnTo>
                      <a:lnTo>
                        <a:pt x="2" y="65"/>
                      </a:lnTo>
                      <a:lnTo>
                        <a:pt x="13" y="67"/>
                      </a:lnTo>
                      <a:lnTo>
                        <a:pt x="38" y="65"/>
                      </a:lnTo>
                      <a:lnTo>
                        <a:pt x="43" y="54"/>
                      </a:lnTo>
                      <a:lnTo>
                        <a:pt x="59" y="49"/>
                      </a:lnTo>
                      <a:lnTo>
                        <a:pt x="62" y="41"/>
                      </a:lnTo>
                      <a:lnTo>
                        <a:pt x="66" y="38"/>
                      </a:lnTo>
                      <a:lnTo>
                        <a:pt x="65" y="34"/>
                      </a:lnTo>
                      <a:lnTo>
                        <a:pt x="69" y="33"/>
                      </a:lnTo>
                      <a:lnTo>
                        <a:pt x="76" y="25"/>
                      </a:lnTo>
                      <a:lnTo>
                        <a:pt x="72" y="17"/>
                      </a:lnTo>
                      <a:lnTo>
                        <a:pt x="96" y="12"/>
                      </a:lnTo>
                      <a:lnTo>
                        <a:pt x="96" y="8"/>
                      </a:lnTo>
                      <a:lnTo>
                        <a:pt x="88" y="7"/>
                      </a:lnTo>
                      <a:lnTo>
                        <a:pt x="76" y="14"/>
                      </a:lnTo>
                      <a:lnTo>
                        <a:pt x="69" y="0"/>
                      </a:lnTo>
                      <a:lnTo>
                        <a:pt x="59" y="9"/>
                      </a:lnTo>
                      <a:lnTo>
                        <a:pt x="31" y="8"/>
                      </a:lnTo>
                      <a:lnTo>
                        <a:pt x="15" y="25"/>
                      </a:lnTo>
                      <a:lnTo>
                        <a:pt x="6" y="19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0" name="Freeform 408"/>
                <p:cNvSpPr>
                  <a:spLocks/>
                </p:cNvSpPr>
                <p:nvPr/>
              </p:nvSpPr>
              <p:spPr bwMode="auto">
                <a:xfrm>
                  <a:off x="4630" y="1479"/>
                  <a:ext cx="4" cy="9"/>
                </a:xfrm>
                <a:custGeom>
                  <a:avLst/>
                  <a:gdLst>
                    <a:gd name="T0" fmla="*/ 0 w 12"/>
                    <a:gd name="T1" fmla="*/ 0 h 23"/>
                    <a:gd name="T2" fmla="*/ 0 w 12"/>
                    <a:gd name="T3" fmla="*/ 0 h 23"/>
                    <a:gd name="T4" fmla="*/ 0 w 12"/>
                    <a:gd name="T5" fmla="*/ 0 h 23"/>
                    <a:gd name="T6" fmla="*/ 0 w 12"/>
                    <a:gd name="T7" fmla="*/ 0 h 23"/>
                    <a:gd name="T8" fmla="*/ 0 w 12"/>
                    <a:gd name="T9" fmla="*/ 0 h 23"/>
                    <a:gd name="T10" fmla="*/ 0 w 12"/>
                    <a:gd name="T11" fmla="*/ 0 h 2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2"/>
                    <a:gd name="T19" fmla="*/ 0 h 23"/>
                    <a:gd name="T20" fmla="*/ 12 w 12"/>
                    <a:gd name="T21" fmla="*/ 23 h 2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2" h="23">
                      <a:moveTo>
                        <a:pt x="0" y="17"/>
                      </a:moveTo>
                      <a:lnTo>
                        <a:pt x="0" y="4"/>
                      </a:lnTo>
                      <a:lnTo>
                        <a:pt x="6" y="0"/>
                      </a:lnTo>
                      <a:lnTo>
                        <a:pt x="12" y="13"/>
                      </a:lnTo>
                      <a:lnTo>
                        <a:pt x="6" y="23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1" name="Freeform 409"/>
                <p:cNvSpPr>
                  <a:spLocks/>
                </p:cNvSpPr>
                <p:nvPr/>
              </p:nvSpPr>
              <p:spPr bwMode="auto">
                <a:xfrm>
                  <a:off x="4567" y="1494"/>
                  <a:ext cx="45" cy="43"/>
                </a:xfrm>
                <a:custGeom>
                  <a:avLst/>
                  <a:gdLst>
                    <a:gd name="T0" fmla="*/ 0 w 134"/>
                    <a:gd name="T1" fmla="*/ 0 h 130"/>
                    <a:gd name="T2" fmla="*/ 0 w 134"/>
                    <a:gd name="T3" fmla="*/ 0 h 130"/>
                    <a:gd name="T4" fmla="*/ 0 w 134"/>
                    <a:gd name="T5" fmla="*/ 0 h 130"/>
                    <a:gd name="T6" fmla="*/ 0 w 134"/>
                    <a:gd name="T7" fmla="*/ 0 h 130"/>
                    <a:gd name="T8" fmla="*/ 0 w 134"/>
                    <a:gd name="T9" fmla="*/ 0 h 130"/>
                    <a:gd name="T10" fmla="*/ 0 w 134"/>
                    <a:gd name="T11" fmla="*/ 0 h 130"/>
                    <a:gd name="T12" fmla="*/ 0 w 134"/>
                    <a:gd name="T13" fmla="*/ 0 h 130"/>
                    <a:gd name="T14" fmla="*/ 0 w 134"/>
                    <a:gd name="T15" fmla="*/ 0 h 130"/>
                    <a:gd name="T16" fmla="*/ 0 w 134"/>
                    <a:gd name="T17" fmla="*/ 0 h 130"/>
                    <a:gd name="T18" fmla="*/ 0 w 134"/>
                    <a:gd name="T19" fmla="*/ 0 h 130"/>
                    <a:gd name="T20" fmla="*/ 0 w 134"/>
                    <a:gd name="T21" fmla="*/ 0 h 130"/>
                    <a:gd name="T22" fmla="*/ 0 w 134"/>
                    <a:gd name="T23" fmla="*/ 0 h 130"/>
                    <a:gd name="T24" fmla="*/ 0 w 134"/>
                    <a:gd name="T25" fmla="*/ 0 h 130"/>
                    <a:gd name="T26" fmla="*/ 0 w 134"/>
                    <a:gd name="T27" fmla="*/ 0 h 130"/>
                    <a:gd name="T28" fmla="*/ 0 w 134"/>
                    <a:gd name="T29" fmla="*/ 0 h 130"/>
                    <a:gd name="T30" fmla="*/ 0 w 134"/>
                    <a:gd name="T31" fmla="*/ 0 h 130"/>
                    <a:gd name="T32" fmla="*/ 0 w 134"/>
                    <a:gd name="T33" fmla="*/ 0 h 130"/>
                    <a:gd name="T34" fmla="*/ 0 w 134"/>
                    <a:gd name="T35" fmla="*/ 0 h 130"/>
                    <a:gd name="T36" fmla="*/ 0 w 134"/>
                    <a:gd name="T37" fmla="*/ 0 h 130"/>
                    <a:gd name="T38" fmla="*/ 0 w 134"/>
                    <a:gd name="T39" fmla="*/ 0 h 130"/>
                    <a:gd name="T40" fmla="*/ 0 w 134"/>
                    <a:gd name="T41" fmla="*/ 0 h 130"/>
                    <a:gd name="T42" fmla="*/ 0 w 134"/>
                    <a:gd name="T43" fmla="*/ 0 h 13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134"/>
                    <a:gd name="T67" fmla="*/ 0 h 130"/>
                    <a:gd name="T68" fmla="*/ 134 w 134"/>
                    <a:gd name="T69" fmla="*/ 130 h 13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134" h="130">
                      <a:moveTo>
                        <a:pt x="0" y="69"/>
                      </a:moveTo>
                      <a:lnTo>
                        <a:pt x="0" y="71"/>
                      </a:lnTo>
                      <a:lnTo>
                        <a:pt x="26" y="89"/>
                      </a:lnTo>
                      <a:lnTo>
                        <a:pt x="80" y="125"/>
                      </a:lnTo>
                      <a:lnTo>
                        <a:pt x="80" y="130"/>
                      </a:lnTo>
                      <a:lnTo>
                        <a:pt x="83" y="129"/>
                      </a:lnTo>
                      <a:lnTo>
                        <a:pt x="94" y="127"/>
                      </a:lnTo>
                      <a:lnTo>
                        <a:pt x="134" y="98"/>
                      </a:lnTo>
                      <a:lnTo>
                        <a:pt x="121" y="80"/>
                      </a:lnTo>
                      <a:lnTo>
                        <a:pt x="121" y="50"/>
                      </a:lnTo>
                      <a:lnTo>
                        <a:pt x="119" y="35"/>
                      </a:lnTo>
                      <a:lnTo>
                        <a:pt x="108" y="22"/>
                      </a:lnTo>
                      <a:lnTo>
                        <a:pt x="112" y="17"/>
                      </a:lnTo>
                      <a:lnTo>
                        <a:pt x="114" y="0"/>
                      </a:lnTo>
                      <a:lnTo>
                        <a:pt x="68" y="3"/>
                      </a:lnTo>
                      <a:lnTo>
                        <a:pt x="42" y="13"/>
                      </a:lnTo>
                      <a:lnTo>
                        <a:pt x="49" y="35"/>
                      </a:lnTo>
                      <a:lnTo>
                        <a:pt x="39" y="35"/>
                      </a:lnTo>
                      <a:lnTo>
                        <a:pt x="31" y="39"/>
                      </a:lnTo>
                      <a:lnTo>
                        <a:pt x="33" y="44"/>
                      </a:lnTo>
                      <a:lnTo>
                        <a:pt x="2" y="58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2" name="Freeform 410"/>
                <p:cNvSpPr>
                  <a:spLocks/>
                </p:cNvSpPr>
                <p:nvPr/>
              </p:nvSpPr>
              <p:spPr bwMode="auto">
                <a:xfrm>
                  <a:off x="4421" y="1630"/>
                  <a:ext cx="45" cy="77"/>
                </a:xfrm>
                <a:custGeom>
                  <a:avLst/>
                  <a:gdLst>
                    <a:gd name="T0" fmla="*/ 0 w 134"/>
                    <a:gd name="T1" fmla="*/ 0 h 238"/>
                    <a:gd name="T2" fmla="*/ 0 w 134"/>
                    <a:gd name="T3" fmla="*/ 0 h 238"/>
                    <a:gd name="T4" fmla="*/ 0 w 134"/>
                    <a:gd name="T5" fmla="*/ 0 h 238"/>
                    <a:gd name="T6" fmla="*/ 0 w 134"/>
                    <a:gd name="T7" fmla="*/ 0 h 238"/>
                    <a:gd name="T8" fmla="*/ 0 w 134"/>
                    <a:gd name="T9" fmla="*/ 0 h 238"/>
                    <a:gd name="T10" fmla="*/ 0 w 134"/>
                    <a:gd name="T11" fmla="*/ 0 h 238"/>
                    <a:gd name="T12" fmla="*/ 0 w 134"/>
                    <a:gd name="T13" fmla="*/ 0 h 238"/>
                    <a:gd name="T14" fmla="*/ 0 w 134"/>
                    <a:gd name="T15" fmla="*/ 0 h 238"/>
                    <a:gd name="T16" fmla="*/ 0 w 134"/>
                    <a:gd name="T17" fmla="*/ 0 h 238"/>
                    <a:gd name="T18" fmla="*/ 0 w 134"/>
                    <a:gd name="T19" fmla="*/ 0 h 238"/>
                    <a:gd name="T20" fmla="*/ 0 w 134"/>
                    <a:gd name="T21" fmla="*/ 0 h 238"/>
                    <a:gd name="T22" fmla="*/ 0 w 134"/>
                    <a:gd name="T23" fmla="*/ 0 h 238"/>
                    <a:gd name="T24" fmla="*/ 0 w 134"/>
                    <a:gd name="T25" fmla="*/ 0 h 238"/>
                    <a:gd name="T26" fmla="*/ 0 w 134"/>
                    <a:gd name="T27" fmla="*/ 0 h 238"/>
                    <a:gd name="T28" fmla="*/ 0 w 134"/>
                    <a:gd name="T29" fmla="*/ 0 h 238"/>
                    <a:gd name="T30" fmla="*/ 0 w 134"/>
                    <a:gd name="T31" fmla="*/ 0 h 238"/>
                    <a:gd name="T32" fmla="*/ 0 w 134"/>
                    <a:gd name="T33" fmla="*/ 0 h 238"/>
                    <a:gd name="T34" fmla="*/ 0 w 134"/>
                    <a:gd name="T35" fmla="*/ 0 h 238"/>
                    <a:gd name="T36" fmla="*/ 0 w 134"/>
                    <a:gd name="T37" fmla="*/ 0 h 238"/>
                    <a:gd name="T38" fmla="*/ 0 w 134"/>
                    <a:gd name="T39" fmla="*/ 0 h 238"/>
                    <a:gd name="T40" fmla="*/ 0 w 134"/>
                    <a:gd name="T41" fmla="*/ 0 h 238"/>
                    <a:gd name="T42" fmla="*/ 0 w 134"/>
                    <a:gd name="T43" fmla="*/ 0 h 238"/>
                    <a:gd name="T44" fmla="*/ 0 w 134"/>
                    <a:gd name="T45" fmla="*/ 0 h 238"/>
                    <a:gd name="T46" fmla="*/ 0 w 134"/>
                    <a:gd name="T47" fmla="*/ 0 h 238"/>
                    <a:gd name="T48" fmla="*/ 0 w 134"/>
                    <a:gd name="T49" fmla="*/ 0 h 238"/>
                    <a:gd name="T50" fmla="*/ 0 w 134"/>
                    <a:gd name="T51" fmla="*/ 0 h 238"/>
                    <a:gd name="T52" fmla="*/ 0 w 134"/>
                    <a:gd name="T53" fmla="*/ 0 h 238"/>
                    <a:gd name="T54" fmla="*/ 0 w 134"/>
                    <a:gd name="T55" fmla="*/ 0 h 238"/>
                    <a:gd name="T56" fmla="*/ 0 w 134"/>
                    <a:gd name="T57" fmla="*/ 0 h 238"/>
                    <a:gd name="T58" fmla="*/ 0 w 134"/>
                    <a:gd name="T59" fmla="*/ 0 h 238"/>
                    <a:gd name="T60" fmla="*/ 0 w 134"/>
                    <a:gd name="T61" fmla="*/ 0 h 238"/>
                    <a:gd name="T62" fmla="*/ 0 w 134"/>
                    <a:gd name="T63" fmla="*/ 0 h 238"/>
                    <a:gd name="T64" fmla="*/ 0 w 134"/>
                    <a:gd name="T65" fmla="*/ 0 h 238"/>
                    <a:gd name="T66" fmla="*/ 0 w 134"/>
                    <a:gd name="T67" fmla="*/ 0 h 238"/>
                    <a:gd name="T68" fmla="*/ 0 w 134"/>
                    <a:gd name="T69" fmla="*/ 0 h 238"/>
                    <a:gd name="T70" fmla="*/ 0 w 134"/>
                    <a:gd name="T71" fmla="*/ 0 h 238"/>
                    <a:gd name="T72" fmla="*/ 0 w 134"/>
                    <a:gd name="T73" fmla="*/ 0 h 238"/>
                    <a:gd name="T74" fmla="*/ 0 w 134"/>
                    <a:gd name="T75" fmla="*/ 0 h 238"/>
                    <a:gd name="T76" fmla="*/ 0 w 134"/>
                    <a:gd name="T77" fmla="*/ 0 h 238"/>
                    <a:gd name="T78" fmla="*/ 0 w 134"/>
                    <a:gd name="T79" fmla="*/ 0 h 238"/>
                    <a:gd name="T80" fmla="*/ 0 w 134"/>
                    <a:gd name="T81" fmla="*/ 0 h 238"/>
                    <a:gd name="T82" fmla="*/ 0 w 134"/>
                    <a:gd name="T83" fmla="*/ 0 h 238"/>
                    <a:gd name="T84" fmla="*/ 0 w 134"/>
                    <a:gd name="T85" fmla="*/ 0 h 238"/>
                    <a:gd name="T86" fmla="*/ 0 w 134"/>
                    <a:gd name="T87" fmla="*/ 0 h 238"/>
                    <a:gd name="T88" fmla="*/ 0 w 134"/>
                    <a:gd name="T89" fmla="*/ 0 h 238"/>
                    <a:gd name="T90" fmla="*/ 0 w 134"/>
                    <a:gd name="T91" fmla="*/ 0 h 238"/>
                    <a:gd name="T92" fmla="*/ 0 w 134"/>
                    <a:gd name="T93" fmla="*/ 0 h 238"/>
                    <a:gd name="T94" fmla="*/ 0 w 134"/>
                    <a:gd name="T95" fmla="*/ 0 h 238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134"/>
                    <a:gd name="T145" fmla="*/ 0 h 238"/>
                    <a:gd name="T146" fmla="*/ 134 w 134"/>
                    <a:gd name="T147" fmla="*/ 238 h 238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134" h="238">
                      <a:moveTo>
                        <a:pt x="0" y="219"/>
                      </a:moveTo>
                      <a:lnTo>
                        <a:pt x="3" y="224"/>
                      </a:lnTo>
                      <a:lnTo>
                        <a:pt x="7" y="223"/>
                      </a:lnTo>
                      <a:lnTo>
                        <a:pt x="9" y="235"/>
                      </a:lnTo>
                      <a:lnTo>
                        <a:pt x="36" y="238"/>
                      </a:lnTo>
                      <a:lnTo>
                        <a:pt x="28" y="231"/>
                      </a:lnTo>
                      <a:lnTo>
                        <a:pt x="31" y="215"/>
                      </a:lnTo>
                      <a:lnTo>
                        <a:pt x="38" y="218"/>
                      </a:lnTo>
                      <a:lnTo>
                        <a:pt x="52" y="196"/>
                      </a:lnTo>
                      <a:lnTo>
                        <a:pt x="41" y="184"/>
                      </a:lnTo>
                      <a:lnTo>
                        <a:pt x="54" y="175"/>
                      </a:lnTo>
                      <a:lnTo>
                        <a:pt x="56" y="164"/>
                      </a:lnTo>
                      <a:lnTo>
                        <a:pt x="61" y="160"/>
                      </a:lnTo>
                      <a:lnTo>
                        <a:pt x="57" y="156"/>
                      </a:lnTo>
                      <a:lnTo>
                        <a:pt x="68" y="156"/>
                      </a:lnTo>
                      <a:lnTo>
                        <a:pt x="67" y="151"/>
                      </a:lnTo>
                      <a:lnTo>
                        <a:pt x="61" y="154"/>
                      </a:lnTo>
                      <a:lnTo>
                        <a:pt x="57" y="151"/>
                      </a:lnTo>
                      <a:lnTo>
                        <a:pt x="56" y="142"/>
                      </a:lnTo>
                      <a:lnTo>
                        <a:pt x="74" y="142"/>
                      </a:lnTo>
                      <a:lnTo>
                        <a:pt x="76" y="125"/>
                      </a:lnTo>
                      <a:lnTo>
                        <a:pt x="104" y="123"/>
                      </a:lnTo>
                      <a:lnTo>
                        <a:pt x="113" y="110"/>
                      </a:lnTo>
                      <a:lnTo>
                        <a:pt x="102" y="88"/>
                      </a:lnTo>
                      <a:lnTo>
                        <a:pt x="108" y="60"/>
                      </a:lnTo>
                      <a:lnTo>
                        <a:pt x="134" y="38"/>
                      </a:lnTo>
                      <a:lnTo>
                        <a:pt x="133" y="27"/>
                      </a:lnTo>
                      <a:lnTo>
                        <a:pt x="128" y="27"/>
                      </a:lnTo>
                      <a:lnTo>
                        <a:pt x="120" y="39"/>
                      </a:lnTo>
                      <a:lnTo>
                        <a:pt x="102" y="39"/>
                      </a:lnTo>
                      <a:lnTo>
                        <a:pt x="106" y="26"/>
                      </a:lnTo>
                      <a:lnTo>
                        <a:pt x="74" y="3"/>
                      </a:lnTo>
                      <a:lnTo>
                        <a:pt x="63" y="2"/>
                      </a:lnTo>
                      <a:lnTo>
                        <a:pt x="61" y="7"/>
                      </a:lnTo>
                      <a:lnTo>
                        <a:pt x="49" y="0"/>
                      </a:lnTo>
                      <a:lnTo>
                        <a:pt x="41" y="8"/>
                      </a:lnTo>
                      <a:lnTo>
                        <a:pt x="41" y="16"/>
                      </a:lnTo>
                      <a:lnTo>
                        <a:pt x="35" y="20"/>
                      </a:lnTo>
                      <a:lnTo>
                        <a:pt x="36" y="36"/>
                      </a:lnTo>
                      <a:lnTo>
                        <a:pt x="26" y="46"/>
                      </a:lnTo>
                      <a:lnTo>
                        <a:pt x="19" y="68"/>
                      </a:lnTo>
                      <a:lnTo>
                        <a:pt x="25" y="90"/>
                      </a:lnTo>
                      <a:lnTo>
                        <a:pt x="16" y="109"/>
                      </a:lnTo>
                      <a:lnTo>
                        <a:pt x="9" y="155"/>
                      </a:lnTo>
                      <a:lnTo>
                        <a:pt x="16" y="172"/>
                      </a:lnTo>
                      <a:lnTo>
                        <a:pt x="10" y="174"/>
                      </a:lnTo>
                      <a:lnTo>
                        <a:pt x="11" y="189"/>
                      </a:lnTo>
                      <a:lnTo>
                        <a:pt x="0" y="219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3" name="Freeform 411"/>
                <p:cNvSpPr>
                  <a:spLocks/>
                </p:cNvSpPr>
                <p:nvPr/>
              </p:nvSpPr>
              <p:spPr bwMode="auto">
                <a:xfrm>
                  <a:off x="4432" y="1709"/>
                  <a:ext cx="8" cy="9"/>
                </a:xfrm>
                <a:custGeom>
                  <a:avLst/>
                  <a:gdLst>
                    <a:gd name="T0" fmla="*/ 0 w 25"/>
                    <a:gd name="T1" fmla="*/ 0 h 21"/>
                    <a:gd name="T2" fmla="*/ 0 w 25"/>
                    <a:gd name="T3" fmla="*/ 0 h 21"/>
                    <a:gd name="T4" fmla="*/ 0 w 25"/>
                    <a:gd name="T5" fmla="*/ 0 h 21"/>
                    <a:gd name="T6" fmla="*/ 0 w 25"/>
                    <a:gd name="T7" fmla="*/ 0 h 21"/>
                    <a:gd name="T8" fmla="*/ 0 w 25"/>
                    <a:gd name="T9" fmla="*/ 0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"/>
                    <a:gd name="T16" fmla="*/ 0 h 21"/>
                    <a:gd name="T17" fmla="*/ 25 w 25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" h="21">
                      <a:moveTo>
                        <a:pt x="0" y="0"/>
                      </a:moveTo>
                      <a:lnTo>
                        <a:pt x="0" y="21"/>
                      </a:lnTo>
                      <a:lnTo>
                        <a:pt x="25" y="19"/>
                      </a:lnTo>
                      <a:lnTo>
                        <a:pt x="7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4" name="Freeform 412"/>
                <p:cNvSpPr>
                  <a:spLocks/>
                </p:cNvSpPr>
                <p:nvPr/>
              </p:nvSpPr>
              <p:spPr bwMode="auto">
                <a:xfrm>
                  <a:off x="4841" y="1604"/>
                  <a:ext cx="90" cy="68"/>
                </a:xfrm>
                <a:custGeom>
                  <a:avLst/>
                  <a:gdLst>
                    <a:gd name="T0" fmla="*/ 0 w 272"/>
                    <a:gd name="T1" fmla="*/ 0 h 204"/>
                    <a:gd name="T2" fmla="*/ 0 w 272"/>
                    <a:gd name="T3" fmla="*/ 0 h 204"/>
                    <a:gd name="T4" fmla="*/ 0 w 272"/>
                    <a:gd name="T5" fmla="*/ 0 h 204"/>
                    <a:gd name="T6" fmla="*/ 0 w 272"/>
                    <a:gd name="T7" fmla="*/ 0 h 204"/>
                    <a:gd name="T8" fmla="*/ 0 w 272"/>
                    <a:gd name="T9" fmla="*/ 0 h 204"/>
                    <a:gd name="T10" fmla="*/ 0 w 272"/>
                    <a:gd name="T11" fmla="*/ 0 h 204"/>
                    <a:gd name="T12" fmla="*/ 0 w 272"/>
                    <a:gd name="T13" fmla="*/ 0 h 204"/>
                    <a:gd name="T14" fmla="*/ 0 w 272"/>
                    <a:gd name="T15" fmla="*/ 0 h 204"/>
                    <a:gd name="T16" fmla="*/ 0 w 272"/>
                    <a:gd name="T17" fmla="*/ 0 h 204"/>
                    <a:gd name="T18" fmla="*/ 0 w 272"/>
                    <a:gd name="T19" fmla="*/ 0 h 204"/>
                    <a:gd name="T20" fmla="*/ 0 w 272"/>
                    <a:gd name="T21" fmla="*/ 0 h 204"/>
                    <a:gd name="T22" fmla="*/ 0 w 272"/>
                    <a:gd name="T23" fmla="*/ 0 h 204"/>
                    <a:gd name="T24" fmla="*/ 0 w 272"/>
                    <a:gd name="T25" fmla="*/ 0 h 204"/>
                    <a:gd name="T26" fmla="*/ 0 w 272"/>
                    <a:gd name="T27" fmla="*/ 0 h 204"/>
                    <a:gd name="T28" fmla="*/ 0 w 272"/>
                    <a:gd name="T29" fmla="*/ 0 h 204"/>
                    <a:gd name="T30" fmla="*/ 0 w 272"/>
                    <a:gd name="T31" fmla="*/ 0 h 204"/>
                    <a:gd name="T32" fmla="*/ 0 w 272"/>
                    <a:gd name="T33" fmla="*/ 0 h 204"/>
                    <a:gd name="T34" fmla="*/ 0 w 272"/>
                    <a:gd name="T35" fmla="*/ 0 h 204"/>
                    <a:gd name="T36" fmla="*/ 0 w 272"/>
                    <a:gd name="T37" fmla="*/ 0 h 204"/>
                    <a:gd name="T38" fmla="*/ 0 w 272"/>
                    <a:gd name="T39" fmla="*/ 0 h 204"/>
                    <a:gd name="T40" fmla="*/ 0 w 272"/>
                    <a:gd name="T41" fmla="*/ 0 h 204"/>
                    <a:gd name="T42" fmla="*/ 0 w 272"/>
                    <a:gd name="T43" fmla="*/ 0 h 204"/>
                    <a:gd name="T44" fmla="*/ 0 w 272"/>
                    <a:gd name="T45" fmla="*/ 0 h 204"/>
                    <a:gd name="T46" fmla="*/ 0 w 272"/>
                    <a:gd name="T47" fmla="*/ 0 h 204"/>
                    <a:gd name="T48" fmla="*/ 0 w 272"/>
                    <a:gd name="T49" fmla="*/ 0 h 204"/>
                    <a:gd name="T50" fmla="*/ 0 w 272"/>
                    <a:gd name="T51" fmla="*/ 0 h 204"/>
                    <a:gd name="T52" fmla="*/ 0 w 272"/>
                    <a:gd name="T53" fmla="*/ 0 h 204"/>
                    <a:gd name="T54" fmla="*/ 0 w 272"/>
                    <a:gd name="T55" fmla="*/ 0 h 204"/>
                    <a:gd name="T56" fmla="*/ 0 w 272"/>
                    <a:gd name="T57" fmla="*/ 0 h 204"/>
                    <a:gd name="T58" fmla="*/ 0 w 272"/>
                    <a:gd name="T59" fmla="*/ 0 h 204"/>
                    <a:gd name="T60" fmla="*/ 0 w 272"/>
                    <a:gd name="T61" fmla="*/ 0 h 204"/>
                    <a:gd name="T62" fmla="*/ 0 w 272"/>
                    <a:gd name="T63" fmla="*/ 0 h 204"/>
                    <a:gd name="T64" fmla="*/ 0 w 272"/>
                    <a:gd name="T65" fmla="*/ 0 h 20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72"/>
                    <a:gd name="T100" fmla="*/ 0 h 204"/>
                    <a:gd name="T101" fmla="*/ 272 w 272"/>
                    <a:gd name="T102" fmla="*/ 204 h 204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72" h="204">
                      <a:moveTo>
                        <a:pt x="0" y="108"/>
                      </a:moveTo>
                      <a:lnTo>
                        <a:pt x="3" y="109"/>
                      </a:lnTo>
                      <a:lnTo>
                        <a:pt x="1" y="103"/>
                      </a:lnTo>
                      <a:lnTo>
                        <a:pt x="7" y="106"/>
                      </a:lnTo>
                      <a:lnTo>
                        <a:pt x="1" y="94"/>
                      </a:lnTo>
                      <a:lnTo>
                        <a:pt x="5" y="77"/>
                      </a:lnTo>
                      <a:lnTo>
                        <a:pt x="5" y="83"/>
                      </a:lnTo>
                      <a:lnTo>
                        <a:pt x="23" y="67"/>
                      </a:lnTo>
                      <a:lnTo>
                        <a:pt x="52" y="60"/>
                      </a:lnTo>
                      <a:lnTo>
                        <a:pt x="60" y="50"/>
                      </a:lnTo>
                      <a:lnTo>
                        <a:pt x="60" y="45"/>
                      </a:lnTo>
                      <a:lnTo>
                        <a:pt x="65" y="39"/>
                      </a:lnTo>
                      <a:lnTo>
                        <a:pt x="68" y="47"/>
                      </a:lnTo>
                      <a:lnTo>
                        <a:pt x="68" y="37"/>
                      </a:lnTo>
                      <a:lnTo>
                        <a:pt x="76" y="39"/>
                      </a:lnTo>
                      <a:lnTo>
                        <a:pt x="76" y="34"/>
                      </a:lnTo>
                      <a:lnTo>
                        <a:pt x="86" y="22"/>
                      </a:lnTo>
                      <a:lnTo>
                        <a:pt x="96" y="24"/>
                      </a:lnTo>
                      <a:lnTo>
                        <a:pt x="99" y="34"/>
                      </a:lnTo>
                      <a:lnTo>
                        <a:pt x="101" y="27"/>
                      </a:lnTo>
                      <a:lnTo>
                        <a:pt x="109" y="30"/>
                      </a:lnTo>
                      <a:lnTo>
                        <a:pt x="107" y="25"/>
                      </a:lnTo>
                      <a:lnTo>
                        <a:pt x="115" y="14"/>
                      </a:lnTo>
                      <a:lnTo>
                        <a:pt x="131" y="10"/>
                      </a:lnTo>
                      <a:lnTo>
                        <a:pt x="126" y="2"/>
                      </a:lnTo>
                      <a:lnTo>
                        <a:pt x="158" y="11"/>
                      </a:lnTo>
                      <a:lnTo>
                        <a:pt x="150" y="29"/>
                      </a:lnTo>
                      <a:lnTo>
                        <a:pt x="180" y="48"/>
                      </a:lnTo>
                      <a:lnTo>
                        <a:pt x="189" y="40"/>
                      </a:lnTo>
                      <a:lnTo>
                        <a:pt x="192" y="10"/>
                      </a:lnTo>
                      <a:lnTo>
                        <a:pt x="199" y="0"/>
                      </a:lnTo>
                      <a:lnTo>
                        <a:pt x="205" y="25"/>
                      </a:lnTo>
                      <a:lnTo>
                        <a:pt x="216" y="29"/>
                      </a:lnTo>
                      <a:lnTo>
                        <a:pt x="224" y="58"/>
                      </a:lnTo>
                      <a:lnTo>
                        <a:pt x="238" y="66"/>
                      </a:lnTo>
                      <a:lnTo>
                        <a:pt x="245" y="83"/>
                      </a:lnTo>
                      <a:lnTo>
                        <a:pt x="252" y="79"/>
                      </a:lnTo>
                      <a:lnTo>
                        <a:pt x="254" y="88"/>
                      </a:lnTo>
                      <a:lnTo>
                        <a:pt x="267" y="101"/>
                      </a:lnTo>
                      <a:lnTo>
                        <a:pt x="272" y="123"/>
                      </a:lnTo>
                      <a:lnTo>
                        <a:pt x="268" y="143"/>
                      </a:lnTo>
                      <a:lnTo>
                        <a:pt x="256" y="161"/>
                      </a:lnTo>
                      <a:lnTo>
                        <a:pt x="246" y="192"/>
                      </a:lnTo>
                      <a:lnTo>
                        <a:pt x="233" y="194"/>
                      </a:lnTo>
                      <a:lnTo>
                        <a:pt x="224" y="201"/>
                      </a:lnTo>
                      <a:lnTo>
                        <a:pt x="224" y="204"/>
                      </a:lnTo>
                      <a:lnTo>
                        <a:pt x="213" y="193"/>
                      </a:lnTo>
                      <a:lnTo>
                        <a:pt x="204" y="202"/>
                      </a:lnTo>
                      <a:lnTo>
                        <a:pt x="190" y="199"/>
                      </a:lnTo>
                      <a:lnTo>
                        <a:pt x="180" y="190"/>
                      </a:lnTo>
                      <a:lnTo>
                        <a:pt x="174" y="175"/>
                      </a:lnTo>
                      <a:lnTo>
                        <a:pt x="169" y="178"/>
                      </a:lnTo>
                      <a:lnTo>
                        <a:pt x="169" y="166"/>
                      </a:lnTo>
                      <a:lnTo>
                        <a:pt x="165" y="174"/>
                      </a:lnTo>
                      <a:lnTo>
                        <a:pt x="159" y="174"/>
                      </a:lnTo>
                      <a:lnTo>
                        <a:pt x="165" y="154"/>
                      </a:lnTo>
                      <a:lnTo>
                        <a:pt x="153" y="173"/>
                      </a:lnTo>
                      <a:lnTo>
                        <a:pt x="148" y="169"/>
                      </a:lnTo>
                      <a:lnTo>
                        <a:pt x="143" y="154"/>
                      </a:lnTo>
                      <a:lnTo>
                        <a:pt x="121" y="146"/>
                      </a:lnTo>
                      <a:lnTo>
                        <a:pt x="86" y="152"/>
                      </a:lnTo>
                      <a:lnTo>
                        <a:pt x="69" y="163"/>
                      </a:lnTo>
                      <a:lnTo>
                        <a:pt x="46" y="164"/>
                      </a:lnTo>
                      <a:lnTo>
                        <a:pt x="31" y="173"/>
                      </a:lnTo>
                      <a:lnTo>
                        <a:pt x="13" y="166"/>
                      </a:lnTo>
                      <a:lnTo>
                        <a:pt x="17" y="147"/>
                      </a:lnTo>
                      <a:lnTo>
                        <a:pt x="0" y="108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5" name="Freeform 413"/>
                <p:cNvSpPr>
                  <a:spLocks/>
                </p:cNvSpPr>
                <p:nvPr/>
              </p:nvSpPr>
              <p:spPr bwMode="auto">
                <a:xfrm>
                  <a:off x="4911" y="1677"/>
                  <a:ext cx="8" cy="7"/>
                </a:xfrm>
                <a:custGeom>
                  <a:avLst/>
                  <a:gdLst>
                    <a:gd name="T0" fmla="*/ 0 w 24"/>
                    <a:gd name="T1" fmla="*/ 0 h 23"/>
                    <a:gd name="T2" fmla="*/ 0 w 24"/>
                    <a:gd name="T3" fmla="*/ 0 h 23"/>
                    <a:gd name="T4" fmla="*/ 0 w 24"/>
                    <a:gd name="T5" fmla="*/ 0 h 23"/>
                    <a:gd name="T6" fmla="*/ 0 w 24"/>
                    <a:gd name="T7" fmla="*/ 0 h 23"/>
                    <a:gd name="T8" fmla="*/ 0 w 24"/>
                    <a:gd name="T9" fmla="*/ 0 h 23"/>
                    <a:gd name="T10" fmla="*/ 0 w 24"/>
                    <a:gd name="T11" fmla="*/ 0 h 23"/>
                    <a:gd name="T12" fmla="*/ 0 w 24"/>
                    <a:gd name="T13" fmla="*/ 0 h 23"/>
                    <a:gd name="T14" fmla="*/ 0 w 24"/>
                    <a:gd name="T15" fmla="*/ 0 h 23"/>
                    <a:gd name="T16" fmla="*/ 0 w 24"/>
                    <a:gd name="T17" fmla="*/ 0 h 2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4"/>
                    <a:gd name="T28" fmla="*/ 0 h 23"/>
                    <a:gd name="T29" fmla="*/ 24 w 24"/>
                    <a:gd name="T30" fmla="*/ 23 h 23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4" h="23">
                      <a:moveTo>
                        <a:pt x="0" y="4"/>
                      </a:moveTo>
                      <a:lnTo>
                        <a:pt x="1" y="0"/>
                      </a:lnTo>
                      <a:lnTo>
                        <a:pt x="12" y="4"/>
                      </a:lnTo>
                      <a:lnTo>
                        <a:pt x="23" y="0"/>
                      </a:lnTo>
                      <a:lnTo>
                        <a:pt x="24" y="5"/>
                      </a:lnTo>
                      <a:lnTo>
                        <a:pt x="24" y="12"/>
                      </a:lnTo>
                      <a:lnTo>
                        <a:pt x="14" y="23"/>
                      </a:lnTo>
                      <a:lnTo>
                        <a:pt x="10" y="2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6" name="Freeform 414"/>
                <p:cNvSpPr>
                  <a:spLocks/>
                </p:cNvSpPr>
                <p:nvPr/>
              </p:nvSpPr>
              <p:spPr bwMode="auto">
                <a:xfrm>
                  <a:off x="4608" y="1462"/>
                  <a:ext cx="16" cy="9"/>
                </a:xfrm>
                <a:custGeom>
                  <a:avLst/>
                  <a:gdLst>
                    <a:gd name="T0" fmla="*/ 0 w 51"/>
                    <a:gd name="T1" fmla="*/ 0 h 20"/>
                    <a:gd name="T2" fmla="*/ 0 w 51"/>
                    <a:gd name="T3" fmla="*/ 0 h 20"/>
                    <a:gd name="T4" fmla="*/ 0 w 51"/>
                    <a:gd name="T5" fmla="*/ 0 h 20"/>
                    <a:gd name="T6" fmla="*/ 0 w 51"/>
                    <a:gd name="T7" fmla="*/ 0 h 20"/>
                    <a:gd name="T8" fmla="*/ 0 w 51"/>
                    <a:gd name="T9" fmla="*/ 0 h 20"/>
                    <a:gd name="T10" fmla="*/ 0 w 51"/>
                    <a:gd name="T11" fmla="*/ 0 h 20"/>
                    <a:gd name="T12" fmla="*/ 0 w 51"/>
                    <a:gd name="T13" fmla="*/ 0 h 20"/>
                    <a:gd name="T14" fmla="*/ 0 w 51"/>
                    <a:gd name="T15" fmla="*/ 0 h 20"/>
                    <a:gd name="T16" fmla="*/ 0 w 51"/>
                    <a:gd name="T17" fmla="*/ 0 h 20"/>
                    <a:gd name="T18" fmla="*/ 0 w 51"/>
                    <a:gd name="T19" fmla="*/ 0 h 20"/>
                    <a:gd name="T20" fmla="*/ 0 w 51"/>
                    <a:gd name="T21" fmla="*/ 0 h 20"/>
                    <a:gd name="T22" fmla="*/ 0 w 51"/>
                    <a:gd name="T23" fmla="*/ 0 h 2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1"/>
                    <a:gd name="T37" fmla="*/ 0 h 20"/>
                    <a:gd name="T38" fmla="*/ 51 w 51"/>
                    <a:gd name="T39" fmla="*/ 20 h 2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1" h="20">
                      <a:moveTo>
                        <a:pt x="0" y="11"/>
                      </a:moveTo>
                      <a:lnTo>
                        <a:pt x="0" y="12"/>
                      </a:lnTo>
                      <a:lnTo>
                        <a:pt x="0" y="15"/>
                      </a:lnTo>
                      <a:lnTo>
                        <a:pt x="6" y="15"/>
                      </a:lnTo>
                      <a:lnTo>
                        <a:pt x="17" y="13"/>
                      </a:lnTo>
                      <a:lnTo>
                        <a:pt x="30" y="20"/>
                      </a:lnTo>
                      <a:lnTo>
                        <a:pt x="43" y="15"/>
                      </a:lnTo>
                      <a:lnTo>
                        <a:pt x="51" y="5"/>
                      </a:lnTo>
                      <a:lnTo>
                        <a:pt x="50" y="0"/>
                      </a:lnTo>
                      <a:lnTo>
                        <a:pt x="30" y="0"/>
                      </a:lnTo>
                      <a:lnTo>
                        <a:pt x="23" y="11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7" name="Freeform 415"/>
                <p:cNvSpPr>
                  <a:spLocks/>
                </p:cNvSpPr>
                <p:nvPr/>
              </p:nvSpPr>
              <p:spPr bwMode="auto">
                <a:xfrm>
                  <a:off x="4784" y="1520"/>
                  <a:ext cx="10" cy="14"/>
                </a:xfrm>
                <a:custGeom>
                  <a:avLst/>
                  <a:gdLst>
                    <a:gd name="T0" fmla="*/ 0 w 32"/>
                    <a:gd name="T1" fmla="*/ 0 h 39"/>
                    <a:gd name="T2" fmla="*/ 0 w 32"/>
                    <a:gd name="T3" fmla="*/ 0 h 39"/>
                    <a:gd name="T4" fmla="*/ 0 w 32"/>
                    <a:gd name="T5" fmla="*/ 0 h 39"/>
                    <a:gd name="T6" fmla="*/ 0 w 32"/>
                    <a:gd name="T7" fmla="*/ 0 h 39"/>
                    <a:gd name="T8" fmla="*/ 0 w 32"/>
                    <a:gd name="T9" fmla="*/ 0 h 39"/>
                    <a:gd name="T10" fmla="*/ 0 w 32"/>
                    <a:gd name="T11" fmla="*/ 0 h 39"/>
                    <a:gd name="T12" fmla="*/ 0 w 32"/>
                    <a:gd name="T13" fmla="*/ 0 h 39"/>
                    <a:gd name="T14" fmla="*/ 0 w 32"/>
                    <a:gd name="T15" fmla="*/ 0 h 39"/>
                    <a:gd name="T16" fmla="*/ 0 w 32"/>
                    <a:gd name="T17" fmla="*/ 0 h 39"/>
                    <a:gd name="T18" fmla="*/ 0 w 32"/>
                    <a:gd name="T19" fmla="*/ 0 h 39"/>
                    <a:gd name="T20" fmla="*/ 0 w 32"/>
                    <a:gd name="T21" fmla="*/ 0 h 39"/>
                    <a:gd name="T22" fmla="*/ 0 w 32"/>
                    <a:gd name="T23" fmla="*/ 0 h 39"/>
                    <a:gd name="T24" fmla="*/ 0 w 32"/>
                    <a:gd name="T25" fmla="*/ 0 h 39"/>
                    <a:gd name="T26" fmla="*/ 0 w 32"/>
                    <a:gd name="T27" fmla="*/ 0 h 39"/>
                    <a:gd name="T28" fmla="*/ 0 w 32"/>
                    <a:gd name="T29" fmla="*/ 0 h 39"/>
                    <a:gd name="T30" fmla="*/ 0 w 32"/>
                    <a:gd name="T31" fmla="*/ 0 h 39"/>
                    <a:gd name="T32" fmla="*/ 0 w 32"/>
                    <a:gd name="T33" fmla="*/ 0 h 3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2"/>
                    <a:gd name="T52" fmla="*/ 0 h 39"/>
                    <a:gd name="T53" fmla="*/ 32 w 32"/>
                    <a:gd name="T54" fmla="*/ 39 h 3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2" h="39">
                      <a:moveTo>
                        <a:pt x="0" y="11"/>
                      </a:moveTo>
                      <a:lnTo>
                        <a:pt x="5" y="15"/>
                      </a:lnTo>
                      <a:lnTo>
                        <a:pt x="9" y="34"/>
                      </a:lnTo>
                      <a:lnTo>
                        <a:pt x="15" y="32"/>
                      </a:lnTo>
                      <a:lnTo>
                        <a:pt x="19" y="24"/>
                      </a:lnTo>
                      <a:lnTo>
                        <a:pt x="25" y="26"/>
                      </a:lnTo>
                      <a:lnTo>
                        <a:pt x="30" y="39"/>
                      </a:lnTo>
                      <a:lnTo>
                        <a:pt x="32" y="32"/>
                      </a:lnTo>
                      <a:lnTo>
                        <a:pt x="29" y="19"/>
                      </a:lnTo>
                      <a:lnTo>
                        <a:pt x="25" y="24"/>
                      </a:lnTo>
                      <a:lnTo>
                        <a:pt x="22" y="16"/>
                      </a:lnTo>
                      <a:lnTo>
                        <a:pt x="30" y="10"/>
                      </a:lnTo>
                      <a:lnTo>
                        <a:pt x="13" y="9"/>
                      </a:lnTo>
                      <a:lnTo>
                        <a:pt x="5" y="0"/>
                      </a:lnTo>
                      <a:lnTo>
                        <a:pt x="3" y="4"/>
                      </a:lnTo>
                      <a:lnTo>
                        <a:pt x="5" y="9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8" name="Freeform 416"/>
                <p:cNvSpPr>
                  <a:spLocks/>
                </p:cNvSpPr>
                <p:nvPr/>
              </p:nvSpPr>
              <p:spPr bwMode="auto">
                <a:xfrm>
                  <a:off x="4592" y="1454"/>
                  <a:ext cx="8" cy="5"/>
                </a:xfrm>
                <a:custGeom>
                  <a:avLst/>
                  <a:gdLst>
                    <a:gd name="T0" fmla="*/ 0 w 24"/>
                    <a:gd name="T1" fmla="*/ 0 h 16"/>
                    <a:gd name="T2" fmla="*/ 0 w 24"/>
                    <a:gd name="T3" fmla="*/ 0 h 16"/>
                    <a:gd name="T4" fmla="*/ 0 w 24"/>
                    <a:gd name="T5" fmla="*/ 0 h 16"/>
                    <a:gd name="T6" fmla="*/ 0 w 24"/>
                    <a:gd name="T7" fmla="*/ 0 h 16"/>
                    <a:gd name="T8" fmla="*/ 0 w 24"/>
                    <a:gd name="T9" fmla="*/ 0 h 16"/>
                    <a:gd name="T10" fmla="*/ 0 w 24"/>
                    <a:gd name="T11" fmla="*/ 0 h 16"/>
                    <a:gd name="T12" fmla="*/ 0 w 24"/>
                    <a:gd name="T13" fmla="*/ 0 h 1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4"/>
                    <a:gd name="T22" fmla="*/ 0 h 16"/>
                    <a:gd name="T23" fmla="*/ 24 w 24"/>
                    <a:gd name="T24" fmla="*/ 16 h 1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4" h="16">
                      <a:moveTo>
                        <a:pt x="0" y="2"/>
                      </a:moveTo>
                      <a:lnTo>
                        <a:pt x="6" y="1"/>
                      </a:lnTo>
                      <a:lnTo>
                        <a:pt x="17" y="0"/>
                      </a:lnTo>
                      <a:lnTo>
                        <a:pt x="24" y="7"/>
                      </a:lnTo>
                      <a:lnTo>
                        <a:pt x="24" y="11"/>
                      </a:lnTo>
                      <a:lnTo>
                        <a:pt x="19" y="16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79" name="Freeform 417"/>
                <p:cNvSpPr>
                  <a:spLocks/>
                </p:cNvSpPr>
                <p:nvPr/>
              </p:nvSpPr>
              <p:spPr bwMode="auto">
                <a:xfrm>
                  <a:off x="4787" y="1515"/>
                  <a:ext cx="6" cy="3"/>
                </a:xfrm>
                <a:custGeom>
                  <a:avLst/>
                  <a:gdLst>
                    <a:gd name="T0" fmla="*/ 0 w 20"/>
                    <a:gd name="T1" fmla="*/ 0 h 11"/>
                    <a:gd name="T2" fmla="*/ 0 w 20"/>
                    <a:gd name="T3" fmla="*/ 0 h 11"/>
                    <a:gd name="T4" fmla="*/ 0 w 20"/>
                    <a:gd name="T5" fmla="*/ 0 h 11"/>
                    <a:gd name="T6" fmla="*/ 0 w 20"/>
                    <a:gd name="T7" fmla="*/ 0 h 11"/>
                    <a:gd name="T8" fmla="*/ 0 w 20"/>
                    <a:gd name="T9" fmla="*/ 0 h 11"/>
                    <a:gd name="T10" fmla="*/ 0 w 20"/>
                    <a:gd name="T11" fmla="*/ 0 h 1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0"/>
                    <a:gd name="T19" fmla="*/ 0 h 11"/>
                    <a:gd name="T20" fmla="*/ 20 w 20"/>
                    <a:gd name="T21" fmla="*/ 11 h 1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0" h="11">
                      <a:moveTo>
                        <a:pt x="0" y="7"/>
                      </a:moveTo>
                      <a:lnTo>
                        <a:pt x="1" y="11"/>
                      </a:lnTo>
                      <a:lnTo>
                        <a:pt x="20" y="9"/>
                      </a:lnTo>
                      <a:lnTo>
                        <a:pt x="17" y="4"/>
                      </a:lnTo>
                      <a:lnTo>
                        <a:pt x="4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0" name="Freeform 418"/>
                <p:cNvSpPr>
                  <a:spLocks/>
                </p:cNvSpPr>
                <p:nvPr/>
              </p:nvSpPr>
              <p:spPr bwMode="auto">
                <a:xfrm>
                  <a:off x="4430" y="1602"/>
                  <a:ext cx="27" cy="30"/>
                </a:xfrm>
                <a:custGeom>
                  <a:avLst/>
                  <a:gdLst>
                    <a:gd name="T0" fmla="*/ 0 w 80"/>
                    <a:gd name="T1" fmla="*/ 0 h 92"/>
                    <a:gd name="T2" fmla="*/ 0 w 80"/>
                    <a:gd name="T3" fmla="*/ 0 h 92"/>
                    <a:gd name="T4" fmla="*/ 0 w 80"/>
                    <a:gd name="T5" fmla="*/ 0 h 92"/>
                    <a:gd name="T6" fmla="*/ 0 w 80"/>
                    <a:gd name="T7" fmla="*/ 0 h 92"/>
                    <a:gd name="T8" fmla="*/ 0 w 80"/>
                    <a:gd name="T9" fmla="*/ 0 h 92"/>
                    <a:gd name="T10" fmla="*/ 0 w 80"/>
                    <a:gd name="T11" fmla="*/ 0 h 92"/>
                    <a:gd name="T12" fmla="*/ 0 w 80"/>
                    <a:gd name="T13" fmla="*/ 0 h 92"/>
                    <a:gd name="T14" fmla="*/ 0 w 80"/>
                    <a:gd name="T15" fmla="*/ 0 h 92"/>
                    <a:gd name="T16" fmla="*/ 0 w 80"/>
                    <a:gd name="T17" fmla="*/ 0 h 92"/>
                    <a:gd name="T18" fmla="*/ 0 w 80"/>
                    <a:gd name="T19" fmla="*/ 0 h 92"/>
                    <a:gd name="T20" fmla="*/ 0 w 80"/>
                    <a:gd name="T21" fmla="*/ 0 h 92"/>
                    <a:gd name="T22" fmla="*/ 0 w 80"/>
                    <a:gd name="T23" fmla="*/ 0 h 92"/>
                    <a:gd name="T24" fmla="*/ 0 w 80"/>
                    <a:gd name="T25" fmla="*/ 0 h 92"/>
                    <a:gd name="T26" fmla="*/ 0 w 80"/>
                    <a:gd name="T27" fmla="*/ 0 h 92"/>
                    <a:gd name="T28" fmla="*/ 0 w 80"/>
                    <a:gd name="T29" fmla="*/ 0 h 92"/>
                    <a:gd name="T30" fmla="*/ 0 w 80"/>
                    <a:gd name="T31" fmla="*/ 0 h 92"/>
                    <a:gd name="T32" fmla="*/ 0 w 80"/>
                    <a:gd name="T33" fmla="*/ 0 h 92"/>
                    <a:gd name="T34" fmla="*/ 0 w 80"/>
                    <a:gd name="T35" fmla="*/ 0 h 92"/>
                    <a:gd name="T36" fmla="*/ 0 w 80"/>
                    <a:gd name="T37" fmla="*/ 0 h 92"/>
                    <a:gd name="T38" fmla="*/ 0 w 80"/>
                    <a:gd name="T39" fmla="*/ 0 h 92"/>
                    <a:gd name="T40" fmla="*/ 0 w 80"/>
                    <a:gd name="T41" fmla="*/ 0 h 92"/>
                    <a:gd name="T42" fmla="*/ 0 w 80"/>
                    <a:gd name="T43" fmla="*/ 0 h 92"/>
                    <a:gd name="T44" fmla="*/ 0 w 80"/>
                    <a:gd name="T45" fmla="*/ 0 h 92"/>
                    <a:gd name="T46" fmla="*/ 0 w 80"/>
                    <a:gd name="T47" fmla="*/ 0 h 92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80"/>
                    <a:gd name="T73" fmla="*/ 0 h 92"/>
                    <a:gd name="T74" fmla="*/ 80 w 80"/>
                    <a:gd name="T75" fmla="*/ 92 h 92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80" h="92">
                      <a:moveTo>
                        <a:pt x="0" y="9"/>
                      </a:moveTo>
                      <a:lnTo>
                        <a:pt x="5" y="19"/>
                      </a:lnTo>
                      <a:lnTo>
                        <a:pt x="2" y="39"/>
                      </a:lnTo>
                      <a:lnTo>
                        <a:pt x="5" y="43"/>
                      </a:lnTo>
                      <a:lnTo>
                        <a:pt x="3" y="45"/>
                      </a:lnTo>
                      <a:lnTo>
                        <a:pt x="0" y="54"/>
                      </a:lnTo>
                      <a:lnTo>
                        <a:pt x="5" y="67"/>
                      </a:lnTo>
                      <a:lnTo>
                        <a:pt x="12" y="92"/>
                      </a:lnTo>
                      <a:lnTo>
                        <a:pt x="15" y="92"/>
                      </a:lnTo>
                      <a:lnTo>
                        <a:pt x="23" y="84"/>
                      </a:lnTo>
                      <a:lnTo>
                        <a:pt x="35" y="91"/>
                      </a:lnTo>
                      <a:lnTo>
                        <a:pt x="37" y="86"/>
                      </a:lnTo>
                      <a:lnTo>
                        <a:pt x="48" y="87"/>
                      </a:lnTo>
                      <a:lnTo>
                        <a:pt x="52" y="69"/>
                      </a:lnTo>
                      <a:lnTo>
                        <a:pt x="71" y="67"/>
                      </a:lnTo>
                      <a:lnTo>
                        <a:pt x="78" y="72"/>
                      </a:lnTo>
                      <a:lnTo>
                        <a:pt x="80" y="58"/>
                      </a:lnTo>
                      <a:lnTo>
                        <a:pt x="76" y="47"/>
                      </a:lnTo>
                      <a:lnTo>
                        <a:pt x="64" y="45"/>
                      </a:lnTo>
                      <a:lnTo>
                        <a:pt x="61" y="28"/>
                      </a:lnTo>
                      <a:lnTo>
                        <a:pt x="30" y="16"/>
                      </a:lnTo>
                      <a:lnTo>
                        <a:pt x="28" y="0"/>
                      </a:lnTo>
                      <a:lnTo>
                        <a:pt x="9" y="1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1" name="Freeform 419"/>
                <p:cNvSpPr>
                  <a:spLocks/>
                </p:cNvSpPr>
                <p:nvPr/>
              </p:nvSpPr>
              <p:spPr bwMode="auto">
                <a:xfrm>
                  <a:off x="4420" y="1569"/>
                  <a:ext cx="87" cy="90"/>
                </a:xfrm>
                <a:custGeom>
                  <a:avLst/>
                  <a:gdLst>
                    <a:gd name="T0" fmla="*/ 0 w 263"/>
                    <a:gd name="T1" fmla="*/ 0 h 270"/>
                    <a:gd name="T2" fmla="*/ 0 w 263"/>
                    <a:gd name="T3" fmla="*/ 0 h 270"/>
                    <a:gd name="T4" fmla="*/ 0 w 263"/>
                    <a:gd name="T5" fmla="*/ 0 h 270"/>
                    <a:gd name="T6" fmla="*/ 0 w 263"/>
                    <a:gd name="T7" fmla="*/ 0 h 270"/>
                    <a:gd name="T8" fmla="*/ 0 w 263"/>
                    <a:gd name="T9" fmla="*/ 0 h 270"/>
                    <a:gd name="T10" fmla="*/ 0 w 263"/>
                    <a:gd name="T11" fmla="*/ 0 h 270"/>
                    <a:gd name="T12" fmla="*/ 0 w 263"/>
                    <a:gd name="T13" fmla="*/ 0 h 270"/>
                    <a:gd name="T14" fmla="*/ 0 w 263"/>
                    <a:gd name="T15" fmla="*/ 0 h 270"/>
                    <a:gd name="T16" fmla="*/ 0 w 263"/>
                    <a:gd name="T17" fmla="*/ 0 h 270"/>
                    <a:gd name="T18" fmla="*/ 0 w 263"/>
                    <a:gd name="T19" fmla="*/ 0 h 270"/>
                    <a:gd name="T20" fmla="*/ 0 w 263"/>
                    <a:gd name="T21" fmla="*/ 0 h 270"/>
                    <a:gd name="T22" fmla="*/ 0 w 263"/>
                    <a:gd name="T23" fmla="*/ 0 h 270"/>
                    <a:gd name="T24" fmla="*/ 0 w 263"/>
                    <a:gd name="T25" fmla="*/ 0 h 270"/>
                    <a:gd name="T26" fmla="*/ 0 w 263"/>
                    <a:gd name="T27" fmla="*/ 0 h 270"/>
                    <a:gd name="T28" fmla="*/ 0 w 263"/>
                    <a:gd name="T29" fmla="*/ 0 h 270"/>
                    <a:gd name="T30" fmla="*/ 0 w 263"/>
                    <a:gd name="T31" fmla="*/ 0 h 270"/>
                    <a:gd name="T32" fmla="*/ 0 w 263"/>
                    <a:gd name="T33" fmla="*/ 0 h 270"/>
                    <a:gd name="T34" fmla="*/ 0 w 263"/>
                    <a:gd name="T35" fmla="*/ 0 h 270"/>
                    <a:gd name="T36" fmla="*/ 0 w 263"/>
                    <a:gd name="T37" fmla="*/ 0 h 270"/>
                    <a:gd name="T38" fmla="*/ 0 w 263"/>
                    <a:gd name="T39" fmla="*/ 0 h 270"/>
                    <a:gd name="T40" fmla="*/ 0 w 263"/>
                    <a:gd name="T41" fmla="*/ 0 h 270"/>
                    <a:gd name="T42" fmla="*/ 0 w 263"/>
                    <a:gd name="T43" fmla="*/ 0 h 270"/>
                    <a:gd name="T44" fmla="*/ 0 w 263"/>
                    <a:gd name="T45" fmla="*/ 0 h 270"/>
                    <a:gd name="T46" fmla="*/ 0 w 263"/>
                    <a:gd name="T47" fmla="*/ 0 h 270"/>
                    <a:gd name="T48" fmla="*/ 0 w 263"/>
                    <a:gd name="T49" fmla="*/ 0 h 270"/>
                    <a:gd name="T50" fmla="*/ 0 w 263"/>
                    <a:gd name="T51" fmla="*/ 0 h 270"/>
                    <a:gd name="T52" fmla="*/ 0 w 263"/>
                    <a:gd name="T53" fmla="*/ 0 h 270"/>
                    <a:gd name="T54" fmla="*/ 0 w 263"/>
                    <a:gd name="T55" fmla="*/ 0 h 270"/>
                    <a:gd name="T56" fmla="*/ 0 w 263"/>
                    <a:gd name="T57" fmla="*/ 0 h 270"/>
                    <a:gd name="T58" fmla="*/ 0 w 263"/>
                    <a:gd name="T59" fmla="*/ 0 h 270"/>
                    <a:gd name="T60" fmla="*/ 0 w 263"/>
                    <a:gd name="T61" fmla="*/ 0 h 270"/>
                    <a:gd name="T62" fmla="*/ 0 w 263"/>
                    <a:gd name="T63" fmla="*/ 0 h 270"/>
                    <a:gd name="T64" fmla="*/ 0 w 263"/>
                    <a:gd name="T65" fmla="*/ 0 h 270"/>
                    <a:gd name="T66" fmla="*/ 0 w 263"/>
                    <a:gd name="T67" fmla="*/ 0 h 270"/>
                    <a:gd name="T68" fmla="*/ 0 w 263"/>
                    <a:gd name="T69" fmla="*/ 0 h 270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263"/>
                    <a:gd name="T106" fmla="*/ 0 h 270"/>
                    <a:gd name="T107" fmla="*/ 263 w 263"/>
                    <a:gd name="T108" fmla="*/ 270 h 270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263" h="270">
                      <a:moveTo>
                        <a:pt x="0" y="85"/>
                      </a:moveTo>
                      <a:lnTo>
                        <a:pt x="6" y="98"/>
                      </a:lnTo>
                      <a:lnTo>
                        <a:pt x="14" y="103"/>
                      </a:lnTo>
                      <a:lnTo>
                        <a:pt x="22" y="97"/>
                      </a:lnTo>
                      <a:lnTo>
                        <a:pt x="22" y="108"/>
                      </a:lnTo>
                      <a:lnTo>
                        <a:pt x="29" y="108"/>
                      </a:lnTo>
                      <a:lnTo>
                        <a:pt x="38" y="109"/>
                      </a:lnTo>
                      <a:lnTo>
                        <a:pt x="57" y="99"/>
                      </a:lnTo>
                      <a:lnTo>
                        <a:pt x="59" y="115"/>
                      </a:lnTo>
                      <a:lnTo>
                        <a:pt x="90" y="127"/>
                      </a:lnTo>
                      <a:lnTo>
                        <a:pt x="93" y="144"/>
                      </a:lnTo>
                      <a:lnTo>
                        <a:pt x="105" y="146"/>
                      </a:lnTo>
                      <a:lnTo>
                        <a:pt x="109" y="157"/>
                      </a:lnTo>
                      <a:lnTo>
                        <a:pt x="107" y="171"/>
                      </a:lnTo>
                      <a:lnTo>
                        <a:pt x="107" y="185"/>
                      </a:lnTo>
                      <a:lnTo>
                        <a:pt x="123" y="186"/>
                      </a:lnTo>
                      <a:lnTo>
                        <a:pt x="125" y="196"/>
                      </a:lnTo>
                      <a:lnTo>
                        <a:pt x="131" y="199"/>
                      </a:lnTo>
                      <a:lnTo>
                        <a:pt x="131" y="210"/>
                      </a:lnTo>
                      <a:lnTo>
                        <a:pt x="136" y="210"/>
                      </a:lnTo>
                      <a:lnTo>
                        <a:pt x="137" y="221"/>
                      </a:lnTo>
                      <a:lnTo>
                        <a:pt x="111" y="243"/>
                      </a:lnTo>
                      <a:lnTo>
                        <a:pt x="116" y="242"/>
                      </a:lnTo>
                      <a:lnTo>
                        <a:pt x="136" y="257"/>
                      </a:lnTo>
                      <a:lnTo>
                        <a:pt x="139" y="262"/>
                      </a:lnTo>
                      <a:lnTo>
                        <a:pt x="138" y="270"/>
                      </a:lnTo>
                      <a:lnTo>
                        <a:pt x="169" y="230"/>
                      </a:lnTo>
                      <a:lnTo>
                        <a:pt x="171" y="209"/>
                      </a:lnTo>
                      <a:lnTo>
                        <a:pt x="198" y="191"/>
                      </a:lnTo>
                      <a:lnTo>
                        <a:pt x="215" y="191"/>
                      </a:lnTo>
                      <a:lnTo>
                        <a:pt x="221" y="184"/>
                      </a:lnTo>
                      <a:lnTo>
                        <a:pt x="234" y="154"/>
                      </a:lnTo>
                      <a:lnTo>
                        <a:pt x="236" y="124"/>
                      </a:lnTo>
                      <a:lnTo>
                        <a:pt x="261" y="95"/>
                      </a:lnTo>
                      <a:lnTo>
                        <a:pt x="263" y="83"/>
                      </a:lnTo>
                      <a:lnTo>
                        <a:pt x="260" y="70"/>
                      </a:lnTo>
                      <a:lnTo>
                        <a:pt x="249" y="69"/>
                      </a:lnTo>
                      <a:lnTo>
                        <a:pt x="233" y="56"/>
                      </a:lnTo>
                      <a:lnTo>
                        <a:pt x="198" y="53"/>
                      </a:lnTo>
                      <a:lnTo>
                        <a:pt x="196" y="46"/>
                      </a:lnTo>
                      <a:lnTo>
                        <a:pt x="181" y="39"/>
                      </a:lnTo>
                      <a:lnTo>
                        <a:pt x="176" y="40"/>
                      </a:lnTo>
                      <a:lnTo>
                        <a:pt x="166" y="50"/>
                      </a:lnTo>
                      <a:lnTo>
                        <a:pt x="166" y="47"/>
                      </a:lnTo>
                      <a:lnTo>
                        <a:pt x="152" y="49"/>
                      </a:lnTo>
                      <a:lnTo>
                        <a:pt x="157" y="47"/>
                      </a:lnTo>
                      <a:lnTo>
                        <a:pt x="152" y="37"/>
                      </a:lnTo>
                      <a:lnTo>
                        <a:pt x="163" y="23"/>
                      </a:lnTo>
                      <a:lnTo>
                        <a:pt x="152" y="8"/>
                      </a:lnTo>
                      <a:lnTo>
                        <a:pt x="142" y="21"/>
                      </a:lnTo>
                      <a:lnTo>
                        <a:pt x="131" y="20"/>
                      </a:lnTo>
                      <a:lnTo>
                        <a:pt x="117" y="22"/>
                      </a:lnTo>
                      <a:lnTo>
                        <a:pt x="98" y="25"/>
                      </a:lnTo>
                      <a:lnTo>
                        <a:pt x="96" y="18"/>
                      </a:lnTo>
                      <a:lnTo>
                        <a:pt x="97" y="6"/>
                      </a:lnTo>
                      <a:lnTo>
                        <a:pt x="91" y="0"/>
                      </a:lnTo>
                      <a:lnTo>
                        <a:pt x="73" y="8"/>
                      </a:lnTo>
                      <a:lnTo>
                        <a:pt x="61" y="7"/>
                      </a:lnTo>
                      <a:lnTo>
                        <a:pt x="64" y="19"/>
                      </a:lnTo>
                      <a:lnTo>
                        <a:pt x="72" y="20"/>
                      </a:lnTo>
                      <a:lnTo>
                        <a:pt x="55" y="30"/>
                      </a:lnTo>
                      <a:lnTo>
                        <a:pt x="48" y="27"/>
                      </a:lnTo>
                      <a:lnTo>
                        <a:pt x="44" y="21"/>
                      </a:lnTo>
                      <a:lnTo>
                        <a:pt x="28" y="23"/>
                      </a:lnTo>
                      <a:lnTo>
                        <a:pt x="32" y="31"/>
                      </a:lnTo>
                      <a:lnTo>
                        <a:pt x="27" y="31"/>
                      </a:lnTo>
                      <a:lnTo>
                        <a:pt x="29" y="43"/>
                      </a:lnTo>
                      <a:lnTo>
                        <a:pt x="27" y="64"/>
                      </a:lnTo>
                      <a:lnTo>
                        <a:pt x="10" y="70"/>
                      </a:lnTo>
                      <a:lnTo>
                        <a:pt x="0" y="85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2" name="Freeform 420"/>
                <p:cNvSpPr>
                  <a:spLocks/>
                </p:cNvSpPr>
                <p:nvPr/>
              </p:nvSpPr>
              <p:spPr bwMode="auto">
                <a:xfrm>
                  <a:off x="4386" y="1539"/>
                  <a:ext cx="2" cy="5"/>
                </a:xfrm>
                <a:custGeom>
                  <a:avLst/>
                  <a:gdLst>
                    <a:gd name="T0" fmla="*/ 0 w 5"/>
                    <a:gd name="T1" fmla="*/ 0 h 17"/>
                    <a:gd name="T2" fmla="*/ 0 w 5"/>
                    <a:gd name="T3" fmla="*/ 0 h 17"/>
                    <a:gd name="T4" fmla="*/ 0 w 5"/>
                    <a:gd name="T5" fmla="*/ 0 h 17"/>
                    <a:gd name="T6" fmla="*/ 0 w 5"/>
                    <a:gd name="T7" fmla="*/ 0 h 1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"/>
                    <a:gd name="T13" fmla="*/ 0 h 17"/>
                    <a:gd name="T14" fmla="*/ 5 w 5"/>
                    <a:gd name="T15" fmla="*/ 17 h 1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" h="17">
                      <a:moveTo>
                        <a:pt x="0" y="4"/>
                      </a:moveTo>
                      <a:lnTo>
                        <a:pt x="1" y="17"/>
                      </a:lnTo>
                      <a:lnTo>
                        <a:pt x="5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3" name="Freeform 421"/>
                <p:cNvSpPr>
                  <a:spLocks/>
                </p:cNvSpPr>
                <p:nvPr/>
              </p:nvSpPr>
              <p:spPr bwMode="auto">
                <a:xfrm>
                  <a:off x="4842" y="1569"/>
                  <a:ext cx="4" cy="2"/>
                </a:xfrm>
                <a:custGeom>
                  <a:avLst/>
                  <a:gdLst>
                    <a:gd name="T0" fmla="*/ 0 w 10"/>
                    <a:gd name="T1" fmla="*/ 0 h 6"/>
                    <a:gd name="T2" fmla="*/ 0 w 10"/>
                    <a:gd name="T3" fmla="*/ 0 h 6"/>
                    <a:gd name="T4" fmla="*/ 0 w 10"/>
                    <a:gd name="T5" fmla="*/ 0 h 6"/>
                    <a:gd name="T6" fmla="*/ 0 w 10"/>
                    <a:gd name="T7" fmla="*/ 0 h 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0"/>
                    <a:gd name="T13" fmla="*/ 0 h 6"/>
                    <a:gd name="T14" fmla="*/ 10 w 10"/>
                    <a:gd name="T15" fmla="*/ 6 h 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0" h="6">
                      <a:moveTo>
                        <a:pt x="0" y="2"/>
                      </a:moveTo>
                      <a:lnTo>
                        <a:pt x="5" y="6"/>
                      </a:lnTo>
                      <a:lnTo>
                        <a:pt x="10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4" name="Freeform 422"/>
                <p:cNvSpPr>
                  <a:spLocks/>
                </p:cNvSpPr>
                <p:nvPr/>
              </p:nvSpPr>
              <p:spPr bwMode="auto">
                <a:xfrm>
                  <a:off x="4637" y="1475"/>
                  <a:ext cx="14" cy="7"/>
                </a:xfrm>
                <a:custGeom>
                  <a:avLst/>
                  <a:gdLst>
                    <a:gd name="T0" fmla="*/ 0 w 41"/>
                    <a:gd name="T1" fmla="*/ 0 h 22"/>
                    <a:gd name="T2" fmla="*/ 0 w 41"/>
                    <a:gd name="T3" fmla="*/ 0 h 22"/>
                    <a:gd name="T4" fmla="*/ 0 w 41"/>
                    <a:gd name="T5" fmla="*/ 0 h 22"/>
                    <a:gd name="T6" fmla="*/ 0 w 41"/>
                    <a:gd name="T7" fmla="*/ 0 h 22"/>
                    <a:gd name="T8" fmla="*/ 0 w 41"/>
                    <a:gd name="T9" fmla="*/ 0 h 22"/>
                    <a:gd name="T10" fmla="*/ 0 w 41"/>
                    <a:gd name="T11" fmla="*/ 0 h 22"/>
                    <a:gd name="T12" fmla="*/ 0 w 41"/>
                    <a:gd name="T13" fmla="*/ 0 h 22"/>
                    <a:gd name="T14" fmla="*/ 0 w 41"/>
                    <a:gd name="T15" fmla="*/ 0 h 22"/>
                    <a:gd name="T16" fmla="*/ 0 w 41"/>
                    <a:gd name="T17" fmla="*/ 0 h 2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1"/>
                    <a:gd name="T28" fmla="*/ 0 h 22"/>
                    <a:gd name="T29" fmla="*/ 41 w 41"/>
                    <a:gd name="T30" fmla="*/ 22 h 2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1" h="22">
                      <a:moveTo>
                        <a:pt x="0" y="14"/>
                      </a:moveTo>
                      <a:lnTo>
                        <a:pt x="1" y="0"/>
                      </a:lnTo>
                      <a:lnTo>
                        <a:pt x="41" y="2"/>
                      </a:lnTo>
                      <a:lnTo>
                        <a:pt x="33" y="12"/>
                      </a:lnTo>
                      <a:lnTo>
                        <a:pt x="37" y="16"/>
                      </a:lnTo>
                      <a:lnTo>
                        <a:pt x="27" y="19"/>
                      </a:lnTo>
                      <a:lnTo>
                        <a:pt x="20" y="22"/>
                      </a:lnTo>
                      <a:lnTo>
                        <a:pt x="2" y="22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5" name="Freeform 423"/>
                <p:cNvSpPr>
                  <a:spLocks/>
                </p:cNvSpPr>
                <p:nvPr/>
              </p:nvSpPr>
              <p:spPr bwMode="auto">
                <a:xfrm>
                  <a:off x="4794" y="1516"/>
                  <a:ext cx="20" cy="41"/>
                </a:xfrm>
                <a:custGeom>
                  <a:avLst/>
                  <a:gdLst>
                    <a:gd name="T0" fmla="*/ 0 w 60"/>
                    <a:gd name="T1" fmla="*/ 0 h 125"/>
                    <a:gd name="T2" fmla="*/ 0 w 60"/>
                    <a:gd name="T3" fmla="*/ 0 h 125"/>
                    <a:gd name="T4" fmla="*/ 0 w 60"/>
                    <a:gd name="T5" fmla="*/ 0 h 125"/>
                    <a:gd name="T6" fmla="*/ 0 w 60"/>
                    <a:gd name="T7" fmla="*/ 0 h 125"/>
                    <a:gd name="T8" fmla="*/ 0 w 60"/>
                    <a:gd name="T9" fmla="*/ 0 h 125"/>
                    <a:gd name="T10" fmla="*/ 0 w 60"/>
                    <a:gd name="T11" fmla="*/ 0 h 125"/>
                    <a:gd name="T12" fmla="*/ 0 w 60"/>
                    <a:gd name="T13" fmla="*/ 0 h 125"/>
                    <a:gd name="T14" fmla="*/ 0 w 60"/>
                    <a:gd name="T15" fmla="*/ 0 h 125"/>
                    <a:gd name="T16" fmla="*/ 0 w 60"/>
                    <a:gd name="T17" fmla="*/ 0 h 125"/>
                    <a:gd name="T18" fmla="*/ 0 w 60"/>
                    <a:gd name="T19" fmla="*/ 0 h 125"/>
                    <a:gd name="T20" fmla="*/ 0 w 60"/>
                    <a:gd name="T21" fmla="*/ 0 h 125"/>
                    <a:gd name="T22" fmla="*/ 0 w 60"/>
                    <a:gd name="T23" fmla="*/ 0 h 125"/>
                    <a:gd name="T24" fmla="*/ 0 w 60"/>
                    <a:gd name="T25" fmla="*/ 0 h 125"/>
                    <a:gd name="T26" fmla="*/ 0 w 60"/>
                    <a:gd name="T27" fmla="*/ 0 h 125"/>
                    <a:gd name="T28" fmla="*/ 0 w 60"/>
                    <a:gd name="T29" fmla="*/ 0 h 125"/>
                    <a:gd name="T30" fmla="*/ 0 w 60"/>
                    <a:gd name="T31" fmla="*/ 0 h 125"/>
                    <a:gd name="T32" fmla="*/ 0 w 60"/>
                    <a:gd name="T33" fmla="*/ 0 h 125"/>
                    <a:gd name="T34" fmla="*/ 0 w 60"/>
                    <a:gd name="T35" fmla="*/ 0 h 125"/>
                    <a:gd name="T36" fmla="*/ 0 w 60"/>
                    <a:gd name="T37" fmla="*/ 0 h 125"/>
                    <a:gd name="T38" fmla="*/ 0 w 60"/>
                    <a:gd name="T39" fmla="*/ 0 h 125"/>
                    <a:gd name="T40" fmla="*/ 0 w 60"/>
                    <a:gd name="T41" fmla="*/ 0 h 125"/>
                    <a:gd name="T42" fmla="*/ 0 w 60"/>
                    <a:gd name="T43" fmla="*/ 0 h 125"/>
                    <a:gd name="T44" fmla="*/ 0 w 60"/>
                    <a:gd name="T45" fmla="*/ 0 h 125"/>
                    <a:gd name="T46" fmla="*/ 0 w 60"/>
                    <a:gd name="T47" fmla="*/ 0 h 125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60"/>
                    <a:gd name="T73" fmla="*/ 0 h 125"/>
                    <a:gd name="T74" fmla="*/ 60 w 60"/>
                    <a:gd name="T75" fmla="*/ 125 h 125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60" h="125">
                      <a:moveTo>
                        <a:pt x="0" y="52"/>
                      </a:moveTo>
                      <a:lnTo>
                        <a:pt x="2" y="45"/>
                      </a:lnTo>
                      <a:lnTo>
                        <a:pt x="20" y="13"/>
                      </a:lnTo>
                      <a:lnTo>
                        <a:pt x="32" y="7"/>
                      </a:lnTo>
                      <a:lnTo>
                        <a:pt x="33" y="0"/>
                      </a:lnTo>
                      <a:lnTo>
                        <a:pt x="42" y="5"/>
                      </a:lnTo>
                      <a:lnTo>
                        <a:pt x="42" y="12"/>
                      </a:lnTo>
                      <a:lnTo>
                        <a:pt x="34" y="31"/>
                      </a:lnTo>
                      <a:lnTo>
                        <a:pt x="44" y="29"/>
                      </a:lnTo>
                      <a:lnTo>
                        <a:pt x="48" y="43"/>
                      </a:lnTo>
                      <a:lnTo>
                        <a:pt x="60" y="47"/>
                      </a:lnTo>
                      <a:lnTo>
                        <a:pt x="53" y="53"/>
                      </a:lnTo>
                      <a:lnTo>
                        <a:pt x="39" y="62"/>
                      </a:lnTo>
                      <a:lnTo>
                        <a:pt x="34" y="70"/>
                      </a:lnTo>
                      <a:lnTo>
                        <a:pt x="44" y="85"/>
                      </a:lnTo>
                      <a:lnTo>
                        <a:pt x="41" y="93"/>
                      </a:lnTo>
                      <a:lnTo>
                        <a:pt x="51" y="114"/>
                      </a:lnTo>
                      <a:lnTo>
                        <a:pt x="42" y="125"/>
                      </a:lnTo>
                      <a:lnTo>
                        <a:pt x="34" y="82"/>
                      </a:lnTo>
                      <a:lnTo>
                        <a:pt x="31" y="76"/>
                      </a:lnTo>
                      <a:lnTo>
                        <a:pt x="21" y="87"/>
                      </a:lnTo>
                      <a:lnTo>
                        <a:pt x="12" y="85"/>
                      </a:lnTo>
                      <a:lnTo>
                        <a:pt x="15" y="70"/>
                      </a:lnTo>
                      <a:lnTo>
                        <a:pt x="0" y="5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6" name="Freeform 424"/>
                <p:cNvSpPr>
                  <a:spLocks/>
                </p:cNvSpPr>
                <p:nvPr/>
              </p:nvSpPr>
              <p:spPr bwMode="auto">
                <a:xfrm>
                  <a:off x="4817" y="1547"/>
                  <a:ext cx="11" cy="10"/>
                </a:xfrm>
                <a:custGeom>
                  <a:avLst/>
                  <a:gdLst>
                    <a:gd name="T0" fmla="*/ 0 w 33"/>
                    <a:gd name="T1" fmla="*/ 0 h 30"/>
                    <a:gd name="T2" fmla="*/ 0 w 33"/>
                    <a:gd name="T3" fmla="*/ 0 h 30"/>
                    <a:gd name="T4" fmla="*/ 0 w 33"/>
                    <a:gd name="T5" fmla="*/ 0 h 30"/>
                    <a:gd name="T6" fmla="*/ 0 w 33"/>
                    <a:gd name="T7" fmla="*/ 0 h 30"/>
                    <a:gd name="T8" fmla="*/ 0 w 33"/>
                    <a:gd name="T9" fmla="*/ 0 h 30"/>
                    <a:gd name="T10" fmla="*/ 0 w 33"/>
                    <a:gd name="T11" fmla="*/ 0 h 30"/>
                    <a:gd name="T12" fmla="*/ 0 w 33"/>
                    <a:gd name="T13" fmla="*/ 0 h 30"/>
                    <a:gd name="T14" fmla="*/ 0 w 33"/>
                    <a:gd name="T15" fmla="*/ 0 h 30"/>
                    <a:gd name="T16" fmla="*/ 0 w 33"/>
                    <a:gd name="T17" fmla="*/ 0 h 3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3"/>
                    <a:gd name="T28" fmla="*/ 0 h 30"/>
                    <a:gd name="T29" fmla="*/ 33 w 33"/>
                    <a:gd name="T30" fmla="*/ 30 h 3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3" h="30">
                      <a:moveTo>
                        <a:pt x="0" y="7"/>
                      </a:moveTo>
                      <a:lnTo>
                        <a:pt x="1" y="21"/>
                      </a:lnTo>
                      <a:lnTo>
                        <a:pt x="8" y="29"/>
                      </a:lnTo>
                      <a:lnTo>
                        <a:pt x="13" y="30"/>
                      </a:lnTo>
                      <a:lnTo>
                        <a:pt x="33" y="17"/>
                      </a:lnTo>
                      <a:lnTo>
                        <a:pt x="33" y="0"/>
                      </a:lnTo>
                      <a:lnTo>
                        <a:pt x="19" y="2"/>
                      </a:lnTo>
                      <a:lnTo>
                        <a:pt x="3" y="2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7" name="Freeform 425"/>
                <p:cNvSpPr>
                  <a:spLocks/>
                </p:cNvSpPr>
                <p:nvPr/>
              </p:nvSpPr>
              <p:spPr bwMode="auto">
                <a:xfrm>
                  <a:off x="4270" y="1383"/>
                  <a:ext cx="191" cy="95"/>
                </a:xfrm>
                <a:custGeom>
                  <a:avLst/>
                  <a:gdLst>
                    <a:gd name="T0" fmla="*/ 0 w 575"/>
                    <a:gd name="T1" fmla="*/ 0 h 293"/>
                    <a:gd name="T2" fmla="*/ 0 w 575"/>
                    <a:gd name="T3" fmla="*/ 0 h 293"/>
                    <a:gd name="T4" fmla="*/ 0 w 575"/>
                    <a:gd name="T5" fmla="*/ 0 h 293"/>
                    <a:gd name="T6" fmla="*/ 0 w 575"/>
                    <a:gd name="T7" fmla="*/ 0 h 293"/>
                    <a:gd name="T8" fmla="*/ 0 w 575"/>
                    <a:gd name="T9" fmla="*/ 0 h 293"/>
                    <a:gd name="T10" fmla="*/ 0 w 575"/>
                    <a:gd name="T11" fmla="*/ 0 h 293"/>
                    <a:gd name="T12" fmla="*/ 0 w 575"/>
                    <a:gd name="T13" fmla="*/ 0 h 293"/>
                    <a:gd name="T14" fmla="*/ 0 w 575"/>
                    <a:gd name="T15" fmla="*/ 0 h 293"/>
                    <a:gd name="T16" fmla="*/ 0 w 575"/>
                    <a:gd name="T17" fmla="*/ 0 h 293"/>
                    <a:gd name="T18" fmla="*/ 0 w 575"/>
                    <a:gd name="T19" fmla="*/ 0 h 293"/>
                    <a:gd name="T20" fmla="*/ 0 w 575"/>
                    <a:gd name="T21" fmla="*/ 0 h 293"/>
                    <a:gd name="T22" fmla="*/ 0 w 575"/>
                    <a:gd name="T23" fmla="*/ 0 h 293"/>
                    <a:gd name="T24" fmla="*/ 0 w 575"/>
                    <a:gd name="T25" fmla="*/ 0 h 293"/>
                    <a:gd name="T26" fmla="*/ 0 w 575"/>
                    <a:gd name="T27" fmla="*/ 0 h 293"/>
                    <a:gd name="T28" fmla="*/ 0 w 575"/>
                    <a:gd name="T29" fmla="*/ 0 h 293"/>
                    <a:gd name="T30" fmla="*/ 0 w 575"/>
                    <a:gd name="T31" fmla="*/ 0 h 293"/>
                    <a:gd name="T32" fmla="*/ 0 w 575"/>
                    <a:gd name="T33" fmla="*/ 0 h 293"/>
                    <a:gd name="T34" fmla="*/ 0 w 575"/>
                    <a:gd name="T35" fmla="*/ 0 h 293"/>
                    <a:gd name="T36" fmla="*/ 0 w 575"/>
                    <a:gd name="T37" fmla="*/ 0 h 293"/>
                    <a:gd name="T38" fmla="*/ 0 w 575"/>
                    <a:gd name="T39" fmla="*/ 0 h 293"/>
                    <a:gd name="T40" fmla="*/ 0 w 575"/>
                    <a:gd name="T41" fmla="*/ 0 h 293"/>
                    <a:gd name="T42" fmla="*/ 0 w 575"/>
                    <a:gd name="T43" fmla="*/ 0 h 293"/>
                    <a:gd name="T44" fmla="*/ 0 w 575"/>
                    <a:gd name="T45" fmla="*/ 0 h 293"/>
                    <a:gd name="T46" fmla="*/ 0 w 575"/>
                    <a:gd name="T47" fmla="*/ 0 h 293"/>
                    <a:gd name="T48" fmla="*/ 0 w 575"/>
                    <a:gd name="T49" fmla="*/ 0 h 293"/>
                    <a:gd name="T50" fmla="*/ 0 w 575"/>
                    <a:gd name="T51" fmla="*/ 0 h 293"/>
                    <a:gd name="T52" fmla="*/ 0 w 575"/>
                    <a:gd name="T53" fmla="*/ 0 h 293"/>
                    <a:gd name="T54" fmla="*/ 0 w 575"/>
                    <a:gd name="T55" fmla="*/ 0 h 293"/>
                    <a:gd name="T56" fmla="*/ 0 w 575"/>
                    <a:gd name="T57" fmla="*/ 0 h 293"/>
                    <a:gd name="T58" fmla="*/ 0 w 575"/>
                    <a:gd name="T59" fmla="*/ 0 h 293"/>
                    <a:gd name="T60" fmla="*/ 0 w 575"/>
                    <a:gd name="T61" fmla="*/ 0 h 293"/>
                    <a:gd name="T62" fmla="*/ 0 w 575"/>
                    <a:gd name="T63" fmla="*/ 0 h 293"/>
                    <a:gd name="T64" fmla="*/ 0 w 575"/>
                    <a:gd name="T65" fmla="*/ 0 h 293"/>
                    <a:gd name="T66" fmla="*/ 0 w 575"/>
                    <a:gd name="T67" fmla="*/ 0 h 293"/>
                    <a:gd name="T68" fmla="*/ 0 w 575"/>
                    <a:gd name="T69" fmla="*/ 0 h 293"/>
                    <a:gd name="T70" fmla="*/ 0 w 575"/>
                    <a:gd name="T71" fmla="*/ 0 h 293"/>
                    <a:gd name="T72" fmla="*/ 0 w 575"/>
                    <a:gd name="T73" fmla="*/ 0 h 293"/>
                    <a:gd name="T74" fmla="*/ 0 w 575"/>
                    <a:gd name="T75" fmla="*/ 0 h 293"/>
                    <a:gd name="T76" fmla="*/ 0 w 575"/>
                    <a:gd name="T77" fmla="*/ 0 h 293"/>
                    <a:gd name="T78" fmla="*/ 0 w 575"/>
                    <a:gd name="T79" fmla="*/ 0 h 293"/>
                    <a:gd name="T80" fmla="*/ 0 w 575"/>
                    <a:gd name="T81" fmla="*/ 0 h 293"/>
                    <a:gd name="T82" fmla="*/ 0 w 575"/>
                    <a:gd name="T83" fmla="*/ 0 h 293"/>
                    <a:gd name="T84" fmla="*/ 0 w 575"/>
                    <a:gd name="T85" fmla="*/ 0 h 293"/>
                    <a:gd name="T86" fmla="*/ 0 w 575"/>
                    <a:gd name="T87" fmla="*/ 0 h 293"/>
                    <a:gd name="T88" fmla="*/ 0 w 575"/>
                    <a:gd name="T89" fmla="*/ 0 h 293"/>
                    <a:gd name="T90" fmla="*/ 0 w 575"/>
                    <a:gd name="T91" fmla="*/ 0 h 293"/>
                    <a:gd name="T92" fmla="*/ 0 w 575"/>
                    <a:gd name="T93" fmla="*/ 0 h 293"/>
                    <a:gd name="T94" fmla="*/ 0 w 575"/>
                    <a:gd name="T95" fmla="*/ 0 h 293"/>
                    <a:gd name="T96" fmla="*/ 0 w 575"/>
                    <a:gd name="T97" fmla="*/ 0 h 293"/>
                    <a:gd name="T98" fmla="*/ 0 w 575"/>
                    <a:gd name="T99" fmla="*/ 0 h 293"/>
                    <a:gd name="T100" fmla="*/ 0 w 575"/>
                    <a:gd name="T101" fmla="*/ 0 h 293"/>
                    <a:gd name="T102" fmla="*/ 0 w 575"/>
                    <a:gd name="T103" fmla="*/ 0 h 293"/>
                    <a:gd name="T104" fmla="*/ 0 w 575"/>
                    <a:gd name="T105" fmla="*/ 0 h 293"/>
                    <a:gd name="T106" fmla="*/ 0 w 575"/>
                    <a:gd name="T107" fmla="*/ 0 h 293"/>
                    <a:gd name="T108" fmla="*/ 0 w 575"/>
                    <a:gd name="T109" fmla="*/ 0 h 293"/>
                    <a:gd name="T110" fmla="*/ 0 w 575"/>
                    <a:gd name="T111" fmla="*/ 0 h 293"/>
                    <a:gd name="T112" fmla="*/ 0 w 575"/>
                    <a:gd name="T113" fmla="*/ 0 h 293"/>
                    <a:gd name="T114" fmla="*/ 0 w 575"/>
                    <a:gd name="T115" fmla="*/ 0 h 293"/>
                    <a:gd name="T116" fmla="*/ 0 w 575"/>
                    <a:gd name="T117" fmla="*/ 0 h 293"/>
                    <a:gd name="T118" fmla="*/ 0 w 575"/>
                    <a:gd name="T119" fmla="*/ 0 h 293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75"/>
                    <a:gd name="T181" fmla="*/ 0 h 293"/>
                    <a:gd name="T182" fmla="*/ 575 w 575"/>
                    <a:gd name="T183" fmla="*/ 293 h 293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75" h="293">
                      <a:moveTo>
                        <a:pt x="0" y="130"/>
                      </a:moveTo>
                      <a:lnTo>
                        <a:pt x="0" y="28"/>
                      </a:lnTo>
                      <a:lnTo>
                        <a:pt x="45" y="41"/>
                      </a:lnTo>
                      <a:lnTo>
                        <a:pt x="43" y="36"/>
                      </a:lnTo>
                      <a:lnTo>
                        <a:pt x="48" y="33"/>
                      </a:lnTo>
                      <a:lnTo>
                        <a:pt x="76" y="21"/>
                      </a:lnTo>
                      <a:lnTo>
                        <a:pt x="54" y="34"/>
                      </a:lnTo>
                      <a:lnTo>
                        <a:pt x="67" y="30"/>
                      </a:lnTo>
                      <a:lnTo>
                        <a:pt x="67" y="34"/>
                      </a:lnTo>
                      <a:lnTo>
                        <a:pt x="89" y="21"/>
                      </a:lnTo>
                      <a:lnTo>
                        <a:pt x="87" y="19"/>
                      </a:lnTo>
                      <a:lnTo>
                        <a:pt x="103" y="32"/>
                      </a:lnTo>
                      <a:lnTo>
                        <a:pt x="110" y="23"/>
                      </a:lnTo>
                      <a:lnTo>
                        <a:pt x="110" y="32"/>
                      </a:lnTo>
                      <a:lnTo>
                        <a:pt x="125" y="26"/>
                      </a:lnTo>
                      <a:lnTo>
                        <a:pt x="158" y="37"/>
                      </a:lnTo>
                      <a:lnTo>
                        <a:pt x="173" y="36"/>
                      </a:lnTo>
                      <a:lnTo>
                        <a:pt x="181" y="42"/>
                      </a:lnTo>
                      <a:lnTo>
                        <a:pt x="171" y="48"/>
                      </a:lnTo>
                      <a:lnTo>
                        <a:pt x="178" y="50"/>
                      </a:lnTo>
                      <a:lnTo>
                        <a:pt x="208" y="48"/>
                      </a:lnTo>
                      <a:lnTo>
                        <a:pt x="223" y="57"/>
                      </a:lnTo>
                      <a:lnTo>
                        <a:pt x="224" y="61"/>
                      </a:lnTo>
                      <a:lnTo>
                        <a:pt x="226" y="58"/>
                      </a:lnTo>
                      <a:lnTo>
                        <a:pt x="223" y="50"/>
                      </a:lnTo>
                      <a:lnTo>
                        <a:pt x="236" y="40"/>
                      </a:lnTo>
                      <a:lnTo>
                        <a:pt x="223" y="47"/>
                      </a:lnTo>
                      <a:lnTo>
                        <a:pt x="216" y="44"/>
                      </a:lnTo>
                      <a:lnTo>
                        <a:pt x="234" y="36"/>
                      </a:lnTo>
                      <a:lnTo>
                        <a:pt x="244" y="47"/>
                      </a:lnTo>
                      <a:lnTo>
                        <a:pt x="255" y="47"/>
                      </a:lnTo>
                      <a:lnTo>
                        <a:pt x="260" y="50"/>
                      </a:lnTo>
                      <a:lnTo>
                        <a:pt x="286" y="50"/>
                      </a:lnTo>
                      <a:lnTo>
                        <a:pt x="286" y="47"/>
                      </a:lnTo>
                      <a:lnTo>
                        <a:pt x="295" y="52"/>
                      </a:lnTo>
                      <a:lnTo>
                        <a:pt x="295" y="48"/>
                      </a:lnTo>
                      <a:lnTo>
                        <a:pt x="289" y="49"/>
                      </a:lnTo>
                      <a:lnTo>
                        <a:pt x="285" y="42"/>
                      </a:lnTo>
                      <a:lnTo>
                        <a:pt x="295" y="42"/>
                      </a:lnTo>
                      <a:lnTo>
                        <a:pt x="297" y="48"/>
                      </a:lnTo>
                      <a:lnTo>
                        <a:pt x="303" y="46"/>
                      </a:lnTo>
                      <a:lnTo>
                        <a:pt x="302" y="52"/>
                      </a:lnTo>
                      <a:lnTo>
                        <a:pt x="308" y="58"/>
                      </a:lnTo>
                      <a:lnTo>
                        <a:pt x="307" y="47"/>
                      </a:lnTo>
                      <a:lnTo>
                        <a:pt x="318" y="40"/>
                      </a:lnTo>
                      <a:lnTo>
                        <a:pt x="316" y="36"/>
                      </a:lnTo>
                      <a:lnTo>
                        <a:pt x="314" y="39"/>
                      </a:lnTo>
                      <a:lnTo>
                        <a:pt x="318" y="30"/>
                      </a:lnTo>
                      <a:lnTo>
                        <a:pt x="298" y="24"/>
                      </a:lnTo>
                      <a:lnTo>
                        <a:pt x="302" y="10"/>
                      </a:lnTo>
                      <a:lnTo>
                        <a:pt x="307" y="10"/>
                      </a:lnTo>
                      <a:lnTo>
                        <a:pt x="308" y="0"/>
                      </a:lnTo>
                      <a:lnTo>
                        <a:pt x="324" y="10"/>
                      </a:lnTo>
                      <a:lnTo>
                        <a:pt x="324" y="14"/>
                      </a:lnTo>
                      <a:lnTo>
                        <a:pt x="334" y="23"/>
                      </a:lnTo>
                      <a:lnTo>
                        <a:pt x="327" y="22"/>
                      </a:lnTo>
                      <a:lnTo>
                        <a:pt x="329" y="24"/>
                      </a:lnTo>
                      <a:lnTo>
                        <a:pt x="327" y="28"/>
                      </a:lnTo>
                      <a:lnTo>
                        <a:pt x="338" y="30"/>
                      </a:lnTo>
                      <a:lnTo>
                        <a:pt x="335" y="32"/>
                      </a:lnTo>
                      <a:lnTo>
                        <a:pt x="343" y="46"/>
                      </a:lnTo>
                      <a:lnTo>
                        <a:pt x="347" y="33"/>
                      </a:lnTo>
                      <a:lnTo>
                        <a:pt x="356" y="38"/>
                      </a:lnTo>
                      <a:lnTo>
                        <a:pt x="358" y="46"/>
                      </a:lnTo>
                      <a:lnTo>
                        <a:pt x="354" y="48"/>
                      </a:lnTo>
                      <a:lnTo>
                        <a:pt x="362" y="58"/>
                      </a:lnTo>
                      <a:lnTo>
                        <a:pt x="367" y="55"/>
                      </a:lnTo>
                      <a:lnTo>
                        <a:pt x="374" y="40"/>
                      </a:lnTo>
                      <a:lnTo>
                        <a:pt x="380" y="39"/>
                      </a:lnTo>
                      <a:lnTo>
                        <a:pt x="375" y="27"/>
                      </a:lnTo>
                      <a:lnTo>
                        <a:pt x="395" y="28"/>
                      </a:lnTo>
                      <a:lnTo>
                        <a:pt x="402" y="34"/>
                      </a:lnTo>
                      <a:lnTo>
                        <a:pt x="400" y="39"/>
                      </a:lnTo>
                      <a:lnTo>
                        <a:pt x="402" y="40"/>
                      </a:lnTo>
                      <a:lnTo>
                        <a:pt x="395" y="42"/>
                      </a:lnTo>
                      <a:lnTo>
                        <a:pt x="401" y="59"/>
                      </a:lnTo>
                      <a:lnTo>
                        <a:pt x="388" y="67"/>
                      </a:lnTo>
                      <a:lnTo>
                        <a:pt x="386" y="62"/>
                      </a:lnTo>
                      <a:lnTo>
                        <a:pt x="386" y="69"/>
                      </a:lnTo>
                      <a:lnTo>
                        <a:pt x="367" y="63"/>
                      </a:lnTo>
                      <a:lnTo>
                        <a:pt x="370" y="70"/>
                      </a:lnTo>
                      <a:lnTo>
                        <a:pt x="362" y="77"/>
                      </a:lnTo>
                      <a:lnTo>
                        <a:pt x="344" y="71"/>
                      </a:lnTo>
                      <a:lnTo>
                        <a:pt x="350" y="77"/>
                      </a:lnTo>
                      <a:lnTo>
                        <a:pt x="366" y="78"/>
                      </a:lnTo>
                      <a:lnTo>
                        <a:pt x="355" y="91"/>
                      </a:lnTo>
                      <a:lnTo>
                        <a:pt x="344" y="90"/>
                      </a:lnTo>
                      <a:lnTo>
                        <a:pt x="338" y="98"/>
                      </a:lnTo>
                      <a:lnTo>
                        <a:pt x="322" y="91"/>
                      </a:lnTo>
                      <a:lnTo>
                        <a:pt x="338" y="98"/>
                      </a:lnTo>
                      <a:lnTo>
                        <a:pt x="338" y="103"/>
                      </a:lnTo>
                      <a:lnTo>
                        <a:pt x="327" y="105"/>
                      </a:lnTo>
                      <a:lnTo>
                        <a:pt x="329" y="107"/>
                      </a:lnTo>
                      <a:lnTo>
                        <a:pt x="327" y="107"/>
                      </a:lnTo>
                      <a:lnTo>
                        <a:pt x="327" y="113"/>
                      </a:lnTo>
                      <a:lnTo>
                        <a:pt x="314" y="120"/>
                      </a:lnTo>
                      <a:lnTo>
                        <a:pt x="309" y="143"/>
                      </a:lnTo>
                      <a:lnTo>
                        <a:pt x="316" y="148"/>
                      </a:lnTo>
                      <a:lnTo>
                        <a:pt x="323" y="146"/>
                      </a:lnTo>
                      <a:lnTo>
                        <a:pt x="325" y="164"/>
                      </a:lnTo>
                      <a:lnTo>
                        <a:pt x="336" y="159"/>
                      </a:lnTo>
                      <a:lnTo>
                        <a:pt x="348" y="165"/>
                      </a:lnTo>
                      <a:lnTo>
                        <a:pt x="375" y="177"/>
                      </a:lnTo>
                      <a:lnTo>
                        <a:pt x="374" y="184"/>
                      </a:lnTo>
                      <a:lnTo>
                        <a:pt x="376" y="178"/>
                      </a:lnTo>
                      <a:lnTo>
                        <a:pt x="395" y="182"/>
                      </a:lnTo>
                      <a:lnTo>
                        <a:pt x="395" y="201"/>
                      </a:lnTo>
                      <a:lnTo>
                        <a:pt x="401" y="206"/>
                      </a:lnTo>
                      <a:lnTo>
                        <a:pt x="396" y="209"/>
                      </a:lnTo>
                      <a:lnTo>
                        <a:pt x="406" y="212"/>
                      </a:lnTo>
                      <a:lnTo>
                        <a:pt x="402" y="218"/>
                      </a:lnTo>
                      <a:lnTo>
                        <a:pt x="413" y="218"/>
                      </a:lnTo>
                      <a:lnTo>
                        <a:pt x="425" y="206"/>
                      </a:lnTo>
                      <a:lnTo>
                        <a:pt x="421" y="204"/>
                      </a:lnTo>
                      <a:lnTo>
                        <a:pt x="413" y="186"/>
                      </a:lnTo>
                      <a:lnTo>
                        <a:pt x="438" y="168"/>
                      </a:lnTo>
                      <a:lnTo>
                        <a:pt x="433" y="168"/>
                      </a:lnTo>
                      <a:lnTo>
                        <a:pt x="429" y="151"/>
                      </a:lnTo>
                      <a:lnTo>
                        <a:pt x="420" y="146"/>
                      </a:lnTo>
                      <a:lnTo>
                        <a:pt x="431" y="137"/>
                      </a:lnTo>
                      <a:lnTo>
                        <a:pt x="425" y="134"/>
                      </a:lnTo>
                      <a:lnTo>
                        <a:pt x="429" y="126"/>
                      </a:lnTo>
                      <a:lnTo>
                        <a:pt x="422" y="125"/>
                      </a:lnTo>
                      <a:lnTo>
                        <a:pt x="429" y="118"/>
                      </a:lnTo>
                      <a:lnTo>
                        <a:pt x="422" y="114"/>
                      </a:lnTo>
                      <a:lnTo>
                        <a:pt x="425" y="108"/>
                      </a:lnTo>
                      <a:lnTo>
                        <a:pt x="444" y="111"/>
                      </a:lnTo>
                      <a:lnTo>
                        <a:pt x="452" y="109"/>
                      </a:lnTo>
                      <a:lnTo>
                        <a:pt x="466" y="118"/>
                      </a:lnTo>
                      <a:lnTo>
                        <a:pt x="466" y="123"/>
                      </a:lnTo>
                      <a:lnTo>
                        <a:pt x="481" y="124"/>
                      </a:lnTo>
                      <a:lnTo>
                        <a:pt x="483" y="134"/>
                      </a:lnTo>
                      <a:lnTo>
                        <a:pt x="471" y="134"/>
                      </a:lnTo>
                      <a:lnTo>
                        <a:pt x="481" y="135"/>
                      </a:lnTo>
                      <a:lnTo>
                        <a:pt x="484" y="141"/>
                      </a:lnTo>
                      <a:lnTo>
                        <a:pt x="473" y="149"/>
                      </a:lnTo>
                      <a:lnTo>
                        <a:pt x="490" y="145"/>
                      </a:lnTo>
                      <a:lnTo>
                        <a:pt x="491" y="152"/>
                      </a:lnTo>
                      <a:lnTo>
                        <a:pt x="483" y="154"/>
                      </a:lnTo>
                      <a:lnTo>
                        <a:pt x="493" y="148"/>
                      </a:lnTo>
                      <a:lnTo>
                        <a:pt x="493" y="152"/>
                      </a:lnTo>
                      <a:lnTo>
                        <a:pt x="503" y="145"/>
                      </a:lnTo>
                      <a:lnTo>
                        <a:pt x="504" y="149"/>
                      </a:lnTo>
                      <a:lnTo>
                        <a:pt x="511" y="138"/>
                      </a:lnTo>
                      <a:lnTo>
                        <a:pt x="509" y="136"/>
                      </a:lnTo>
                      <a:lnTo>
                        <a:pt x="516" y="130"/>
                      </a:lnTo>
                      <a:lnTo>
                        <a:pt x="524" y="141"/>
                      </a:lnTo>
                      <a:lnTo>
                        <a:pt x="516" y="145"/>
                      </a:lnTo>
                      <a:lnTo>
                        <a:pt x="525" y="143"/>
                      </a:lnTo>
                      <a:lnTo>
                        <a:pt x="527" y="147"/>
                      </a:lnTo>
                      <a:lnTo>
                        <a:pt x="523" y="148"/>
                      </a:lnTo>
                      <a:lnTo>
                        <a:pt x="529" y="149"/>
                      </a:lnTo>
                      <a:lnTo>
                        <a:pt x="525" y="153"/>
                      </a:lnTo>
                      <a:lnTo>
                        <a:pt x="529" y="152"/>
                      </a:lnTo>
                      <a:lnTo>
                        <a:pt x="533" y="157"/>
                      </a:lnTo>
                      <a:lnTo>
                        <a:pt x="531" y="159"/>
                      </a:lnTo>
                      <a:lnTo>
                        <a:pt x="536" y="163"/>
                      </a:lnTo>
                      <a:lnTo>
                        <a:pt x="525" y="166"/>
                      </a:lnTo>
                      <a:lnTo>
                        <a:pt x="533" y="166"/>
                      </a:lnTo>
                      <a:lnTo>
                        <a:pt x="533" y="172"/>
                      </a:lnTo>
                      <a:lnTo>
                        <a:pt x="544" y="174"/>
                      </a:lnTo>
                      <a:lnTo>
                        <a:pt x="549" y="183"/>
                      </a:lnTo>
                      <a:lnTo>
                        <a:pt x="552" y="180"/>
                      </a:lnTo>
                      <a:lnTo>
                        <a:pt x="563" y="186"/>
                      </a:lnTo>
                      <a:lnTo>
                        <a:pt x="539" y="193"/>
                      </a:lnTo>
                      <a:lnTo>
                        <a:pt x="544" y="197"/>
                      </a:lnTo>
                      <a:lnTo>
                        <a:pt x="564" y="188"/>
                      </a:lnTo>
                      <a:lnTo>
                        <a:pt x="564" y="196"/>
                      </a:lnTo>
                      <a:lnTo>
                        <a:pt x="575" y="195"/>
                      </a:lnTo>
                      <a:lnTo>
                        <a:pt x="575" y="198"/>
                      </a:lnTo>
                      <a:lnTo>
                        <a:pt x="571" y="198"/>
                      </a:lnTo>
                      <a:lnTo>
                        <a:pt x="575" y="206"/>
                      </a:lnTo>
                      <a:lnTo>
                        <a:pt x="545" y="225"/>
                      </a:lnTo>
                      <a:lnTo>
                        <a:pt x="504" y="225"/>
                      </a:lnTo>
                      <a:lnTo>
                        <a:pt x="486" y="236"/>
                      </a:lnTo>
                      <a:lnTo>
                        <a:pt x="472" y="254"/>
                      </a:lnTo>
                      <a:lnTo>
                        <a:pt x="486" y="241"/>
                      </a:lnTo>
                      <a:lnTo>
                        <a:pt x="509" y="234"/>
                      </a:lnTo>
                      <a:lnTo>
                        <a:pt x="516" y="239"/>
                      </a:lnTo>
                      <a:lnTo>
                        <a:pt x="503" y="243"/>
                      </a:lnTo>
                      <a:lnTo>
                        <a:pt x="513" y="246"/>
                      </a:lnTo>
                      <a:lnTo>
                        <a:pt x="511" y="251"/>
                      </a:lnTo>
                      <a:lnTo>
                        <a:pt x="520" y="261"/>
                      </a:lnTo>
                      <a:lnTo>
                        <a:pt x="536" y="264"/>
                      </a:lnTo>
                      <a:lnTo>
                        <a:pt x="543" y="253"/>
                      </a:lnTo>
                      <a:lnTo>
                        <a:pt x="543" y="260"/>
                      </a:lnTo>
                      <a:lnTo>
                        <a:pt x="548" y="260"/>
                      </a:lnTo>
                      <a:lnTo>
                        <a:pt x="539" y="267"/>
                      </a:lnTo>
                      <a:lnTo>
                        <a:pt x="518" y="273"/>
                      </a:lnTo>
                      <a:lnTo>
                        <a:pt x="511" y="281"/>
                      </a:lnTo>
                      <a:lnTo>
                        <a:pt x="504" y="273"/>
                      </a:lnTo>
                      <a:lnTo>
                        <a:pt x="524" y="266"/>
                      </a:lnTo>
                      <a:lnTo>
                        <a:pt x="513" y="266"/>
                      </a:lnTo>
                      <a:lnTo>
                        <a:pt x="516" y="261"/>
                      </a:lnTo>
                      <a:lnTo>
                        <a:pt x="500" y="268"/>
                      </a:lnTo>
                      <a:lnTo>
                        <a:pt x="493" y="263"/>
                      </a:lnTo>
                      <a:lnTo>
                        <a:pt x="493" y="253"/>
                      </a:lnTo>
                      <a:lnTo>
                        <a:pt x="483" y="250"/>
                      </a:lnTo>
                      <a:lnTo>
                        <a:pt x="474" y="267"/>
                      </a:lnTo>
                      <a:lnTo>
                        <a:pt x="441" y="273"/>
                      </a:lnTo>
                      <a:lnTo>
                        <a:pt x="416" y="280"/>
                      </a:lnTo>
                      <a:lnTo>
                        <a:pt x="412" y="284"/>
                      </a:lnTo>
                      <a:lnTo>
                        <a:pt x="418" y="284"/>
                      </a:lnTo>
                      <a:lnTo>
                        <a:pt x="420" y="287"/>
                      </a:lnTo>
                      <a:lnTo>
                        <a:pt x="390" y="293"/>
                      </a:lnTo>
                      <a:lnTo>
                        <a:pt x="392" y="291"/>
                      </a:lnTo>
                      <a:lnTo>
                        <a:pt x="395" y="289"/>
                      </a:lnTo>
                      <a:lnTo>
                        <a:pt x="395" y="286"/>
                      </a:lnTo>
                      <a:lnTo>
                        <a:pt x="400" y="283"/>
                      </a:lnTo>
                      <a:lnTo>
                        <a:pt x="400" y="267"/>
                      </a:lnTo>
                      <a:lnTo>
                        <a:pt x="406" y="273"/>
                      </a:lnTo>
                      <a:lnTo>
                        <a:pt x="413" y="271"/>
                      </a:lnTo>
                      <a:lnTo>
                        <a:pt x="406" y="261"/>
                      </a:lnTo>
                      <a:lnTo>
                        <a:pt x="381" y="258"/>
                      </a:lnTo>
                      <a:lnTo>
                        <a:pt x="380" y="258"/>
                      </a:lnTo>
                      <a:lnTo>
                        <a:pt x="377" y="245"/>
                      </a:lnTo>
                      <a:lnTo>
                        <a:pt x="374" y="245"/>
                      </a:lnTo>
                      <a:lnTo>
                        <a:pt x="368" y="239"/>
                      </a:lnTo>
                      <a:lnTo>
                        <a:pt x="362" y="238"/>
                      </a:lnTo>
                      <a:lnTo>
                        <a:pt x="362" y="241"/>
                      </a:lnTo>
                      <a:lnTo>
                        <a:pt x="356" y="235"/>
                      </a:lnTo>
                      <a:lnTo>
                        <a:pt x="344" y="245"/>
                      </a:lnTo>
                      <a:lnTo>
                        <a:pt x="314" y="239"/>
                      </a:lnTo>
                      <a:lnTo>
                        <a:pt x="309" y="231"/>
                      </a:lnTo>
                      <a:lnTo>
                        <a:pt x="308" y="236"/>
                      </a:lnTo>
                      <a:lnTo>
                        <a:pt x="125" y="236"/>
                      </a:lnTo>
                      <a:lnTo>
                        <a:pt x="120" y="229"/>
                      </a:lnTo>
                      <a:lnTo>
                        <a:pt x="109" y="226"/>
                      </a:lnTo>
                      <a:lnTo>
                        <a:pt x="110" y="223"/>
                      </a:lnTo>
                      <a:lnTo>
                        <a:pt x="89" y="216"/>
                      </a:lnTo>
                      <a:lnTo>
                        <a:pt x="93" y="213"/>
                      </a:lnTo>
                      <a:lnTo>
                        <a:pt x="88" y="205"/>
                      </a:lnTo>
                      <a:lnTo>
                        <a:pt x="82" y="204"/>
                      </a:lnTo>
                      <a:lnTo>
                        <a:pt x="71" y="187"/>
                      </a:lnTo>
                      <a:lnTo>
                        <a:pt x="74" y="182"/>
                      </a:lnTo>
                      <a:lnTo>
                        <a:pt x="74" y="173"/>
                      </a:lnTo>
                      <a:lnTo>
                        <a:pt x="61" y="166"/>
                      </a:lnTo>
                      <a:lnTo>
                        <a:pt x="37" y="136"/>
                      </a:lnTo>
                      <a:lnTo>
                        <a:pt x="23" y="145"/>
                      </a:lnTo>
                      <a:lnTo>
                        <a:pt x="21" y="139"/>
                      </a:lnTo>
                      <a:lnTo>
                        <a:pt x="19" y="139"/>
                      </a:lnTo>
                      <a:lnTo>
                        <a:pt x="12" y="130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8" name="Freeform 426"/>
                <p:cNvSpPr>
                  <a:spLocks/>
                </p:cNvSpPr>
                <p:nvPr/>
              </p:nvSpPr>
              <p:spPr bwMode="auto">
                <a:xfrm>
                  <a:off x="4298" y="1456"/>
                  <a:ext cx="12" cy="7"/>
                </a:xfrm>
                <a:custGeom>
                  <a:avLst/>
                  <a:gdLst>
                    <a:gd name="T0" fmla="*/ 0 w 34"/>
                    <a:gd name="T1" fmla="*/ 0 h 19"/>
                    <a:gd name="T2" fmla="*/ 0 w 34"/>
                    <a:gd name="T3" fmla="*/ 0 h 19"/>
                    <a:gd name="T4" fmla="*/ 0 w 34"/>
                    <a:gd name="T5" fmla="*/ 0 h 19"/>
                    <a:gd name="T6" fmla="*/ 0 w 34"/>
                    <a:gd name="T7" fmla="*/ 0 h 19"/>
                    <a:gd name="T8" fmla="*/ 0 w 34"/>
                    <a:gd name="T9" fmla="*/ 0 h 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4"/>
                    <a:gd name="T16" fmla="*/ 0 h 19"/>
                    <a:gd name="T17" fmla="*/ 34 w 34"/>
                    <a:gd name="T18" fmla="*/ 19 h 1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4" h="19">
                      <a:moveTo>
                        <a:pt x="0" y="0"/>
                      </a:moveTo>
                      <a:lnTo>
                        <a:pt x="17" y="3"/>
                      </a:lnTo>
                      <a:lnTo>
                        <a:pt x="34" y="19"/>
                      </a:lnTo>
                      <a:lnTo>
                        <a:pt x="23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89" name="Freeform 427"/>
                <p:cNvSpPr>
                  <a:spLocks/>
                </p:cNvSpPr>
                <p:nvPr/>
              </p:nvSpPr>
              <p:spPr bwMode="auto">
                <a:xfrm>
                  <a:off x="4304" y="1371"/>
                  <a:ext cx="23" cy="15"/>
                </a:xfrm>
                <a:custGeom>
                  <a:avLst/>
                  <a:gdLst>
                    <a:gd name="T0" fmla="*/ 0 w 71"/>
                    <a:gd name="T1" fmla="*/ 0 h 45"/>
                    <a:gd name="T2" fmla="*/ 0 w 71"/>
                    <a:gd name="T3" fmla="*/ 0 h 45"/>
                    <a:gd name="T4" fmla="*/ 0 w 71"/>
                    <a:gd name="T5" fmla="*/ 0 h 45"/>
                    <a:gd name="T6" fmla="*/ 0 w 71"/>
                    <a:gd name="T7" fmla="*/ 0 h 45"/>
                    <a:gd name="T8" fmla="*/ 0 w 71"/>
                    <a:gd name="T9" fmla="*/ 0 h 45"/>
                    <a:gd name="T10" fmla="*/ 0 w 71"/>
                    <a:gd name="T11" fmla="*/ 0 h 45"/>
                    <a:gd name="T12" fmla="*/ 0 w 71"/>
                    <a:gd name="T13" fmla="*/ 0 h 45"/>
                    <a:gd name="T14" fmla="*/ 0 w 71"/>
                    <a:gd name="T15" fmla="*/ 0 h 45"/>
                    <a:gd name="T16" fmla="*/ 0 w 71"/>
                    <a:gd name="T17" fmla="*/ 0 h 45"/>
                    <a:gd name="T18" fmla="*/ 0 w 71"/>
                    <a:gd name="T19" fmla="*/ 0 h 45"/>
                    <a:gd name="T20" fmla="*/ 0 w 71"/>
                    <a:gd name="T21" fmla="*/ 0 h 45"/>
                    <a:gd name="T22" fmla="*/ 0 w 71"/>
                    <a:gd name="T23" fmla="*/ 0 h 45"/>
                    <a:gd name="T24" fmla="*/ 0 w 71"/>
                    <a:gd name="T25" fmla="*/ 0 h 4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71"/>
                    <a:gd name="T40" fmla="*/ 0 h 45"/>
                    <a:gd name="T41" fmla="*/ 71 w 71"/>
                    <a:gd name="T42" fmla="*/ 45 h 4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71" h="45">
                      <a:moveTo>
                        <a:pt x="0" y="34"/>
                      </a:moveTo>
                      <a:lnTo>
                        <a:pt x="4" y="29"/>
                      </a:lnTo>
                      <a:lnTo>
                        <a:pt x="13" y="10"/>
                      </a:lnTo>
                      <a:lnTo>
                        <a:pt x="7" y="3"/>
                      </a:lnTo>
                      <a:lnTo>
                        <a:pt x="30" y="0"/>
                      </a:lnTo>
                      <a:lnTo>
                        <a:pt x="45" y="8"/>
                      </a:lnTo>
                      <a:lnTo>
                        <a:pt x="56" y="5"/>
                      </a:lnTo>
                      <a:lnTo>
                        <a:pt x="71" y="15"/>
                      </a:lnTo>
                      <a:lnTo>
                        <a:pt x="38" y="30"/>
                      </a:lnTo>
                      <a:lnTo>
                        <a:pt x="36" y="39"/>
                      </a:lnTo>
                      <a:lnTo>
                        <a:pt x="18" y="45"/>
                      </a:lnTo>
                      <a:lnTo>
                        <a:pt x="13" y="37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0" name="Freeform 428"/>
                <p:cNvSpPr>
                  <a:spLocks/>
                </p:cNvSpPr>
                <p:nvPr/>
              </p:nvSpPr>
              <p:spPr bwMode="auto">
                <a:xfrm>
                  <a:off x="4310" y="1358"/>
                  <a:ext cx="17" cy="9"/>
                </a:xfrm>
                <a:custGeom>
                  <a:avLst/>
                  <a:gdLst>
                    <a:gd name="T0" fmla="*/ 0 w 50"/>
                    <a:gd name="T1" fmla="*/ 0 h 26"/>
                    <a:gd name="T2" fmla="*/ 0 w 50"/>
                    <a:gd name="T3" fmla="*/ 0 h 26"/>
                    <a:gd name="T4" fmla="*/ 0 w 50"/>
                    <a:gd name="T5" fmla="*/ 0 h 26"/>
                    <a:gd name="T6" fmla="*/ 0 w 50"/>
                    <a:gd name="T7" fmla="*/ 0 h 26"/>
                    <a:gd name="T8" fmla="*/ 0 w 50"/>
                    <a:gd name="T9" fmla="*/ 0 h 26"/>
                    <a:gd name="T10" fmla="*/ 0 w 50"/>
                    <a:gd name="T11" fmla="*/ 0 h 26"/>
                    <a:gd name="T12" fmla="*/ 0 w 50"/>
                    <a:gd name="T13" fmla="*/ 0 h 26"/>
                    <a:gd name="T14" fmla="*/ 0 w 50"/>
                    <a:gd name="T15" fmla="*/ 0 h 26"/>
                    <a:gd name="T16" fmla="*/ 0 w 50"/>
                    <a:gd name="T17" fmla="*/ 0 h 26"/>
                    <a:gd name="T18" fmla="*/ 0 w 50"/>
                    <a:gd name="T19" fmla="*/ 0 h 26"/>
                    <a:gd name="T20" fmla="*/ 0 w 50"/>
                    <a:gd name="T21" fmla="*/ 0 h 26"/>
                    <a:gd name="T22" fmla="*/ 0 w 50"/>
                    <a:gd name="T23" fmla="*/ 0 h 26"/>
                    <a:gd name="T24" fmla="*/ 0 w 50"/>
                    <a:gd name="T25" fmla="*/ 0 h 26"/>
                    <a:gd name="T26" fmla="*/ 0 w 50"/>
                    <a:gd name="T27" fmla="*/ 0 h 26"/>
                    <a:gd name="T28" fmla="*/ 0 w 50"/>
                    <a:gd name="T29" fmla="*/ 0 h 26"/>
                    <a:gd name="T30" fmla="*/ 0 w 50"/>
                    <a:gd name="T31" fmla="*/ 0 h 2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50"/>
                    <a:gd name="T49" fmla="*/ 0 h 26"/>
                    <a:gd name="T50" fmla="*/ 50 w 50"/>
                    <a:gd name="T51" fmla="*/ 26 h 2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50" h="26">
                      <a:moveTo>
                        <a:pt x="0" y="20"/>
                      </a:moveTo>
                      <a:lnTo>
                        <a:pt x="11" y="23"/>
                      </a:lnTo>
                      <a:lnTo>
                        <a:pt x="15" y="20"/>
                      </a:lnTo>
                      <a:lnTo>
                        <a:pt x="18" y="26"/>
                      </a:lnTo>
                      <a:lnTo>
                        <a:pt x="24" y="23"/>
                      </a:lnTo>
                      <a:lnTo>
                        <a:pt x="24" y="17"/>
                      </a:lnTo>
                      <a:lnTo>
                        <a:pt x="27" y="21"/>
                      </a:lnTo>
                      <a:lnTo>
                        <a:pt x="30" y="12"/>
                      </a:lnTo>
                      <a:lnTo>
                        <a:pt x="35" y="11"/>
                      </a:lnTo>
                      <a:lnTo>
                        <a:pt x="37" y="19"/>
                      </a:lnTo>
                      <a:lnTo>
                        <a:pt x="47" y="13"/>
                      </a:lnTo>
                      <a:lnTo>
                        <a:pt x="43" y="7"/>
                      </a:lnTo>
                      <a:lnTo>
                        <a:pt x="50" y="3"/>
                      </a:lnTo>
                      <a:lnTo>
                        <a:pt x="43" y="0"/>
                      </a:lnTo>
                      <a:lnTo>
                        <a:pt x="26" y="3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1" name="Freeform 429"/>
                <p:cNvSpPr>
                  <a:spLocks/>
                </p:cNvSpPr>
                <p:nvPr/>
              </p:nvSpPr>
              <p:spPr bwMode="auto">
                <a:xfrm>
                  <a:off x="4319" y="1377"/>
                  <a:ext cx="41" cy="20"/>
                </a:xfrm>
                <a:custGeom>
                  <a:avLst/>
                  <a:gdLst>
                    <a:gd name="T0" fmla="*/ 0 w 122"/>
                    <a:gd name="T1" fmla="*/ 0 h 59"/>
                    <a:gd name="T2" fmla="*/ 0 w 122"/>
                    <a:gd name="T3" fmla="*/ 0 h 59"/>
                    <a:gd name="T4" fmla="*/ 0 w 122"/>
                    <a:gd name="T5" fmla="*/ 0 h 59"/>
                    <a:gd name="T6" fmla="*/ 0 w 122"/>
                    <a:gd name="T7" fmla="*/ 0 h 59"/>
                    <a:gd name="T8" fmla="*/ 0 w 122"/>
                    <a:gd name="T9" fmla="*/ 0 h 59"/>
                    <a:gd name="T10" fmla="*/ 0 w 122"/>
                    <a:gd name="T11" fmla="*/ 0 h 59"/>
                    <a:gd name="T12" fmla="*/ 0 w 122"/>
                    <a:gd name="T13" fmla="*/ 0 h 59"/>
                    <a:gd name="T14" fmla="*/ 0 w 122"/>
                    <a:gd name="T15" fmla="*/ 0 h 59"/>
                    <a:gd name="T16" fmla="*/ 0 w 122"/>
                    <a:gd name="T17" fmla="*/ 0 h 59"/>
                    <a:gd name="T18" fmla="*/ 0 w 122"/>
                    <a:gd name="T19" fmla="*/ 0 h 59"/>
                    <a:gd name="T20" fmla="*/ 0 w 122"/>
                    <a:gd name="T21" fmla="*/ 0 h 59"/>
                    <a:gd name="T22" fmla="*/ 0 w 122"/>
                    <a:gd name="T23" fmla="*/ 0 h 59"/>
                    <a:gd name="T24" fmla="*/ 0 w 122"/>
                    <a:gd name="T25" fmla="*/ 0 h 59"/>
                    <a:gd name="T26" fmla="*/ 0 w 122"/>
                    <a:gd name="T27" fmla="*/ 0 h 59"/>
                    <a:gd name="T28" fmla="*/ 0 w 122"/>
                    <a:gd name="T29" fmla="*/ 0 h 59"/>
                    <a:gd name="T30" fmla="*/ 0 w 122"/>
                    <a:gd name="T31" fmla="*/ 0 h 59"/>
                    <a:gd name="T32" fmla="*/ 0 w 122"/>
                    <a:gd name="T33" fmla="*/ 0 h 59"/>
                    <a:gd name="T34" fmla="*/ 0 w 122"/>
                    <a:gd name="T35" fmla="*/ 0 h 59"/>
                    <a:gd name="T36" fmla="*/ 0 w 122"/>
                    <a:gd name="T37" fmla="*/ 0 h 59"/>
                    <a:gd name="T38" fmla="*/ 0 w 122"/>
                    <a:gd name="T39" fmla="*/ 0 h 59"/>
                    <a:gd name="T40" fmla="*/ 0 w 122"/>
                    <a:gd name="T41" fmla="*/ 0 h 59"/>
                    <a:gd name="T42" fmla="*/ 0 w 122"/>
                    <a:gd name="T43" fmla="*/ 0 h 59"/>
                    <a:gd name="T44" fmla="*/ 0 w 122"/>
                    <a:gd name="T45" fmla="*/ 0 h 59"/>
                    <a:gd name="T46" fmla="*/ 0 w 122"/>
                    <a:gd name="T47" fmla="*/ 0 h 59"/>
                    <a:gd name="T48" fmla="*/ 0 w 122"/>
                    <a:gd name="T49" fmla="*/ 0 h 59"/>
                    <a:gd name="T50" fmla="*/ 0 w 122"/>
                    <a:gd name="T51" fmla="*/ 0 h 59"/>
                    <a:gd name="T52" fmla="*/ 0 w 122"/>
                    <a:gd name="T53" fmla="*/ 0 h 59"/>
                    <a:gd name="T54" fmla="*/ 0 w 122"/>
                    <a:gd name="T55" fmla="*/ 0 h 59"/>
                    <a:gd name="T56" fmla="*/ 0 w 122"/>
                    <a:gd name="T57" fmla="*/ 0 h 59"/>
                    <a:gd name="T58" fmla="*/ 0 w 122"/>
                    <a:gd name="T59" fmla="*/ 0 h 59"/>
                    <a:gd name="T60" fmla="*/ 0 w 122"/>
                    <a:gd name="T61" fmla="*/ 0 h 59"/>
                    <a:gd name="T62" fmla="*/ 0 w 122"/>
                    <a:gd name="T63" fmla="*/ 0 h 59"/>
                    <a:gd name="T64" fmla="*/ 0 w 122"/>
                    <a:gd name="T65" fmla="*/ 0 h 59"/>
                    <a:gd name="T66" fmla="*/ 0 w 122"/>
                    <a:gd name="T67" fmla="*/ 0 h 59"/>
                    <a:gd name="T68" fmla="*/ 0 w 122"/>
                    <a:gd name="T69" fmla="*/ 0 h 59"/>
                    <a:gd name="T70" fmla="*/ 0 w 122"/>
                    <a:gd name="T71" fmla="*/ 0 h 59"/>
                    <a:gd name="T72" fmla="*/ 0 w 122"/>
                    <a:gd name="T73" fmla="*/ 0 h 59"/>
                    <a:gd name="T74" fmla="*/ 0 w 122"/>
                    <a:gd name="T75" fmla="*/ 0 h 59"/>
                    <a:gd name="T76" fmla="*/ 0 w 122"/>
                    <a:gd name="T77" fmla="*/ 0 h 59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w 122"/>
                    <a:gd name="T118" fmla="*/ 0 h 59"/>
                    <a:gd name="T119" fmla="*/ 122 w 122"/>
                    <a:gd name="T120" fmla="*/ 59 h 59"/>
                  </a:gdLst>
                  <a:ahLst/>
                  <a:cxnLst>
                    <a:cxn ang="T78">
                      <a:pos x="T0" y="T1"/>
                    </a:cxn>
                    <a:cxn ang="T79">
                      <a:pos x="T2" y="T3"/>
                    </a:cxn>
                    <a:cxn ang="T80">
                      <a:pos x="T4" y="T5"/>
                    </a:cxn>
                    <a:cxn ang="T81">
                      <a:pos x="T6" y="T7"/>
                    </a:cxn>
                    <a:cxn ang="T82">
                      <a:pos x="T8" y="T9"/>
                    </a:cxn>
                    <a:cxn ang="T83">
                      <a:pos x="T10" y="T11"/>
                    </a:cxn>
                    <a:cxn ang="T84">
                      <a:pos x="T12" y="T13"/>
                    </a:cxn>
                    <a:cxn ang="T85">
                      <a:pos x="T14" y="T15"/>
                    </a:cxn>
                    <a:cxn ang="T86">
                      <a:pos x="T16" y="T17"/>
                    </a:cxn>
                    <a:cxn ang="T87">
                      <a:pos x="T18" y="T19"/>
                    </a:cxn>
                    <a:cxn ang="T88">
                      <a:pos x="T20" y="T21"/>
                    </a:cxn>
                    <a:cxn ang="T89">
                      <a:pos x="T22" y="T23"/>
                    </a:cxn>
                    <a:cxn ang="T90">
                      <a:pos x="T24" y="T25"/>
                    </a:cxn>
                    <a:cxn ang="T91">
                      <a:pos x="T26" y="T27"/>
                    </a:cxn>
                    <a:cxn ang="T92">
                      <a:pos x="T28" y="T29"/>
                    </a:cxn>
                    <a:cxn ang="T93">
                      <a:pos x="T30" y="T31"/>
                    </a:cxn>
                    <a:cxn ang="T94">
                      <a:pos x="T32" y="T33"/>
                    </a:cxn>
                    <a:cxn ang="T95">
                      <a:pos x="T34" y="T35"/>
                    </a:cxn>
                    <a:cxn ang="T96">
                      <a:pos x="T36" y="T37"/>
                    </a:cxn>
                    <a:cxn ang="T97">
                      <a:pos x="T38" y="T39"/>
                    </a:cxn>
                    <a:cxn ang="T98">
                      <a:pos x="T40" y="T41"/>
                    </a:cxn>
                    <a:cxn ang="T99">
                      <a:pos x="T42" y="T43"/>
                    </a:cxn>
                    <a:cxn ang="T100">
                      <a:pos x="T44" y="T45"/>
                    </a:cxn>
                    <a:cxn ang="T101">
                      <a:pos x="T46" y="T47"/>
                    </a:cxn>
                    <a:cxn ang="T102">
                      <a:pos x="T48" y="T49"/>
                    </a:cxn>
                    <a:cxn ang="T103">
                      <a:pos x="T50" y="T51"/>
                    </a:cxn>
                    <a:cxn ang="T104">
                      <a:pos x="T52" y="T53"/>
                    </a:cxn>
                    <a:cxn ang="T105">
                      <a:pos x="T54" y="T55"/>
                    </a:cxn>
                    <a:cxn ang="T106">
                      <a:pos x="T56" y="T57"/>
                    </a:cxn>
                    <a:cxn ang="T107">
                      <a:pos x="T58" y="T59"/>
                    </a:cxn>
                    <a:cxn ang="T108">
                      <a:pos x="T60" y="T61"/>
                    </a:cxn>
                    <a:cxn ang="T109">
                      <a:pos x="T62" y="T63"/>
                    </a:cxn>
                    <a:cxn ang="T110">
                      <a:pos x="T64" y="T65"/>
                    </a:cxn>
                    <a:cxn ang="T111">
                      <a:pos x="T66" y="T67"/>
                    </a:cxn>
                    <a:cxn ang="T112">
                      <a:pos x="T68" y="T69"/>
                    </a:cxn>
                    <a:cxn ang="T113">
                      <a:pos x="T70" y="T71"/>
                    </a:cxn>
                    <a:cxn ang="T114">
                      <a:pos x="T72" y="T73"/>
                    </a:cxn>
                    <a:cxn ang="T115">
                      <a:pos x="T74" y="T75"/>
                    </a:cxn>
                    <a:cxn ang="T116">
                      <a:pos x="T76" y="T77"/>
                    </a:cxn>
                  </a:cxnLst>
                  <a:rect l="T117" t="T118" r="T119" b="T120"/>
                  <a:pathLst>
                    <a:path w="122" h="59">
                      <a:moveTo>
                        <a:pt x="0" y="18"/>
                      </a:moveTo>
                      <a:lnTo>
                        <a:pt x="7" y="15"/>
                      </a:lnTo>
                      <a:lnTo>
                        <a:pt x="3" y="12"/>
                      </a:lnTo>
                      <a:lnTo>
                        <a:pt x="19" y="3"/>
                      </a:lnTo>
                      <a:lnTo>
                        <a:pt x="30" y="0"/>
                      </a:lnTo>
                      <a:lnTo>
                        <a:pt x="33" y="6"/>
                      </a:lnTo>
                      <a:lnTo>
                        <a:pt x="30" y="9"/>
                      </a:lnTo>
                      <a:lnTo>
                        <a:pt x="40" y="5"/>
                      </a:lnTo>
                      <a:lnTo>
                        <a:pt x="52" y="8"/>
                      </a:lnTo>
                      <a:lnTo>
                        <a:pt x="49" y="13"/>
                      </a:lnTo>
                      <a:lnTo>
                        <a:pt x="62" y="9"/>
                      </a:lnTo>
                      <a:lnTo>
                        <a:pt x="57" y="5"/>
                      </a:lnTo>
                      <a:lnTo>
                        <a:pt x="63" y="5"/>
                      </a:lnTo>
                      <a:lnTo>
                        <a:pt x="75" y="21"/>
                      </a:lnTo>
                      <a:lnTo>
                        <a:pt x="77" y="18"/>
                      </a:lnTo>
                      <a:lnTo>
                        <a:pt x="75" y="0"/>
                      </a:lnTo>
                      <a:lnTo>
                        <a:pt x="83" y="0"/>
                      </a:lnTo>
                      <a:lnTo>
                        <a:pt x="91" y="7"/>
                      </a:lnTo>
                      <a:lnTo>
                        <a:pt x="97" y="28"/>
                      </a:lnTo>
                      <a:lnTo>
                        <a:pt x="122" y="39"/>
                      </a:lnTo>
                      <a:lnTo>
                        <a:pt x="122" y="45"/>
                      </a:lnTo>
                      <a:lnTo>
                        <a:pt x="116" y="43"/>
                      </a:lnTo>
                      <a:lnTo>
                        <a:pt x="108" y="46"/>
                      </a:lnTo>
                      <a:lnTo>
                        <a:pt x="117" y="51"/>
                      </a:lnTo>
                      <a:lnTo>
                        <a:pt x="109" y="56"/>
                      </a:lnTo>
                      <a:lnTo>
                        <a:pt x="92" y="54"/>
                      </a:lnTo>
                      <a:lnTo>
                        <a:pt x="83" y="47"/>
                      </a:lnTo>
                      <a:lnTo>
                        <a:pt x="63" y="57"/>
                      </a:lnTo>
                      <a:lnTo>
                        <a:pt x="39" y="59"/>
                      </a:lnTo>
                      <a:lnTo>
                        <a:pt x="33" y="50"/>
                      </a:lnTo>
                      <a:lnTo>
                        <a:pt x="20" y="50"/>
                      </a:lnTo>
                      <a:lnTo>
                        <a:pt x="11" y="41"/>
                      </a:lnTo>
                      <a:lnTo>
                        <a:pt x="46" y="37"/>
                      </a:lnTo>
                      <a:lnTo>
                        <a:pt x="11" y="34"/>
                      </a:lnTo>
                      <a:lnTo>
                        <a:pt x="4" y="29"/>
                      </a:lnTo>
                      <a:lnTo>
                        <a:pt x="25" y="22"/>
                      </a:lnTo>
                      <a:lnTo>
                        <a:pt x="7" y="25"/>
                      </a:lnTo>
                      <a:lnTo>
                        <a:pt x="8" y="21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2" name="Freeform 430"/>
                <p:cNvSpPr>
                  <a:spLocks/>
                </p:cNvSpPr>
                <p:nvPr/>
              </p:nvSpPr>
              <p:spPr bwMode="auto">
                <a:xfrm>
                  <a:off x="4322" y="1361"/>
                  <a:ext cx="27" cy="11"/>
                </a:xfrm>
                <a:custGeom>
                  <a:avLst/>
                  <a:gdLst>
                    <a:gd name="T0" fmla="*/ 0 w 81"/>
                    <a:gd name="T1" fmla="*/ 0 h 34"/>
                    <a:gd name="T2" fmla="*/ 0 w 81"/>
                    <a:gd name="T3" fmla="*/ 0 h 34"/>
                    <a:gd name="T4" fmla="*/ 0 w 81"/>
                    <a:gd name="T5" fmla="*/ 0 h 34"/>
                    <a:gd name="T6" fmla="*/ 0 w 81"/>
                    <a:gd name="T7" fmla="*/ 0 h 34"/>
                    <a:gd name="T8" fmla="*/ 0 w 81"/>
                    <a:gd name="T9" fmla="*/ 0 h 34"/>
                    <a:gd name="T10" fmla="*/ 0 w 81"/>
                    <a:gd name="T11" fmla="*/ 0 h 34"/>
                    <a:gd name="T12" fmla="*/ 0 w 81"/>
                    <a:gd name="T13" fmla="*/ 0 h 34"/>
                    <a:gd name="T14" fmla="*/ 0 w 81"/>
                    <a:gd name="T15" fmla="*/ 0 h 34"/>
                    <a:gd name="T16" fmla="*/ 0 w 81"/>
                    <a:gd name="T17" fmla="*/ 0 h 34"/>
                    <a:gd name="T18" fmla="*/ 0 w 81"/>
                    <a:gd name="T19" fmla="*/ 0 h 34"/>
                    <a:gd name="T20" fmla="*/ 0 w 81"/>
                    <a:gd name="T21" fmla="*/ 0 h 34"/>
                    <a:gd name="T22" fmla="*/ 0 w 81"/>
                    <a:gd name="T23" fmla="*/ 0 h 34"/>
                    <a:gd name="T24" fmla="*/ 0 w 81"/>
                    <a:gd name="T25" fmla="*/ 0 h 34"/>
                    <a:gd name="T26" fmla="*/ 0 w 81"/>
                    <a:gd name="T27" fmla="*/ 0 h 34"/>
                    <a:gd name="T28" fmla="*/ 0 w 81"/>
                    <a:gd name="T29" fmla="*/ 0 h 34"/>
                    <a:gd name="T30" fmla="*/ 0 w 81"/>
                    <a:gd name="T31" fmla="*/ 0 h 34"/>
                    <a:gd name="T32" fmla="*/ 0 w 81"/>
                    <a:gd name="T33" fmla="*/ 0 h 34"/>
                    <a:gd name="T34" fmla="*/ 0 w 81"/>
                    <a:gd name="T35" fmla="*/ 0 h 34"/>
                    <a:gd name="T36" fmla="*/ 0 w 81"/>
                    <a:gd name="T37" fmla="*/ 0 h 34"/>
                    <a:gd name="T38" fmla="*/ 0 w 81"/>
                    <a:gd name="T39" fmla="*/ 0 h 34"/>
                    <a:gd name="T40" fmla="*/ 0 w 81"/>
                    <a:gd name="T41" fmla="*/ 0 h 34"/>
                    <a:gd name="T42" fmla="*/ 0 w 81"/>
                    <a:gd name="T43" fmla="*/ 0 h 34"/>
                    <a:gd name="T44" fmla="*/ 0 w 81"/>
                    <a:gd name="T45" fmla="*/ 0 h 34"/>
                    <a:gd name="T46" fmla="*/ 0 w 81"/>
                    <a:gd name="T47" fmla="*/ 0 h 34"/>
                    <a:gd name="T48" fmla="*/ 0 w 81"/>
                    <a:gd name="T49" fmla="*/ 0 h 34"/>
                    <a:gd name="T50" fmla="*/ 0 w 81"/>
                    <a:gd name="T51" fmla="*/ 0 h 34"/>
                    <a:gd name="T52" fmla="*/ 0 w 81"/>
                    <a:gd name="T53" fmla="*/ 0 h 34"/>
                    <a:gd name="T54" fmla="*/ 0 w 81"/>
                    <a:gd name="T55" fmla="*/ 0 h 34"/>
                    <a:gd name="T56" fmla="*/ 0 w 81"/>
                    <a:gd name="T57" fmla="*/ 0 h 34"/>
                    <a:gd name="T58" fmla="*/ 0 w 81"/>
                    <a:gd name="T59" fmla="*/ 0 h 34"/>
                    <a:gd name="T60" fmla="*/ 0 w 81"/>
                    <a:gd name="T61" fmla="*/ 0 h 34"/>
                    <a:gd name="T62" fmla="*/ 0 w 81"/>
                    <a:gd name="T63" fmla="*/ 0 h 34"/>
                    <a:gd name="T64" fmla="*/ 0 w 81"/>
                    <a:gd name="T65" fmla="*/ 0 h 34"/>
                    <a:gd name="T66" fmla="*/ 0 w 81"/>
                    <a:gd name="T67" fmla="*/ 0 h 3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81"/>
                    <a:gd name="T103" fmla="*/ 0 h 34"/>
                    <a:gd name="T104" fmla="*/ 81 w 81"/>
                    <a:gd name="T105" fmla="*/ 34 h 34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81" h="34">
                      <a:moveTo>
                        <a:pt x="0" y="22"/>
                      </a:moveTo>
                      <a:lnTo>
                        <a:pt x="2" y="19"/>
                      </a:lnTo>
                      <a:lnTo>
                        <a:pt x="17" y="17"/>
                      </a:lnTo>
                      <a:lnTo>
                        <a:pt x="2" y="17"/>
                      </a:lnTo>
                      <a:lnTo>
                        <a:pt x="19" y="13"/>
                      </a:lnTo>
                      <a:lnTo>
                        <a:pt x="6" y="13"/>
                      </a:lnTo>
                      <a:lnTo>
                        <a:pt x="6" y="11"/>
                      </a:lnTo>
                      <a:lnTo>
                        <a:pt x="20" y="10"/>
                      </a:lnTo>
                      <a:lnTo>
                        <a:pt x="10" y="9"/>
                      </a:lnTo>
                      <a:lnTo>
                        <a:pt x="19" y="5"/>
                      </a:lnTo>
                      <a:lnTo>
                        <a:pt x="33" y="10"/>
                      </a:lnTo>
                      <a:lnTo>
                        <a:pt x="42" y="18"/>
                      </a:lnTo>
                      <a:lnTo>
                        <a:pt x="58" y="18"/>
                      </a:lnTo>
                      <a:lnTo>
                        <a:pt x="52" y="13"/>
                      </a:lnTo>
                      <a:lnTo>
                        <a:pt x="55" y="11"/>
                      </a:lnTo>
                      <a:lnTo>
                        <a:pt x="49" y="6"/>
                      </a:lnTo>
                      <a:lnTo>
                        <a:pt x="58" y="0"/>
                      </a:lnTo>
                      <a:lnTo>
                        <a:pt x="65" y="7"/>
                      </a:lnTo>
                      <a:lnTo>
                        <a:pt x="61" y="11"/>
                      </a:lnTo>
                      <a:lnTo>
                        <a:pt x="67" y="12"/>
                      </a:lnTo>
                      <a:lnTo>
                        <a:pt x="65" y="16"/>
                      </a:lnTo>
                      <a:lnTo>
                        <a:pt x="72" y="17"/>
                      </a:lnTo>
                      <a:lnTo>
                        <a:pt x="76" y="12"/>
                      </a:lnTo>
                      <a:lnTo>
                        <a:pt x="81" y="17"/>
                      </a:lnTo>
                      <a:lnTo>
                        <a:pt x="78" y="26"/>
                      </a:lnTo>
                      <a:lnTo>
                        <a:pt x="60" y="25"/>
                      </a:lnTo>
                      <a:lnTo>
                        <a:pt x="32" y="34"/>
                      </a:lnTo>
                      <a:lnTo>
                        <a:pt x="21" y="28"/>
                      </a:lnTo>
                      <a:lnTo>
                        <a:pt x="43" y="22"/>
                      </a:lnTo>
                      <a:lnTo>
                        <a:pt x="23" y="26"/>
                      </a:lnTo>
                      <a:lnTo>
                        <a:pt x="29" y="19"/>
                      </a:lnTo>
                      <a:lnTo>
                        <a:pt x="19" y="27"/>
                      </a:lnTo>
                      <a:lnTo>
                        <a:pt x="6" y="25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3" name="Freeform 431"/>
                <p:cNvSpPr>
                  <a:spLocks/>
                </p:cNvSpPr>
                <p:nvPr/>
              </p:nvSpPr>
              <p:spPr bwMode="auto">
                <a:xfrm>
                  <a:off x="4349" y="1349"/>
                  <a:ext cx="15" cy="8"/>
                </a:xfrm>
                <a:custGeom>
                  <a:avLst/>
                  <a:gdLst>
                    <a:gd name="T0" fmla="*/ 0 w 44"/>
                    <a:gd name="T1" fmla="*/ 0 h 22"/>
                    <a:gd name="T2" fmla="*/ 0 w 44"/>
                    <a:gd name="T3" fmla="*/ 0 h 22"/>
                    <a:gd name="T4" fmla="*/ 0 w 44"/>
                    <a:gd name="T5" fmla="*/ 0 h 22"/>
                    <a:gd name="T6" fmla="*/ 0 w 44"/>
                    <a:gd name="T7" fmla="*/ 0 h 22"/>
                    <a:gd name="T8" fmla="*/ 0 w 44"/>
                    <a:gd name="T9" fmla="*/ 0 h 22"/>
                    <a:gd name="T10" fmla="*/ 0 w 44"/>
                    <a:gd name="T11" fmla="*/ 0 h 22"/>
                    <a:gd name="T12" fmla="*/ 0 w 44"/>
                    <a:gd name="T13" fmla="*/ 0 h 22"/>
                    <a:gd name="T14" fmla="*/ 0 w 44"/>
                    <a:gd name="T15" fmla="*/ 0 h 22"/>
                    <a:gd name="T16" fmla="*/ 0 w 44"/>
                    <a:gd name="T17" fmla="*/ 0 h 22"/>
                    <a:gd name="T18" fmla="*/ 0 w 44"/>
                    <a:gd name="T19" fmla="*/ 0 h 22"/>
                    <a:gd name="T20" fmla="*/ 0 w 44"/>
                    <a:gd name="T21" fmla="*/ 0 h 22"/>
                    <a:gd name="T22" fmla="*/ 0 w 44"/>
                    <a:gd name="T23" fmla="*/ 0 h 22"/>
                    <a:gd name="T24" fmla="*/ 0 w 44"/>
                    <a:gd name="T25" fmla="*/ 0 h 22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44"/>
                    <a:gd name="T40" fmla="*/ 0 h 22"/>
                    <a:gd name="T41" fmla="*/ 44 w 44"/>
                    <a:gd name="T42" fmla="*/ 22 h 22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44" h="22">
                      <a:moveTo>
                        <a:pt x="0" y="0"/>
                      </a:moveTo>
                      <a:lnTo>
                        <a:pt x="4" y="8"/>
                      </a:lnTo>
                      <a:lnTo>
                        <a:pt x="14" y="8"/>
                      </a:lnTo>
                      <a:lnTo>
                        <a:pt x="11" y="9"/>
                      </a:lnTo>
                      <a:lnTo>
                        <a:pt x="13" y="13"/>
                      </a:lnTo>
                      <a:lnTo>
                        <a:pt x="4" y="13"/>
                      </a:lnTo>
                      <a:lnTo>
                        <a:pt x="18" y="15"/>
                      </a:lnTo>
                      <a:lnTo>
                        <a:pt x="44" y="22"/>
                      </a:lnTo>
                      <a:lnTo>
                        <a:pt x="38" y="9"/>
                      </a:lnTo>
                      <a:lnTo>
                        <a:pt x="21" y="3"/>
                      </a:lnTo>
                      <a:lnTo>
                        <a:pt x="17" y="6"/>
                      </a:lnTo>
                      <a:lnTo>
                        <a:pt x="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4" name="Freeform 432"/>
                <p:cNvSpPr>
                  <a:spLocks/>
                </p:cNvSpPr>
                <p:nvPr/>
              </p:nvSpPr>
              <p:spPr bwMode="auto">
                <a:xfrm>
                  <a:off x="4356" y="1363"/>
                  <a:ext cx="12" cy="7"/>
                </a:xfrm>
                <a:custGeom>
                  <a:avLst/>
                  <a:gdLst>
                    <a:gd name="T0" fmla="*/ 0 w 35"/>
                    <a:gd name="T1" fmla="*/ 0 h 21"/>
                    <a:gd name="T2" fmla="*/ 0 w 35"/>
                    <a:gd name="T3" fmla="*/ 0 h 21"/>
                    <a:gd name="T4" fmla="*/ 0 w 35"/>
                    <a:gd name="T5" fmla="*/ 0 h 21"/>
                    <a:gd name="T6" fmla="*/ 0 w 35"/>
                    <a:gd name="T7" fmla="*/ 0 h 21"/>
                    <a:gd name="T8" fmla="*/ 0 w 35"/>
                    <a:gd name="T9" fmla="*/ 0 h 21"/>
                    <a:gd name="T10" fmla="*/ 0 w 35"/>
                    <a:gd name="T11" fmla="*/ 0 h 21"/>
                    <a:gd name="T12" fmla="*/ 0 w 35"/>
                    <a:gd name="T13" fmla="*/ 0 h 21"/>
                    <a:gd name="T14" fmla="*/ 0 w 35"/>
                    <a:gd name="T15" fmla="*/ 0 h 21"/>
                    <a:gd name="T16" fmla="*/ 0 w 35"/>
                    <a:gd name="T17" fmla="*/ 0 h 21"/>
                    <a:gd name="T18" fmla="*/ 0 w 35"/>
                    <a:gd name="T19" fmla="*/ 0 h 21"/>
                    <a:gd name="T20" fmla="*/ 0 w 35"/>
                    <a:gd name="T21" fmla="*/ 0 h 21"/>
                    <a:gd name="T22" fmla="*/ 0 w 35"/>
                    <a:gd name="T23" fmla="*/ 0 h 21"/>
                    <a:gd name="T24" fmla="*/ 0 w 35"/>
                    <a:gd name="T25" fmla="*/ 0 h 21"/>
                    <a:gd name="T26" fmla="*/ 0 w 35"/>
                    <a:gd name="T27" fmla="*/ 0 h 21"/>
                    <a:gd name="T28" fmla="*/ 0 w 35"/>
                    <a:gd name="T29" fmla="*/ 0 h 21"/>
                    <a:gd name="T30" fmla="*/ 0 w 35"/>
                    <a:gd name="T31" fmla="*/ 0 h 21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5"/>
                    <a:gd name="T49" fmla="*/ 0 h 21"/>
                    <a:gd name="T50" fmla="*/ 35 w 35"/>
                    <a:gd name="T51" fmla="*/ 21 h 21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5" h="21">
                      <a:moveTo>
                        <a:pt x="0" y="13"/>
                      </a:moveTo>
                      <a:lnTo>
                        <a:pt x="5" y="8"/>
                      </a:lnTo>
                      <a:lnTo>
                        <a:pt x="11" y="10"/>
                      </a:lnTo>
                      <a:lnTo>
                        <a:pt x="1" y="5"/>
                      </a:lnTo>
                      <a:lnTo>
                        <a:pt x="5" y="1"/>
                      </a:lnTo>
                      <a:lnTo>
                        <a:pt x="18" y="8"/>
                      </a:lnTo>
                      <a:lnTo>
                        <a:pt x="9" y="1"/>
                      </a:lnTo>
                      <a:lnTo>
                        <a:pt x="30" y="0"/>
                      </a:lnTo>
                      <a:lnTo>
                        <a:pt x="35" y="16"/>
                      </a:lnTo>
                      <a:lnTo>
                        <a:pt x="30" y="13"/>
                      </a:lnTo>
                      <a:lnTo>
                        <a:pt x="30" y="21"/>
                      </a:lnTo>
                      <a:lnTo>
                        <a:pt x="13" y="21"/>
                      </a:lnTo>
                      <a:lnTo>
                        <a:pt x="17" y="18"/>
                      </a:lnTo>
                      <a:lnTo>
                        <a:pt x="13" y="14"/>
                      </a:lnTo>
                      <a:lnTo>
                        <a:pt x="25" y="11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5" name="Freeform 433"/>
                <p:cNvSpPr>
                  <a:spLocks/>
                </p:cNvSpPr>
                <p:nvPr/>
              </p:nvSpPr>
              <p:spPr bwMode="auto">
                <a:xfrm>
                  <a:off x="4356" y="1375"/>
                  <a:ext cx="14" cy="11"/>
                </a:xfrm>
                <a:custGeom>
                  <a:avLst/>
                  <a:gdLst>
                    <a:gd name="T0" fmla="*/ 0 w 42"/>
                    <a:gd name="T1" fmla="*/ 0 h 33"/>
                    <a:gd name="T2" fmla="*/ 0 w 42"/>
                    <a:gd name="T3" fmla="*/ 0 h 33"/>
                    <a:gd name="T4" fmla="*/ 0 w 42"/>
                    <a:gd name="T5" fmla="*/ 0 h 33"/>
                    <a:gd name="T6" fmla="*/ 0 w 42"/>
                    <a:gd name="T7" fmla="*/ 0 h 33"/>
                    <a:gd name="T8" fmla="*/ 0 w 42"/>
                    <a:gd name="T9" fmla="*/ 0 h 33"/>
                    <a:gd name="T10" fmla="*/ 0 w 42"/>
                    <a:gd name="T11" fmla="*/ 0 h 33"/>
                    <a:gd name="T12" fmla="*/ 0 w 42"/>
                    <a:gd name="T13" fmla="*/ 0 h 33"/>
                    <a:gd name="T14" fmla="*/ 0 w 42"/>
                    <a:gd name="T15" fmla="*/ 0 h 33"/>
                    <a:gd name="T16" fmla="*/ 0 w 42"/>
                    <a:gd name="T17" fmla="*/ 0 h 33"/>
                    <a:gd name="T18" fmla="*/ 0 w 42"/>
                    <a:gd name="T19" fmla="*/ 0 h 33"/>
                    <a:gd name="T20" fmla="*/ 0 w 42"/>
                    <a:gd name="T21" fmla="*/ 0 h 33"/>
                    <a:gd name="T22" fmla="*/ 0 w 42"/>
                    <a:gd name="T23" fmla="*/ 0 h 33"/>
                    <a:gd name="T24" fmla="*/ 0 w 42"/>
                    <a:gd name="T25" fmla="*/ 0 h 33"/>
                    <a:gd name="T26" fmla="*/ 0 w 42"/>
                    <a:gd name="T27" fmla="*/ 0 h 33"/>
                    <a:gd name="T28" fmla="*/ 0 w 42"/>
                    <a:gd name="T29" fmla="*/ 0 h 33"/>
                    <a:gd name="T30" fmla="*/ 0 w 42"/>
                    <a:gd name="T31" fmla="*/ 0 h 33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42"/>
                    <a:gd name="T49" fmla="*/ 0 h 33"/>
                    <a:gd name="T50" fmla="*/ 42 w 42"/>
                    <a:gd name="T51" fmla="*/ 33 h 33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42" h="33">
                      <a:moveTo>
                        <a:pt x="0" y="16"/>
                      </a:moveTo>
                      <a:lnTo>
                        <a:pt x="3" y="12"/>
                      </a:lnTo>
                      <a:lnTo>
                        <a:pt x="15" y="14"/>
                      </a:lnTo>
                      <a:lnTo>
                        <a:pt x="13" y="9"/>
                      </a:lnTo>
                      <a:lnTo>
                        <a:pt x="17" y="9"/>
                      </a:lnTo>
                      <a:lnTo>
                        <a:pt x="8" y="7"/>
                      </a:lnTo>
                      <a:lnTo>
                        <a:pt x="12" y="6"/>
                      </a:lnTo>
                      <a:lnTo>
                        <a:pt x="8" y="2"/>
                      </a:lnTo>
                      <a:lnTo>
                        <a:pt x="35" y="0"/>
                      </a:lnTo>
                      <a:lnTo>
                        <a:pt x="35" y="7"/>
                      </a:lnTo>
                      <a:lnTo>
                        <a:pt x="26" y="13"/>
                      </a:lnTo>
                      <a:lnTo>
                        <a:pt x="37" y="14"/>
                      </a:lnTo>
                      <a:lnTo>
                        <a:pt x="42" y="26"/>
                      </a:lnTo>
                      <a:lnTo>
                        <a:pt x="24" y="33"/>
                      </a:lnTo>
                      <a:lnTo>
                        <a:pt x="15" y="24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6" name="Freeform 434"/>
                <p:cNvSpPr>
                  <a:spLocks/>
                </p:cNvSpPr>
                <p:nvPr/>
              </p:nvSpPr>
              <p:spPr bwMode="auto">
                <a:xfrm>
                  <a:off x="4366" y="1351"/>
                  <a:ext cx="8" cy="6"/>
                </a:xfrm>
                <a:custGeom>
                  <a:avLst/>
                  <a:gdLst>
                    <a:gd name="T0" fmla="*/ 0 w 26"/>
                    <a:gd name="T1" fmla="*/ 0 h 17"/>
                    <a:gd name="T2" fmla="*/ 0 w 26"/>
                    <a:gd name="T3" fmla="*/ 0 h 17"/>
                    <a:gd name="T4" fmla="*/ 0 w 26"/>
                    <a:gd name="T5" fmla="*/ 0 h 17"/>
                    <a:gd name="T6" fmla="*/ 0 w 26"/>
                    <a:gd name="T7" fmla="*/ 0 h 17"/>
                    <a:gd name="T8" fmla="*/ 0 w 26"/>
                    <a:gd name="T9" fmla="*/ 0 h 17"/>
                    <a:gd name="T10" fmla="*/ 0 w 26"/>
                    <a:gd name="T11" fmla="*/ 0 h 17"/>
                    <a:gd name="T12" fmla="*/ 0 w 26"/>
                    <a:gd name="T13" fmla="*/ 0 h 17"/>
                    <a:gd name="T14" fmla="*/ 0 w 26"/>
                    <a:gd name="T15" fmla="*/ 0 h 1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6"/>
                    <a:gd name="T25" fmla="*/ 0 h 17"/>
                    <a:gd name="T26" fmla="*/ 26 w 26"/>
                    <a:gd name="T27" fmla="*/ 17 h 1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6" h="17">
                      <a:moveTo>
                        <a:pt x="0" y="0"/>
                      </a:moveTo>
                      <a:lnTo>
                        <a:pt x="4" y="9"/>
                      </a:lnTo>
                      <a:lnTo>
                        <a:pt x="9" y="10"/>
                      </a:lnTo>
                      <a:lnTo>
                        <a:pt x="4" y="11"/>
                      </a:lnTo>
                      <a:lnTo>
                        <a:pt x="7" y="17"/>
                      </a:lnTo>
                      <a:lnTo>
                        <a:pt x="21" y="15"/>
                      </a:lnTo>
                      <a:lnTo>
                        <a:pt x="26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7" name="Freeform 435"/>
                <p:cNvSpPr>
                  <a:spLocks/>
                </p:cNvSpPr>
                <p:nvPr/>
              </p:nvSpPr>
              <p:spPr bwMode="auto">
                <a:xfrm>
                  <a:off x="4369" y="1360"/>
                  <a:ext cx="38" cy="12"/>
                </a:xfrm>
                <a:custGeom>
                  <a:avLst/>
                  <a:gdLst>
                    <a:gd name="T0" fmla="*/ 0 w 116"/>
                    <a:gd name="T1" fmla="*/ 0 h 36"/>
                    <a:gd name="T2" fmla="*/ 0 w 116"/>
                    <a:gd name="T3" fmla="*/ 0 h 36"/>
                    <a:gd name="T4" fmla="*/ 0 w 116"/>
                    <a:gd name="T5" fmla="*/ 0 h 36"/>
                    <a:gd name="T6" fmla="*/ 0 w 116"/>
                    <a:gd name="T7" fmla="*/ 0 h 36"/>
                    <a:gd name="T8" fmla="*/ 0 w 116"/>
                    <a:gd name="T9" fmla="*/ 0 h 36"/>
                    <a:gd name="T10" fmla="*/ 0 w 116"/>
                    <a:gd name="T11" fmla="*/ 0 h 36"/>
                    <a:gd name="T12" fmla="*/ 0 w 116"/>
                    <a:gd name="T13" fmla="*/ 0 h 36"/>
                    <a:gd name="T14" fmla="*/ 0 w 116"/>
                    <a:gd name="T15" fmla="*/ 0 h 36"/>
                    <a:gd name="T16" fmla="*/ 0 w 116"/>
                    <a:gd name="T17" fmla="*/ 0 h 36"/>
                    <a:gd name="T18" fmla="*/ 0 w 116"/>
                    <a:gd name="T19" fmla="*/ 0 h 36"/>
                    <a:gd name="T20" fmla="*/ 0 w 116"/>
                    <a:gd name="T21" fmla="*/ 0 h 36"/>
                    <a:gd name="T22" fmla="*/ 0 w 116"/>
                    <a:gd name="T23" fmla="*/ 0 h 36"/>
                    <a:gd name="T24" fmla="*/ 0 w 116"/>
                    <a:gd name="T25" fmla="*/ 0 h 36"/>
                    <a:gd name="T26" fmla="*/ 0 w 116"/>
                    <a:gd name="T27" fmla="*/ 0 h 36"/>
                    <a:gd name="T28" fmla="*/ 0 w 116"/>
                    <a:gd name="T29" fmla="*/ 0 h 36"/>
                    <a:gd name="T30" fmla="*/ 0 w 116"/>
                    <a:gd name="T31" fmla="*/ 0 h 36"/>
                    <a:gd name="T32" fmla="*/ 0 w 116"/>
                    <a:gd name="T33" fmla="*/ 0 h 36"/>
                    <a:gd name="T34" fmla="*/ 0 w 116"/>
                    <a:gd name="T35" fmla="*/ 0 h 36"/>
                    <a:gd name="T36" fmla="*/ 0 w 116"/>
                    <a:gd name="T37" fmla="*/ 0 h 36"/>
                    <a:gd name="T38" fmla="*/ 0 w 116"/>
                    <a:gd name="T39" fmla="*/ 0 h 36"/>
                    <a:gd name="T40" fmla="*/ 0 w 116"/>
                    <a:gd name="T41" fmla="*/ 0 h 36"/>
                    <a:gd name="T42" fmla="*/ 0 w 116"/>
                    <a:gd name="T43" fmla="*/ 0 h 36"/>
                    <a:gd name="T44" fmla="*/ 0 w 116"/>
                    <a:gd name="T45" fmla="*/ 0 h 36"/>
                    <a:gd name="T46" fmla="*/ 0 w 116"/>
                    <a:gd name="T47" fmla="*/ 0 h 36"/>
                    <a:gd name="T48" fmla="*/ 0 w 116"/>
                    <a:gd name="T49" fmla="*/ 0 h 36"/>
                    <a:gd name="T50" fmla="*/ 0 w 116"/>
                    <a:gd name="T51" fmla="*/ 0 h 36"/>
                    <a:gd name="T52" fmla="*/ 0 w 116"/>
                    <a:gd name="T53" fmla="*/ 0 h 36"/>
                    <a:gd name="T54" fmla="*/ 0 w 116"/>
                    <a:gd name="T55" fmla="*/ 0 h 36"/>
                    <a:gd name="T56" fmla="*/ 0 w 116"/>
                    <a:gd name="T57" fmla="*/ 0 h 36"/>
                    <a:gd name="T58" fmla="*/ 0 w 116"/>
                    <a:gd name="T59" fmla="*/ 0 h 36"/>
                    <a:gd name="T60" fmla="*/ 0 w 116"/>
                    <a:gd name="T61" fmla="*/ 0 h 36"/>
                    <a:gd name="T62" fmla="*/ 0 w 116"/>
                    <a:gd name="T63" fmla="*/ 0 h 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116"/>
                    <a:gd name="T97" fmla="*/ 0 h 36"/>
                    <a:gd name="T98" fmla="*/ 116 w 116"/>
                    <a:gd name="T99" fmla="*/ 36 h 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116" h="36">
                      <a:moveTo>
                        <a:pt x="0" y="4"/>
                      </a:moveTo>
                      <a:lnTo>
                        <a:pt x="7" y="0"/>
                      </a:lnTo>
                      <a:lnTo>
                        <a:pt x="18" y="2"/>
                      </a:lnTo>
                      <a:lnTo>
                        <a:pt x="25" y="4"/>
                      </a:lnTo>
                      <a:lnTo>
                        <a:pt x="21" y="9"/>
                      </a:lnTo>
                      <a:lnTo>
                        <a:pt x="37" y="5"/>
                      </a:lnTo>
                      <a:lnTo>
                        <a:pt x="44" y="9"/>
                      </a:lnTo>
                      <a:lnTo>
                        <a:pt x="37" y="9"/>
                      </a:lnTo>
                      <a:lnTo>
                        <a:pt x="51" y="12"/>
                      </a:lnTo>
                      <a:lnTo>
                        <a:pt x="37" y="13"/>
                      </a:lnTo>
                      <a:lnTo>
                        <a:pt x="44" y="15"/>
                      </a:lnTo>
                      <a:lnTo>
                        <a:pt x="38" y="18"/>
                      </a:lnTo>
                      <a:lnTo>
                        <a:pt x="46" y="15"/>
                      </a:lnTo>
                      <a:lnTo>
                        <a:pt x="53" y="23"/>
                      </a:lnTo>
                      <a:lnTo>
                        <a:pt x="54" y="19"/>
                      </a:lnTo>
                      <a:lnTo>
                        <a:pt x="77" y="23"/>
                      </a:lnTo>
                      <a:lnTo>
                        <a:pt x="98" y="15"/>
                      </a:lnTo>
                      <a:lnTo>
                        <a:pt x="116" y="24"/>
                      </a:lnTo>
                      <a:lnTo>
                        <a:pt x="110" y="28"/>
                      </a:lnTo>
                      <a:lnTo>
                        <a:pt x="111" y="33"/>
                      </a:lnTo>
                      <a:lnTo>
                        <a:pt x="103" y="36"/>
                      </a:lnTo>
                      <a:lnTo>
                        <a:pt x="90" y="30"/>
                      </a:lnTo>
                      <a:lnTo>
                        <a:pt x="90" y="33"/>
                      </a:lnTo>
                      <a:lnTo>
                        <a:pt x="83" y="36"/>
                      </a:lnTo>
                      <a:lnTo>
                        <a:pt x="57" y="36"/>
                      </a:lnTo>
                      <a:lnTo>
                        <a:pt x="54" y="30"/>
                      </a:lnTo>
                      <a:lnTo>
                        <a:pt x="47" y="36"/>
                      </a:lnTo>
                      <a:lnTo>
                        <a:pt x="39" y="30"/>
                      </a:lnTo>
                      <a:lnTo>
                        <a:pt x="36" y="33"/>
                      </a:lnTo>
                      <a:lnTo>
                        <a:pt x="25" y="9"/>
                      </a:lnTo>
                      <a:lnTo>
                        <a:pt x="12" y="1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8" name="Freeform 436"/>
                <p:cNvSpPr>
                  <a:spLocks/>
                </p:cNvSpPr>
                <p:nvPr/>
              </p:nvSpPr>
              <p:spPr bwMode="auto">
                <a:xfrm>
                  <a:off x="4370" y="1339"/>
                  <a:ext cx="25" cy="16"/>
                </a:xfrm>
                <a:custGeom>
                  <a:avLst/>
                  <a:gdLst>
                    <a:gd name="T0" fmla="*/ 0 w 74"/>
                    <a:gd name="T1" fmla="*/ 0 h 48"/>
                    <a:gd name="T2" fmla="*/ 0 w 74"/>
                    <a:gd name="T3" fmla="*/ 0 h 48"/>
                    <a:gd name="T4" fmla="*/ 0 w 74"/>
                    <a:gd name="T5" fmla="*/ 0 h 48"/>
                    <a:gd name="T6" fmla="*/ 0 w 74"/>
                    <a:gd name="T7" fmla="*/ 0 h 48"/>
                    <a:gd name="T8" fmla="*/ 0 w 74"/>
                    <a:gd name="T9" fmla="*/ 0 h 48"/>
                    <a:gd name="T10" fmla="*/ 0 w 74"/>
                    <a:gd name="T11" fmla="*/ 0 h 48"/>
                    <a:gd name="T12" fmla="*/ 0 w 74"/>
                    <a:gd name="T13" fmla="*/ 0 h 48"/>
                    <a:gd name="T14" fmla="*/ 0 w 74"/>
                    <a:gd name="T15" fmla="*/ 0 h 48"/>
                    <a:gd name="T16" fmla="*/ 0 w 74"/>
                    <a:gd name="T17" fmla="*/ 0 h 48"/>
                    <a:gd name="T18" fmla="*/ 0 w 74"/>
                    <a:gd name="T19" fmla="*/ 0 h 48"/>
                    <a:gd name="T20" fmla="*/ 0 w 74"/>
                    <a:gd name="T21" fmla="*/ 0 h 48"/>
                    <a:gd name="T22" fmla="*/ 0 w 74"/>
                    <a:gd name="T23" fmla="*/ 0 h 48"/>
                    <a:gd name="T24" fmla="*/ 0 w 74"/>
                    <a:gd name="T25" fmla="*/ 0 h 48"/>
                    <a:gd name="T26" fmla="*/ 0 w 74"/>
                    <a:gd name="T27" fmla="*/ 0 h 48"/>
                    <a:gd name="T28" fmla="*/ 0 w 74"/>
                    <a:gd name="T29" fmla="*/ 0 h 48"/>
                    <a:gd name="T30" fmla="*/ 0 w 74"/>
                    <a:gd name="T31" fmla="*/ 0 h 48"/>
                    <a:gd name="T32" fmla="*/ 0 w 74"/>
                    <a:gd name="T33" fmla="*/ 0 h 48"/>
                    <a:gd name="T34" fmla="*/ 0 w 74"/>
                    <a:gd name="T35" fmla="*/ 0 h 48"/>
                    <a:gd name="T36" fmla="*/ 0 w 74"/>
                    <a:gd name="T37" fmla="*/ 0 h 48"/>
                    <a:gd name="T38" fmla="*/ 0 w 74"/>
                    <a:gd name="T39" fmla="*/ 0 h 48"/>
                    <a:gd name="T40" fmla="*/ 0 w 74"/>
                    <a:gd name="T41" fmla="*/ 0 h 48"/>
                    <a:gd name="T42" fmla="*/ 0 w 74"/>
                    <a:gd name="T43" fmla="*/ 0 h 48"/>
                    <a:gd name="T44" fmla="*/ 0 w 74"/>
                    <a:gd name="T45" fmla="*/ 0 h 48"/>
                    <a:gd name="T46" fmla="*/ 0 w 74"/>
                    <a:gd name="T47" fmla="*/ 0 h 48"/>
                    <a:gd name="T48" fmla="*/ 0 w 74"/>
                    <a:gd name="T49" fmla="*/ 0 h 48"/>
                    <a:gd name="T50" fmla="*/ 0 w 74"/>
                    <a:gd name="T51" fmla="*/ 0 h 48"/>
                    <a:gd name="T52" fmla="*/ 0 w 74"/>
                    <a:gd name="T53" fmla="*/ 0 h 48"/>
                    <a:gd name="T54" fmla="*/ 0 w 74"/>
                    <a:gd name="T55" fmla="*/ 0 h 48"/>
                    <a:gd name="T56" fmla="*/ 0 w 74"/>
                    <a:gd name="T57" fmla="*/ 0 h 48"/>
                    <a:gd name="T58" fmla="*/ 0 w 74"/>
                    <a:gd name="T59" fmla="*/ 0 h 48"/>
                    <a:gd name="T60" fmla="*/ 0 w 74"/>
                    <a:gd name="T61" fmla="*/ 0 h 48"/>
                    <a:gd name="T62" fmla="*/ 0 w 74"/>
                    <a:gd name="T63" fmla="*/ 0 h 48"/>
                    <a:gd name="T64" fmla="*/ 0 w 74"/>
                    <a:gd name="T65" fmla="*/ 0 h 48"/>
                    <a:gd name="T66" fmla="*/ 0 w 74"/>
                    <a:gd name="T67" fmla="*/ 0 h 48"/>
                    <a:gd name="T68" fmla="*/ 0 w 74"/>
                    <a:gd name="T69" fmla="*/ 0 h 48"/>
                    <a:gd name="T70" fmla="*/ 0 w 74"/>
                    <a:gd name="T71" fmla="*/ 0 h 48"/>
                    <a:gd name="T72" fmla="*/ 0 w 74"/>
                    <a:gd name="T73" fmla="*/ 0 h 48"/>
                    <a:gd name="T74" fmla="*/ 0 w 74"/>
                    <a:gd name="T75" fmla="*/ 0 h 48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4"/>
                    <a:gd name="T115" fmla="*/ 0 h 48"/>
                    <a:gd name="T116" fmla="*/ 74 w 74"/>
                    <a:gd name="T117" fmla="*/ 48 h 48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4" h="48">
                      <a:moveTo>
                        <a:pt x="0" y="16"/>
                      </a:moveTo>
                      <a:lnTo>
                        <a:pt x="16" y="12"/>
                      </a:lnTo>
                      <a:lnTo>
                        <a:pt x="7" y="6"/>
                      </a:lnTo>
                      <a:lnTo>
                        <a:pt x="25" y="2"/>
                      </a:lnTo>
                      <a:lnTo>
                        <a:pt x="12" y="0"/>
                      </a:lnTo>
                      <a:lnTo>
                        <a:pt x="32" y="4"/>
                      </a:lnTo>
                      <a:lnTo>
                        <a:pt x="36" y="12"/>
                      </a:lnTo>
                      <a:lnTo>
                        <a:pt x="48" y="14"/>
                      </a:lnTo>
                      <a:lnTo>
                        <a:pt x="52" y="19"/>
                      </a:lnTo>
                      <a:lnTo>
                        <a:pt x="53" y="16"/>
                      </a:lnTo>
                      <a:lnTo>
                        <a:pt x="56" y="16"/>
                      </a:lnTo>
                      <a:lnTo>
                        <a:pt x="55" y="19"/>
                      </a:lnTo>
                      <a:lnTo>
                        <a:pt x="62" y="21"/>
                      </a:lnTo>
                      <a:lnTo>
                        <a:pt x="56" y="27"/>
                      </a:lnTo>
                      <a:lnTo>
                        <a:pt x="69" y="27"/>
                      </a:lnTo>
                      <a:lnTo>
                        <a:pt x="74" y="33"/>
                      </a:lnTo>
                      <a:lnTo>
                        <a:pt x="60" y="35"/>
                      </a:lnTo>
                      <a:lnTo>
                        <a:pt x="56" y="40"/>
                      </a:lnTo>
                      <a:lnTo>
                        <a:pt x="54" y="35"/>
                      </a:lnTo>
                      <a:lnTo>
                        <a:pt x="52" y="48"/>
                      </a:lnTo>
                      <a:lnTo>
                        <a:pt x="41" y="42"/>
                      </a:lnTo>
                      <a:lnTo>
                        <a:pt x="45" y="48"/>
                      </a:lnTo>
                      <a:lnTo>
                        <a:pt x="27" y="47"/>
                      </a:lnTo>
                      <a:lnTo>
                        <a:pt x="22" y="44"/>
                      </a:lnTo>
                      <a:lnTo>
                        <a:pt x="32" y="44"/>
                      </a:lnTo>
                      <a:lnTo>
                        <a:pt x="22" y="42"/>
                      </a:lnTo>
                      <a:lnTo>
                        <a:pt x="20" y="40"/>
                      </a:lnTo>
                      <a:lnTo>
                        <a:pt x="25" y="39"/>
                      </a:lnTo>
                      <a:lnTo>
                        <a:pt x="15" y="37"/>
                      </a:lnTo>
                      <a:lnTo>
                        <a:pt x="41" y="31"/>
                      </a:lnTo>
                      <a:lnTo>
                        <a:pt x="12" y="33"/>
                      </a:lnTo>
                      <a:lnTo>
                        <a:pt x="6" y="28"/>
                      </a:lnTo>
                      <a:lnTo>
                        <a:pt x="15" y="26"/>
                      </a:lnTo>
                      <a:lnTo>
                        <a:pt x="1" y="21"/>
                      </a:lnTo>
                      <a:lnTo>
                        <a:pt x="5" y="21"/>
                      </a:lnTo>
                      <a:lnTo>
                        <a:pt x="0" y="18"/>
                      </a:lnTo>
                      <a:lnTo>
                        <a:pt x="16" y="18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399" name="Freeform 437"/>
                <p:cNvSpPr>
                  <a:spLocks/>
                </p:cNvSpPr>
                <p:nvPr/>
              </p:nvSpPr>
              <p:spPr bwMode="auto">
                <a:xfrm>
                  <a:off x="4370" y="1367"/>
                  <a:ext cx="6" cy="3"/>
                </a:xfrm>
                <a:custGeom>
                  <a:avLst/>
                  <a:gdLst>
                    <a:gd name="T0" fmla="*/ 0 w 16"/>
                    <a:gd name="T1" fmla="*/ 0 h 12"/>
                    <a:gd name="T2" fmla="*/ 0 w 16"/>
                    <a:gd name="T3" fmla="*/ 0 h 12"/>
                    <a:gd name="T4" fmla="*/ 0 w 16"/>
                    <a:gd name="T5" fmla="*/ 0 h 12"/>
                    <a:gd name="T6" fmla="*/ 0 w 16"/>
                    <a:gd name="T7" fmla="*/ 0 h 12"/>
                    <a:gd name="T8" fmla="*/ 0 w 16"/>
                    <a:gd name="T9" fmla="*/ 0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"/>
                    <a:gd name="T16" fmla="*/ 0 h 12"/>
                    <a:gd name="T17" fmla="*/ 16 w 16"/>
                    <a:gd name="T18" fmla="*/ 12 h 1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" h="12">
                      <a:moveTo>
                        <a:pt x="0" y="9"/>
                      </a:moveTo>
                      <a:lnTo>
                        <a:pt x="2" y="0"/>
                      </a:lnTo>
                      <a:lnTo>
                        <a:pt x="14" y="3"/>
                      </a:lnTo>
                      <a:lnTo>
                        <a:pt x="16" y="12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0" name="Freeform 438"/>
                <p:cNvSpPr>
                  <a:spLocks/>
                </p:cNvSpPr>
                <p:nvPr/>
              </p:nvSpPr>
              <p:spPr bwMode="auto">
                <a:xfrm>
                  <a:off x="4370" y="1357"/>
                  <a:ext cx="7" cy="1"/>
                </a:xfrm>
                <a:custGeom>
                  <a:avLst/>
                  <a:gdLst>
                    <a:gd name="T0" fmla="*/ 0 w 21"/>
                    <a:gd name="T1" fmla="*/ 0 h 4"/>
                    <a:gd name="T2" fmla="*/ 0 w 21"/>
                    <a:gd name="T3" fmla="*/ 0 h 4"/>
                    <a:gd name="T4" fmla="*/ 0 w 21"/>
                    <a:gd name="T5" fmla="*/ 0 h 4"/>
                    <a:gd name="T6" fmla="*/ 0 w 21"/>
                    <a:gd name="T7" fmla="*/ 0 h 4"/>
                    <a:gd name="T8" fmla="*/ 0 w 21"/>
                    <a:gd name="T9" fmla="*/ 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4"/>
                    <a:gd name="T17" fmla="*/ 21 w 21"/>
                    <a:gd name="T18" fmla="*/ 4 h 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4">
                      <a:moveTo>
                        <a:pt x="0" y="1"/>
                      </a:moveTo>
                      <a:lnTo>
                        <a:pt x="5" y="4"/>
                      </a:lnTo>
                      <a:lnTo>
                        <a:pt x="21" y="1"/>
                      </a:lnTo>
                      <a:lnTo>
                        <a:pt x="5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1" name="Freeform 439"/>
                <p:cNvSpPr>
                  <a:spLocks/>
                </p:cNvSpPr>
                <p:nvPr/>
              </p:nvSpPr>
              <p:spPr bwMode="auto">
                <a:xfrm>
                  <a:off x="4371" y="1374"/>
                  <a:ext cx="13" cy="9"/>
                </a:xfrm>
                <a:custGeom>
                  <a:avLst/>
                  <a:gdLst>
                    <a:gd name="T0" fmla="*/ 0 w 38"/>
                    <a:gd name="T1" fmla="*/ 0 h 26"/>
                    <a:gd name="T2" fmla="*/ 0 w 38"/>
                    <a:gd name="T3" fmla="*/ 0 h 26"/>
                    <a:gd name="T4" fmla="*/ 0 w 38"/>
                    <a:gd name="T5" fmla="*/ 0 h 26"/>
                    <a:gd name="T6" fmla="*/ 0 w 38"/>
                    <a:gd name="T7" fmla="*/ 0 h 26"/>
                    <a:gd name="T8" fmla="*/ 0 w 38"/>
                    <a:gd name="T9" fmla="*/ 0 h 26"/>
                    <a:gd name="T10" fmla="*/ 0 w 38"/>
                    <a:gd name="T11" fmla="*/ 0 h 26"/>
                    <a:gd name="T12" fmla="*/ 0 w 38"/>
                    <a:gd name="T13" fmla="*/ 0 h 26"/>
                    <a:gd name="T14" fmla="*/ 0 w 38"/>
                    <a:gd name="T15" fmla="*/ 0 h 26"/>
                    <a:gd name="T16" fmla="*/ 0 w 38"/>
                    <a:gd name="T17" fmla="*/ 0 h 26"/>
                    <a:gd name="T18" fmla="*/ 0 w 38"/>
                    <a:gd name="T19" fmla="*/ 0 h 26"/>
                    <a:gd name="T20" fmla="*/ 0 w 38"/>
                    <a:gd name="T21" fmla="*/ 0 h 26"/>
                    <a:gd name="T22" fmla="*/ 0 w 38"/>
                    <a:gd name="T23" fmla="*/ 0 h 2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8"/>
                    <a:gd name="T37" fmla="*/ 0 h 26"/>
                    <a:gd name="T38" fmla="*/ 38 w 38"/>
                    <a:gd name="T39" fmla="*/ 26 h 2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8" h="26">
                      <a:moveTo>
                        <a:pt x="0" y="4"/>
                      </a:move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3" y="26"/>
                      </a:lnTo>
                      <a:lnTo>
                        <a:pt x="10" y="26"/>
                      </a:lnTo>
                      <a:lnTo>
                        <a:pt x="17" y="21"/>
                      </a:lnTo>
                      <a:lnTo>
                        <a:pt x="10" y="16"/>
                      </a:lnTo>
                      <a:lnTo>
                        <a:pt x="23" y="16"/>
                      </a:lnTo>
                      <a:lnTo>
                        <a:pt x="38" y="2"/>
                      </a:lnTo>
                      <a:lnTo>
                        <a:pt x="3" y="0"/>
                      </a:lnTo>
                      <a:lnTo>
                        <a:pt x="9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2" name="Freeform 440"/>
                <p:cNvSpPr>
                  <a:spLocks/>
                </p:cNvSpPr>
                <p:nvPr/>
              </p:nvSpPr>
              <p:spPr bwMode="auto">
                <a:xfrm>
                  <a:off x="4379" y="1329"/>
                  <a:ext cx="69" cy="36"/>
                </a:xfrm>
                <a:custGeom>
                  <a:avLst/>
                  <a:gdLst>
                    <a:gd name="T0" fmla="*/ 0 w 207"/>
                    <a:gd name="T1" fmla="*/ 0 h 106"/>
                    <a:gd name="T2" fmla="*/ 0 w 207"/>
                    <a:gd name="T3" fmla="*/ 0 h 106"/>
                    <a:gd name="T4" fmla="*/ 0 w 207"/>
                    <a:gd name="T5" fmla="*/ 0 h 106"/>
                    <a:gd name="T6" fmla="*/ 0 w 207"/>
                    <a:gd name="T7" fmla="*/ 0 h 106"/>
                    <a:gd name="T8" fmla="*/ 0 w 207"/>
                    <a:gd name="T9" fmla="*/ 0 h 106"/>
                    <a:gd name="T10" fmla="*/ 0 w 207"/>
                    <a:gd name="T11" fmla="*/ 0 h 106"/>
                    <a:gd name="T12" fmla="*/ 0 w 207"/>
                    <a:gd name="T13" fmla="*/ 0 h 106"/>
                    <a:gd name="T14" fmla="*/ 0 w 207"/>
                    <a:gd name="T15" fmla="*/ 0 h 106"/>
                    <a:gd name="T16" fmla="*/ 0 w 207"/>
                    <a:gd name="T17" fmla="*/ 0 h 106"/>
                    <a:gd name="T18" fmla="*/ 0 w 207"/>
                    <a:gd name="T19" fmla="*/ 0 h 106"/>
                    <a:gd name="T20" fmla="*/ 0 w 207"/>
                    <a:gd name="T21" fmla="*/ 0 h 106"/>
                    <a:gd name="T22" fmla="*/ 0 w 207"/>
                    <a:gd name="T23" fmla="*/ 0 h 106"/>
                    <a:gd name="T24" fmla="*/ 0 w 207"/>
                    <a:gd name="T25" fmla="*/ 0 h 106"/>
                    <a:gd name="T26" fmla="*/ 0 w 207"/>
                    <a:gd name="T27" fmla="*/ 0 h 106"/>
                    <a:gd name="T28" fmla="*/ 0 w 207"/>
                    <a:gd name="T29" fmla="*/ 0 h 106"/>
                    <a:gd name="T30" fmla="*/ 0 w 207"/>
                    <a:gd name="T31" fmla="*/ 0 h 106"/>
                    <a:gd name="T32" fmla="*/ 0 w 207"/>
                    <a:gd name="T33" fmla="*/ 0 h 106"/>
                    <a:gd name="T34" fmla="*/ 0 w 207"/>
                    <a:gd name="T35" fmla="*/ 0 h 106"/>
                    <a:gd name="T36" fmla="*/ 0 w 207"/>
                    <a:gd name="T37" fmla="*/ 0 h 106"/>
                    <a:gd name="T38" fmla="*/ 0 w 207"/>
                    <a:gd name="T39" fmla="*/ 0 h 106"/>
                    <a:gd name="T40" fmla="*/ 0 w 207"/>
                    <a:gd name="T41" fmla="*/ 0 h 106"/>
                    <a:gd name="T42" fmla="*/ 0 w 207"/>
                    <a:gd name="T43" fmla="*/ 0 h 106"/>
                    <a:gd name="T44" fmla="*/ 0 w 207"/>
                    <a:gd name="T45" fmla="*/ 0 h 106"/>
                    <a:gd name="T46" fmla="*/ 0 w 207"/>
                    <a:gd name="T47" fmla="*/ 0 h 106"/>
                    <a:gd name="T48" fmla="*/ 0 w 207"/>
                    <a:gd name="T49" fmla="*/ 0 h 106"/>
                    <a:gd name="T50" fmla="*/ 0 w 207"/>
                    <a:gd name="T51" fmla="*/ 0 h 106"/>
                    <a:gd name="T52" fmla="*/ 0 w 207"/>
                    <a:gd name="T53" fmla="*/ 0 h 106"/>
                    <a:gd name="T54" fmla="*/ 0 w 207"/>
                    <a:gd name="T55" fmla="*/ 0 h 106"/>
                    <a:gd name="T56" fmla="*/ 0 w 207"/>
                    <a:gd name="T57" fmla="*/ 0 h 106"/>
                    <a:gd name="T58" fmla="*/ 0 w 207"/>
                    <a:gd name="T59" fmla="*/ 0 h 106"/>
                    <a:gd name="T60" fmla="*/ 0 w 207"/>
                    <a:gd name="T61" fmla="*/ 0 h 106"/>
                    <a:gd name="T62" fmla="*/ 0 w 207"/>
                    <a:gd name="T63" fmla="*/ 0 h 106"/>
                    <a:gd name="T64" fmla="*/ 0 w 207"/>
                    <a:gd name="T65" fmla="*/ 0 h 106"/>
                    <a:gd name="T66" fmla="*/ 0 w 207"/>
                    <a:gd name="T67" fmla="*/ 0 h 106"/>
                    <a:gd name="T68" fmla="*/ 0 w 207"/>
                    <a:gd name="T69" fmla="*/ 0 h 106"/>
                    <a:gd name="T70" fmla="*/ 0 w 207"/>
                    <a:gd name="T71" fmla="*/ 0 h 106"/>
                    <a:gd name="T72" fmla="*/ 0 w 207"/>
                    <a:gd name="T73" fmla="*/ 0 h 106"/>
                    <a:gd name="T74" fmla="*/ 0 w 207"/>
                    <a:gd name="T75" fmla="*/ 0 h 106"/>
                    <a:gd name="T76" fmla="*/ 0 w 207"/>
                    <a:gd name="T77" fmla="*/ 0 h 106"/>
                    <a:gd name="T78" fmla="*/ 0 w 207"/>
                    <a:gd name="T79" fmla="*/ 0 h 106"/>
                    <a:gd name="T80" fmla="*/ 0 w 207"/>
                    <a:gd name="T81" fmla="*/ 0 h 106"/>
                    <a:gd name="T82" fmla="*/ 0 w 207"/>
                    <a:gd name="T83" fmla="*/ 0 h 106"/>
                    <a:gd name="T84" fmla="*/ 0 w 207"/>
                    <a:gd name="T85" fmla="*/ 0 h 106"/>
                    <a:gd name="T86" fmla="*/ 0 w 207"/>
                    <a:gd name="T87" fmla="*/ 0 h 10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207"/>
                    <a:gd name="T133" fmla="*/ 0 h 106"/>
                    <a:gd name="T134" fmla="*/ 207 w 207"/>
                    <a:gd name="T135" fmla="*/ 106 h 10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207" h="106">
                      <a:moveTo>
                        <a:pt x="0" y="25"/>
                      </a:moveTo>
                      <a:lnTo>
                        <a:pt x="18" y="25"/>
                      </a:lnTo>
                      <a:lnTo>
                        <a:pt x="14" y="29"/>
                      </a:lnTo>
                      <a:lnTo>
                        <a:pt x="38" y="26"/>
                      </a:lnTo>
                      <a:lnTo>
                        <a:pt x="15" y="29"/>
                      </a:lnTo>
                      <a:lnTo>
                        <a:pt x="22" y="31"/>
                      </a:lnTo>
                      <a:lnTo>
                        <a:pt x="15" y="31"/>
                      </a:lnTo>
                      <a:lnTo>
                        <a:pt x="18" y="34"/>
                      </a:lnTo>
                      <a:lnTo>
                        <a:pt x="52" y="30"/>
                      </a:lnTo>
                      <a:lnTo>
                        <a:pt x="18" y="36"/>
                      </a:lnTo>
                      <a:lnTo>
                        <a:pt x="33" y="41"/>
                      </a:lnTo>
                      <a:lnTo>
                        <a:pt x="46" y="34"/>
                      </a:lnTo>
                      <a:lnTo>
                        <a:pt x="67" y="33"/>
                      </a:lnTo>
                      <a:lnTo>
                        <a:pt x="45" y="35"/>
                      </a:lnTo>
                      <a:lnTo>
                        <a:pt x="39" y="41"/>
                      </a:lnTo>
                      <a:lnTo>
                        <a:pt x="53" y="43"/>
                      </a:lnTo>
                      <a:lnTo>
                        <a:pt x="67" y="36"/>
                      </a:lnTo>
                      <a:lnTo>
                        <a:pt x="58" y="41"/>
                      </a:lnTo>
                      <a:lnTo>
                        <a:pt x="67" y="41"/>
                      </a:lnTo>
                      <a:lnTo>
                        <a:pt x="83" y="37"/>
                      </a:lnTo>
                      <a:lnTo>
                        <a:pt x="81" y="31"/>
                      </a:lnTo>
                      <a:lnTo>
                        <a:pt x="98" y="26"/>
                      </a:lnTo>
                      <a:lnTo>
                        <a:pt x="85" y="36"/>
                      </a:lnTo>
                      <a:lnTo>
                        <a:pt x="112" y="35"/>
                      </a:lnTo>
                      <a:lnTo>
                        <a:pt x="59" y="45"/>
                      </a:lnTo>
                      <a:lnTo>
                        <a:pt x="71" y="55"/>
                      </a:lnTo>
                      <a:lnTo>
                        <a:pt x="81" y="55"/>
                      </a:lnTo>
                      <a:lnTo>
                        <a:pt x="77" y="57"/>
                      </a:lnTo>
                      <a:lnTo>
                        <a:pt x="57" y="46"/>
                      </a:lnTo>
                      <a:lnTo>
                        <a:pt x="38" y="45"/>
                      </a:lnTo>
                      <a:lnTo>
                        <a:pt x="38" y="49"/>
                      </a:lnTo>
                      <a:lnTo>
                        <a:pt x="46" y="50"/>
                      </a:lnTo>
                      <a:lnTo>
                        <a:pt x="38" y="54"/>
                      </a:lnTo>
                      <a:lnTo>
                        <a:pt x="59" y="64"/>
                      </a:lnTo>
                      <a:lnTo>
                        <a:pt x="51" y="64"/>
                      </a:lnTo>
                      <a:lnTo>
                        <a:pt x="71" y="66"/>
                      </a:lnTo>
                      <a:lnTo>
                        <a:pt x="59" y="68"/>
                      </a:lnTo>
                      <a:lnTo>
                        <a:pt x="66" y="73"/>
                      </a:lnTo>
                      <a:lnTo>
                        <a:pt x="47" y="66"/>
                      </a:lnTo>
                      <a:lnTo>
                        <a:pt x="37" y="68"/>
                      </a:lnTo>
                      <a:lnTo>
                        <a:pt x="32" y="77"/>
                      </a:lnTo>
                      <a:lnTo>
                        <a:pt x="41" y="74"/>
                      </a:lnTo>
                      <a:lnTo>
                        <a:pt x="41" y="77"/>
                      </a:lnTo>
                      <a:lnTo>
                        <a:pt x="45" y="77"/>
                      </a:lnTo>
                      <a:lnTo>
                        <a:pt x="51" y="71"/>
                      </a:lnTo>
                      <a:lnTo>
                        <a:pt x="48" y="76"/>
                      </a:lnTo>
                      <a:lnTo>
                        <a:pt x="55" y="77"/>
                      </a:lnTo>
                      <a:lnTo>
                        <a:pt x="42" y="81"/>
                      </a:lnTo>
                      <a:lnTo>
                        <a:pt x="51" y="81"/>
                      </a:lnTo>
                      <a:lnTo>
                        <a:pt x="45" y="83"/>
                      </a:lnTo>
                      <a:lnTo>
                        <a:pt x="48" y="86"/>
                      </a:lnTo>
                      <a:lnTo>
                        <a:pt x="58" y="86"/>
                      </a:lnTo>
                      <a:lnTo>
                        <a:pt x="66" y="79"/>
                      </a:lnTo>
                      <a:lnTo>
                        <a:pt x="52" y="91"/>
                      </a:lnTo>
                      <a:lnTo>
                        <a:pt x="38" y="82"/>
                      </a:lnTo>
                      <a:lnTo>
                        <a:pt x="26" y="83"/>
                      </a:lnTo>
                      <a:lnTo>
                        <a:pt x="37" y="92"/>
                      </a:lnTo>
                      <a:lnTo>
                        <a:pt x="18" y="96"/>
                      </a:lnTo>
                      <a:lnTo>
                        <a:pt x="21" y="102"/>
                      </a:lnTo>
                      <a:lnTo>
                        <a:pt x="25" y="97"/>
                      </a:lnTo>
                      <a:lnTo>
                        <a:pt x="25" y="102"/>
                      </a:lnTo>
                      <a:lnTo>
                        <a:pt x="37" y="100"/>
                      </a:lnTo>
                      <a:lnTo>
                        <a:pt x="45" y="105"/>
                      </a:lnTo>
                      <a:lnTo>
                        <a:pt x="51" y="105"/>
                      </a:lnTo>
                      <a:lnTo>
                        <a:pt x="47" y="100"/>
                      </a:lnTo>
                      <a:lnTo>
                        <a:pt x="59" y="102"/>
                      </a:lnTo>
                      <a:lnTo>
                        <a:pt x="58" y="97"/>
                      </a:lnTo>
                      <a:lnTo>
                        <a:pt x="63" y="102"/>
                      </a:lnTo>
                      <a:lnTo>
                        <a:pt x="66" y="101"/>
                      </a:lnTo>
                      <a:lnTo>
                        <a:pt x="66" y="98"/>
                      </a:lnTo>
                      <a:lnTo>
                        <a:pt x="73" y="101"/>
                      </a:lnTo>
                      <a:lnTo>
                        <a:pt x="73" y="106"/>
                      </a:lnTo>
                      <a:lnTo>
                        <a:pt x="92" y="101"/>
                      </a:lnTo>
                      <a:lnTo>
                        <a:pt x="94" y="95"/>
                      </a:lnTo>
                      <a:lnTo>
                        <a:pt x="87" y="97"/>
                      </a:lnTo>
                      <a:lnTo>
                        <a:pt x="87" y="92"/>
                      </a:lnTo>
                      <a:lnTo>
                        <a:pt x="67" y="91"/>
                      </a:lnTo>
                      <a:lnTo>
                        <a:pt x="93" y="88"/>
                      </a:lnTo>
                      <a:lnTo>
                        <a:pt x="96" y="85"/>
                      </a:lnTo>
                      <a:lnTo>
                        <a:pt x="93" y="81"/>
                      </a:lnTo>
                      <a:lnTo>
                        <a:pt x="109" y="81"/>
                      </a:lnTo>
                      <a:lnTo>
                        <a:pt x="112" y="77"/>
                      </a:lnTo>
                      <a:lnTo>
                        <a:pt x="102" y="76"/>
                      </a:lnTo>
                      <a:lnTo>
                        <a:pt x="115" y="75"/>
                      </a:lnTo>
                      <a:lnTo>
                        <a:pt x="105" y="73"/>
                      </a:lnTo>
                      <a:lnTo>
                        <a:pt x="118" y="71"/>
                      </a:lnTo>
                      <a:lnTo>
                        <a:pt x="116" y="68"/>
                      </a:lnTo>
                      <a:lnTo>
                        <a:pt x="96" y="66"/>
                      </a:lnTo>
                      <a:lnTo>
                        <a:pt x="109" y="64"/>
                      </a:lnTo>
                      <a:lnTo>
                        <a:pt x="96" y="63"/>
                      </a:lnTo>
                      <a:lnTo>
                        <a:pt x="118" y="64"/>
                      </a:lnTo>
                      <a:lnTo>
                        <a:pt x="118" y="62"/>
                      </a:lnTo>
                      <a:lnTo>
                        <a:pt x="96" y="60"/>
                      </a:lnTo>
                      <a:lnTo>
                        <a:pt x="124" y="57"/>
                      </a:lnTo>
                      <a:lnTo>
                        <a:pt x="116" y="54"/>
                      </a:lnTo>
                      <a:lnTo>
                        <a:pt x="137" y="55"/>
                      </a:lnTo>
                      <a:lnTo>
                        <a:pt x="144" y="49"/>
                      </a:lnTo>
                      <a:lnTo>
                        <a:pt x="133" y="48"/>
                      </a:lnTo>
                      <a:lnTo>
                        <a:pt x="146" y="47"/>
                      </a:lnTo>
                      <a:lnTo>
                        <a:pt x="144" y="44"/>
                      </a:lnTo>
                      <a:lnTo>
                        <a:pt x="152" y="45"/>
                      </a:lnTo>
                      <a:lnTo>
                        <a:pt x="185" y="28"/>
                      </a:lnTo>
                      <a:lnTo>
                        <a:pt x="146" y="34"/>
                      </a:lnTo>
                      <a:lnTo>
                        <a:pt x="169" y="26"/>
                      </a:lnTo>
                      <a:lnTo>
                        <a:pt x="155" y="26"/>
                      </a:lnTo>
                      <a:lnTo>
                        <a:pt x="152" y="23"/>
                      </a:lnTo>
                      <a:lnTo>
                        <a:pt x="176" y="25"/>
                      </a:lnTo>
                      <a:lnTo>
                        <a:pt x="207" y="17"/>
                      </a:lnTo>
                      <a:lnTo>
                        <a:pt x="207" y="11"/>
                      </a:lnTo>
                      <a:lnTo>
                        <a:pt x="195" y="11"/>
                      </a:lnTo>
                      <a:lnTo>
                        <a:pt x="193" y="5"/>
                      </a:lnTo>
                      <a:lnTo>
                        <a:pt x="155" y="8"/>
                      </a:lnTo>
                      <a:lnTo>
                        <a:pt x="172" y="4"/>
                      </a:lnTo>
                      <a:lnTo>
                        <a:pt x="124" y="0"/>
                      </a:lnTo>
                      <a:lnTo>
                        <a:pt x="122" y="4"/>
                      </a:lnTo>
                      <a:lnTo>
                        <a:pt x="123" y="6"/>
                      </a:lnTo>
                      <a:lnTo>
                        <a:pt x="115" y="1"/>
                      </a:lnTo>
                      <a:lnTo>
                        <a:pt x="93" y="1"/>
                      </a:lnTo>
                      <a:lnTo>
                        <a:pt x="109" y="9"/>
                      </a:lnTo>
                      <a:lnTo>
                        <a:pt x="103" y="11"/>
                      </a:lnTo>
                      <a:lnTo>
                        <a:pt x="96" y="5"/>
                      </a:lnTo>
                      <a:lnTo>
                        <a:pt x="77" y="4"/>
                      </a:lnTo>
                      <a:lnTo>
                        <a:pt x="81" y="7"/>
                      </a:lnTo>
                      <a:lnTo>
                        <a:pt x="66" y="6"/>
                      </a:lnTo>
                      <a:lnTo>
                        <a:pt x="73" y="10"/>
                      </a:lnTo>
                      <a:lnTo>
                        <a:pt x="63" y="8"/>
                      </a:lnTo>
                      <a:lnTo>
                        <a:pt x="66" y="10"/>
                      </a:lnTo>
                      <a:lnTo>
                        <a:pt x="59" y="11"/>
                      </a:lnTo>
                      <a:lnTo>
                        <a:pt x="73" y="19"/>
                      </a:lnTo>
                      <a:lnTo>
                        <a:pt x="41" y="10"/>
                      </a:lnTo>
                      <a:lnTo>
                        <a:pt x="33" y="17"/>
                      </a:lnTo>
                      <a:lnTo>
                        <a:pt x="46" y="19"/>
                      </a:lnTo>
                      <a:lnTo>
                        <a:pt x="25" y="17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3" name="Freeform 441"/>
                <p:cNvSpPr>
                  <a:spLocks/>
                </p:cNvSpPr>
                <p:nvPr/>
              </p:nvSpPr>
              <p:spPr bwMode="auto">
                <a:xfrm>
                  <a:off x="4384" y="1375"/>
                  <a:ext cx="64" cy="46"/>
                </a:xfrm>
                <a:custGeom>
                  <a:avLst/>
                  <a:gdLst>
                    <a:gd name="T0" fmla="*/ 0 w 193"/>
                    <a:gd name="T1" fmla="*/ 0 h 138"/>
                    <a:gd name="T2" fmla="*/ 0 w 193"/>
                    <a:gd name="T3" fmla="*/ 0 h 138"/>
                    <a:gd name="T4" fmla="*/ 0 w 193"/>
                    <a:gd name="T5" fmla="*/ 0 h 138"/>
                    <a:gd name="T6" fmla="*/ 0 w 193"/>
                    <a:gd name="T7" fmla="*/ 0 h 138"/>
                    <a:gd name="T8" fmla="*/ 0 w 193"/>
                    <a:gd name="T9" fmla="*/ 0 h 138"/>
                    <a:gd name="T10" fmla="*/ 0 w 193"/>
                    <a:gd name="T11" fmla="*/ 0 h 138"/>
                    <a:gd name="T12" fmla="*/ 0 w 193"/>
                    <a:gd name="T13" fmla="*/ 0 h 138"/>
                    <a:gd name="T14" fmla="*/ 0 w 193"/>
                    <a:gd name="T15" fmla="*/ 0 h 138"/>
                    <a:gd name="T16" fmla="*/ 0 w 193"/>
                    <a:gd name="T17" fmla="*/ 0 h 138"/>
                    <a:gd name="T18" fmla="*/ 0 w 193"/>
                    <a:gd name="T19" fmla="*/ 0 h 138"/>
                    <a:gd name="T20" fmla="*/ 0 w 193"/>
                    <a:gd name="T21" fmla="*/ 0 h 138"/>
                    <a:gd name="T22" fmla="*/ 0 w 193"/>
                    <a:gd name="T23" fmla="*/ 0 h 138"/>
                    <a:gd name="T24" fmla="*/ 0 w 193"/>
                    <a:gd name="T25" fmla="*/ 0 h 138"/>
                    <a:gd name="T26" fmla="*/ 0 w 193"/>
                    <a:gd name="T27" fmla="*/ 0 h 138"/>
                    <a:gd name="T28" fmla="*/ 0 w 193"/>
                    <a:gd name="T29" fmla="*/ 0 h 138"/>
                    <a:gd name="T30" fmla="*/ 0 w 193"/>
                    <a:gd name="T31" fmla="*/ 0 h 138"/>
                    <a:gd name="T32" fmla="*/ 0 w 193"/>
                    <a:gd name="T33" fmla="*/ 0 h 138"/>
                    <a:gd name="T34" fmla="*/ 0 w 193"/>
                    <a:gd name="T35" fmla="*/ 0 h 138"/>
                    <a:gd name="T36" fmla="*/ 0 w 193"/>
                    <a:gd name="T37" fmla="*/ 0 h 138"/>
                    <a:gd name="T38" fmla="*/ 0 w 193"/>
                    <a:gd name="T39" fmla="*/ 0 h 138"/>
                    <a:gd name="T40" fmla="*/ 0 w 193"/>
                    <a:gd name="T41" fmla="*/ 0 h 138"/>
                    <a:gd name="T42" fmla="*/ 0 w 193"/>
                    <a:gd name="T43" fmla="*/ 0 h 138"/>
                    <a:gd name="T44" fmla="*/ 0 w 193"/>
                    <a:gd name="T45" fmla="*/ 0 h 138"/>
                    <a:gd name="T46" fmla="*/ 0 w 193"/>
                    <a:gd name="T47" fmla="*/ 0 h 138"/>
                    <a:gd name="T48" fmla="*/ 0 w 193"/>
                    <a:gd name="T49" fmla="*/ 0 h 138"/>
                    <a:gd name="T50" fmla="*/ 0 w 193"/>
                    <a:gd name="T51" fmla="*/ 0 h 138"/>
                    <a:gd name="T52" fmla="*/ 0 w 193"/>
                    <a:gd name="T53" fmla="*/ 0 h 138"/>
                    <a:gd name="T54" fmla="*/ 0 w 193"/>
                    <a:gd name="T55" fmla="*/ 0 h 138"/>
                    <a:gd name="T56" fmla="*/ 0 w 193"/>
                    <a:gd name="T57" fmla="*/ 0 h 138"/>
                    <a:gd name="T58" fmla="*/ 0 w 193"/>
                    <a:gd name="T59" fmla="*/ 0 h 138"/>
                    <a:gd name="T60" fmla="*/ 0 w 193"/>
                    <a:gd name="T61" fmla="*/ 0 h 138"/>
                    <a:gd name="T62" fmla="*/ 0 w 193"/>
                    <a:gd name="T63" fmla="*/ 0 h 138"/>
                    <a:gd name="T64" fmla="*/ 0 w 193"/>
                    <a:gd name="T65" fmla="*/ 0 h 138"/>
                    <a:gd name="T66" fmla="*/ 0 w 193"/>
                    <a:gd name="T67" fmla="*/ 0 h 138"/>
                    <a:gd name="T68" fmla="*/ 0 w 193"/>
                    <a:gd name="T69" fmla="*/ 0 h 138"/>
                    <a:gd name="T70" fmla="*/ 0 w 193"/>
                    <a:gd name="T71" fmla="*/ 0 h 138"/>
                    <a:gd name="T72" fmla="*/ 0 w 193"/>
                    <a:gd name="T73" fmla="*/ 0 h 138"/>
                    <a:gd name="T74" fmla="*/ 0 w 193"/>
                    <a:gd name="T75" fmla="*/ 0 h 138"/>
                    <a:gd name="T76" fmla="*/ 0 w 193"/>
                    <a:gd name="T77" fmla="*/ 0 h 138"/>
                    <a:gd name="T78" fmla="*/ 0 w 193"/>
                    <a:gd name="T79" fmla="*/ 0 h 138"/>
                    <a:gd name="T80" fmla="*/ 0 w 193"/>
                    <a:gd name="T81" fmla="*/ 0 h 138"/>
                    <a:gd name="T82" fmla="*/ 0 w 193"/>
                    <a:gd name="T83" fmla="*/ 0 h 138"/>
                    <a:gd name="T84" fmla="*/ 0 w 193"/>
                    <a:gd name="T85" fmla="*/ 0 h 138"/>
                    <a:gd name="T86" fmla="*/ 0 w 193"/>
                    <a:gd name="T87" fmla="*/ 0 h 138"/>
                    <a:gd name="T88" fmla="*/ 0 w 193"/>
                    <a:gd name="T89" fmla="*/ 0 h 138"/>
                    <a:gd name="T90" fmla="*/ 0 w 193"/>
                    <a:gd name="T91" fmla="*/ 0 h 138"/>
                    <a:gd name="T92" fmla="*/ 0 w 193"/>
                    <a:gd name="T93" fmla="*/ 0 h 138"/>
                    <a:gd name="T94" fmla="*/ 0 w 193"/>
                    <a:gd name="T95" fmla="*/ 0 h 138"/>
                    <a:gd name="T96" fmla="*/ 0 w 193"/>
                    <a:gd name="T97" fmla="*/ 0 h 138"/>
                    <a:gd name="T98" fmla="*/ 0 w 193"/>
                    <a:gd name="T99" fmla="*/ 0 h 138"/>
                    <a:gd name="T100" fmla="*/ 0 w 193"/>
                    <a:gd name="T101" fmla="*/ 0 h 138"/>
                    <a:gd name="T102" fmla="*/ 0 w 193"/>
                    <a:gd name="T103" fmla="*/ 0 h 138"/>
                    <a:gd name="T104" fmla="*/ 0 w 193"/>
                    <a:gd name="T105" fmla="*/ 0 h 138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93"/>
                    <a:gd name="T160" fmla="*/ 0 h 138"/>
                    <a:gd name="T161" fmla="*/ 193 w 193"/>
                    <a:gd name="T162" fmla="*/ 138 h 138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93" h="138">
                      <a:moveTo>
                        <a:pt x="0" y="32"/>
                      </a:moveTo>
                      <a:lnTo>
                        <a:pt x="1" y="16"/>
                      </a:lnTo>
                      <a:lnTo>
                        <a:pt x="11" y="6"/>
                      </a:lnTo>
                      <a:lnTo>
                        <a:pt x="23" y="0"/>
                      </a:lnTo>
                      <a:lnTo>
                        <a:pt x="33" y="2"/>
                      </a:lnTo>
                      <a:lnTo>
                        <a:pt x="23" y="16"/>
                      </a:lnTo>
                      <a:lnTo>
                        <a:pt x="25" y="25"/>
                      </a:lnTo>
                      <a:lnTo>
                        <a:pt x="33" y="34"/>
                      </a:lnTo>
                      <a:lnTo>
                        <a:pt x="23" y="36"/>
                      </a:lnTo>
                      <a:lnTo>
                        <a:pt x="34" y="36"/>
                      </a:lnTo>
                      <a:lnTo>
                        <a:pt x="37" y="28"/>
                      </a:lnTo>
                      <a:lnTo>
                        <a:pt x="27" y="24"/>
                      </a:lnTo>
                      <a:lnTo>
                        <a:pt x="34" y="19"/>
                      </a:lnTo>
                      <a:lnTo>
                        <a:pt x="28" y="13"/>
                      </a:lnTo>
                      <a:lnTo>
                        <a:pt x="41" y="14"/>
                      </a:lnTo>
                      <a:lnTo>
                        <a:pt x="31" y="10"/>
                      </a:lnTo>
                      <a:lnTo>
                        <a:pt x="43" y="12"/>
                      </a:lnTo>
                      <a:lnTo>
                        <a:pt x="33" y="7"/>
                      </a:lnTo>
                      <a:lnTo>
                        <a:pt x="43" y="7"/>
                      </a:lnTo>
                      <a:lnTo>
                        <a:pt x="49" y="2"/>
                      </a:lnTo>
                      <a:lnTo>
                        <a:pt x="57" y="2"/>
                      </a:lnTo>
                      <a:lnTo>
                        <a:pt x="58" y="9"/>
                      </a:lnTo>
                      <a:lnTo>
                        <a:pt x="63" y="10"/>
                      </a:lnTo>
                      <a:lnTo>
                        <a:pt x="60" y="25"/>
                      </a:lnTo>
                      <a:lnTo>
                        <a:pt x="69" y="19"/>
                      </a:lnTo>
                      <a:lnTo>
                        <a:pt x="73" y="22"/>
                      </a:lnTo>
                      <a:lnTo>
                        <a:pt x="84" y="14"/>
                      </a:lnTo>
                      <a:lnTo>
                        <a:pt x="101" y="19"/>
                      </a:lnTo>
                      <a:lnTo>
                        <a:pt x="108" y="25"/>
                      </a:lnTo>
                      <a:lnTo>
                        <a:pt x="102" y="28"/>
                      </a:lnTo>
                      <a:lnTo>
                        <a:pt x="111" y="27"/>
                      </a:lnTo>
                      <a:lnTo>
                        <a:pt x="109" y="29"/>
                      </a:lnTo>
                      <a:lnTo>
                        <a:pt x="115" y="34"/>
                      </a:lnTo>
                      <a:lnTo>
                        <a:pt x="118" y="27"/>
                      </a:lnTo>
                      <a:lnTo>
                        <a:pt x="127" y="29"/>
                      </a:lnTo>
                      <a:lnTo>
                        <a:pt x="128" y="35"/>
                      </a:lnTo>
                      <a:lnTo>
                        <a:pt x="121" y="36"/>
                      </a:lnTo>
                      <a:lnTo>
                        <a:pt x="130" y="36"/>
                      </a:lnTo>
                      <a:lnTo>
                        <a:pt x="130" y="41"/>
                      </a:lnTo>
                      <a:lnTo>
                        <a:pt x="137" y="38"/>
                      </a:lnTo>
                      <a:lnTo>
                        <a:pt x="132" y="43"/>
                      </a:lnTo>
                      <a:lnTo>
                        <a:pt x="147" y="43"/>
                      </a:lnTo>
                      <a:lnTo>
                        <a:pt x="138" y="46"/>
                      </a:lnTo>
                      <a:lnTo>
                        <a:pt x="143" y="46"/>
                      </a:lnTo>
                      <a:lnTo>
                        <a:pt x="141" y="50"/>
                      </a:lnTo>
                      <a:lnTo>
                        <a:pt x="148" y="45"/>
                      </a:lnTo>
                      <a:lnTo>
                        <a:pt x="155" y="50"/>
                      </a:lnTo>
                      <a:lnTo>
                        <a:pt x="143" y="53"/>
                      </a:lnTo>
                      <a:lnTo>
                        <a:pt x="160" y="57"/>
                      </a:lnTo>
                      <a:lnTo>
                        <a:pt x="147" y="58"/>
                      </a:lnTo>
                      <a:lnTo>
                        <a:pt x="150" y="60"/>
                      </a:lnTo>
                      <a:lnTo>
                        <a:pt x="148" y="64"/>
                      </a:lnTo>
                      <a:lnTo>
                        <a:pt x="162" y="73"/>
                      </a:lnTo>
                      <a:lnTo>
                        <a:pt x="170" y="72"/>
                      </a:lnTo>
                      <a:lnTo>
                        <a:pt x="173" y="82"/>
                      </a:lnTo>
                      <a:lnTo>
                        <a:pt x="182" y="81"/>
                      </a:lnTo>
                      <a:lnTo>
                        <a:pt x="181" y="85"/>
                      </a:lnTo>
                      <a:lnTo>
                        <a:pt x="193" y="86"/>
                      </a:lnTo>
                      <a:lnTo>
                        <a:pt x="192" y="93"/>
                      </a:lnTo>
                      <a:lnTo>
                        <a:pt x="186" y="91"/>
                      </a:lnTo>
                      <a:lnTo>
                        <a:pt x="188" y="95"/>
                      </a:lnTo>
                      <a:lnTo>
                        <a:pt x="186" y="100"/>
                      </a:lnTo>
                      <a:lnTo>
                        <a:pt x="180" y="97"/>
                      </a:lnTo>
                      <a:lnTo>
                        <a:pt x="180" y="106"/>
                      </a:lnTo>
                      <a:lnTo>
                        <a:pt x="157" y="89"/>
                      </a:lnTo>
                      <a:lnTo>
                        <a:pt x="149" y="91"/>
                      </a:lnTo>
                      <a:lnTo>
                        <a:pt x="155" y="95"/>
                      </a:lnTo>
                      <a:lnTo>
                        <a:pt x="150" y="100"/>
                      </a:lnTo>
                      <a:lnTo>
                        <a:pt x="153" y="99"/>
                      </a:lnTo>
                      <a:lnTo>
                        <a:pt x="158" y="108"/>
                      </a:lnTo>
                      <a:lnTo>
                        <a:pt x="169" y="110"/>
                      </a:lnTo>
                      <a:lnTo>
                        <a:pt x="168" y="114"/>
                      </a:lnTo>
                      <a:lnTo>
                        <a:pt x="173" y="120"/>
                      </a:lnTo>
                      <a:lnTo>
                        <a:pt x="170" y="131"/>
                      </a:lnTo>
                      <a:lnTo>
                        <a:pt x="143" y="120"/>
                      </a:lnTo>
                      <a:lnTo>
                        <a:pt x="161" y="138"/>
                      </a:lnTo>
                      <a:lnTo>
                        <a:pt x="128" y="127"/>
                      </a:lnTo>
                      <a:lnTo>
                        <a:pt x="121" y="121"/>
                      </a:lnTo>
                      <a:lnTo>
                        <a:pt x="128" y="121"/>
                      </a:lnTo>
                      <a:lnTo>
                        <a:pt x="115" y="115"/>
                      </a:lnTo>
                      <a:lnTo>
                        <a:pt x="111" y="110"/>
                      </a:lnTo>
                      <a:lnTo>
                        <a:pt x="104" y="106"/>
                      </a:lnTo>
                      <a:lnTo>
                        <a:pt x="104" y="112"/>
                      </a:lnTo>
                      <a:lnTo>
                        <a:pt x="98" y="110"/>
                      </a:lnTo>
                      <a:lnTo>
                        <a:pt x="90" y="114"/>
                      </a:lnTo>
                      <a:lnTo>
                        <a:pt x="79" y="110"/>
                      </a:lnTo>
                      <a:lnTo>
                        <a:pt x="86" y="101"/>
                      </a:lnTo>
                      <a:lnTo>
                        <a:pt x="111" y="101"/>
                      </a:lnTo>
                      <a:lnTo>
                        <a:pt x="106" y="93"/>
                      </a:lnTo>
                      <a:lnTo>
                        <a:pt x="119" y="81"/>
                      </a:lnTo>
                      <a:lnTo>
                        <a:pt x="109" y="64"/>
                      </a:lnTo>
                      <a:lnTo>
                        <a:pt x="102" y="63"/>
                      </a:lnTo>
                      <a:lnTo>
                        <a:pt x="108" y="60"/>
                      </a:lnTo>
                      <a:lnTo>
                        <a:pt x="90" y="64"/>
                      </a:lnTo>
                      <a:lnTo>
                        <a:pt x="90" y="60"/>
                      </a:lnTo>
                      <a:lnTo>
                        <a:pt x="97" y="57"/>
                      </a:lnTo>
                      <a:lnTo>
                        <a:pt x="84" y="51"/>
                      </a:lnTo>
                      <a:lnTo>
                        <a:pt x="84" y="46"/>
                      </a:lnTo>
                      <a:lnTo>
                        <a:pt x="73" y="44"/>
                      </a:lnTo>
                      <a:lnTo>
                        <a:pt x="77" y="50"/>
                      </a:lnTo>
                      <a:lnTo>
                        <a:pt x="57" y="47"/>
                      </a:lnTo>
                      <a:lnTo>
                        <a:pt x="63" y="52"/>
                      </a:lnTo>
                      <a:lnTo>
                        <a:pt x="13" y="45"/>
                      </a:lnTo>
                      <a:lnTo>
                        <a:pt x="4" y="36"/>
                      </a:lnTo>
                      <a:lnTo>
                        <a:pt x="19" y="36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4" name="Freeform 442"/>
                <p:cNvSpPr>
                  <a:spLocks/>
                </p:cNvSpPr>
                <p:nvPr/>
              </p:nvSpPr>
              <p:spPr bwMode="auto">
                <a:xfrm>
                  <a:off x="4390" y="1406"/>
                  <a:ext cx="16" cy="9"/>
                </a:xfrm>
                <a:custGeom>
                  <a:avLst/>
                  <a:gdLst>
                    <a:gd name="T0" fmla="*/ 0 w 45"/>
                    <a:gd name="T1" fmla="*/ 0 h 30"/>
                    <a:gd name="T2" fmla="*/ 0 w 45"/>
                    <a:gd name="T3" fmla="*/ 0 h 30"/>
                    <a:gd name="T4" fmla="*/ 0 w 45"/>
                    <a:gd name="T5" fmla="*/ 0 h 30"/>
                    <a:gd name="T6" fmla="*/ 0 w 45"/>
                    <a:gd name="T7" fmla="*/ 0 h 30"/>
                    <a:gd name="T8" fmla="*/ 0 w 45"/>
                    <a:gd name="T9" fmla="*/ 0 h 30"/>
                    <a:gd name="T10" fmla="*/ 0 w 45"/>
                    <a:gd name="T11" fmla="*/ 0 h 30"/>
                    <a:gd name="T12" fmla="*/ 0 w 45"/>
                    <a:gd name="T13" fmla="*/ 0 h 30"/>
                    <a:gd name="T14" fmla="*/ 0 w 45"/>
                    <a:gd name="T15" fmla="*/ 0 h 30"/>
                    <a:gd name="T16" fmla="*/ 0 w 45"/>
                    <a:gd name="T17" fmla="*/ 0 h 30"/>
                    <a:gd name="T18" fmla="*/ 0 w 45"/>
                    <a:gd name="T19" fmla="*/ 0 h 30"/>
                    <a:gd name="T20" fmla="*/ 0 w 45"/>
                    <a:gd name="T21" fmla="*/ 0 h 3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5"/>
                    <a:gd name="T34" fmla="*/ 0 h 30"/>
                    <a:gd name="T35" fmla="*/ 45 w 45"/>
                    <a:gd name="T36" fmla="*/ 30 h 30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5" h="30">
                      <a:moveTo>
                        <a:pt x="0" y="25"/>
                      </a:moveTo>
                      <a:lnTo>
                        <a:pt x="6" y="19"/>
                      </a:lnTo>
                      <a:lnTo>
                        <a:pt x="12" y="0"/>
                      </a:lnTo>
                      <a:lnTo>
                        <a:pt x="14" y="7"/>
                      </a:lnTo>
                      <a:lnTo>
                        <a:pt x="26" y="8"/>
                      </a:lnTo>
                      <a:lnTo>
                        <a:pt x="45" y="22"/>
                      </a:lnTo>
                      <a:lnTo>
                        <a:pt x="44" y="27"/>
                      </a:lnTo>
                      <a:lnTo>
                        <a:pt x="25" y="20"/>
                      </a:lnTo>
                      <a:lnTo>
                        <a:pt x="14" y="30"/>
                      </a:lnTo>
                      <a:lnTo>
                        <a:pt x="12" y="22"/>
                      </a:lnTo>
                      <a:lnTo>
                        <a:pt x="0" y="25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5" name="Freeform 443"/>
                <p:cNvSpPr>
                  <a:spLocks/>
                </p:cNvSpPr>
                <p:nvPr/>
              </p:nvSpPr>
              <p:spPr bwMode="auto">
                <a:xfrm>
                  <a:off x="4453" y="1454"/>
                  <a:ext cx="15" cy="14"/>
                </a:xfrm>
                <a:custGeom>
                  <a:avLst/>
                  <a:gdLst>
                    <a:gd name="T0" fmla="*/ 0 w 45"/>
                    <a:gd name="T1" fmla="*/ 0 h 42"/>
                    <a:gd name="T2" fmla="*/ 0 w 45"/>
                    <a:gd name="T3" fmla="*/ 0 h 42"/>
                    <a:gd name="T4" fmla="*/ 0 w 45"/>
                    <a:gd name="T5" fmla="*/ 0 h 42"/>
                    <a:gd name="T6" fmla="*/ 0 w 45"/>
                    <a:gd name="T7" fmla="*/ 0 h 42"/>
                    <a:gd name="T8" fmla="*/ 0 w 45"/>
                    <a:gd name="T9" fmla="*/ 0 h 42"/>
                    <a:gd name="T10" fmla="*/ 0 w 45"/>
                    <a:gd name="T11" fmla="*/ 0 h 42"/>
                    <a:gd name="T12" fmla="*/ 0 w 45"/>
                    <a:gd name="T13" fmla="*/ 0 h 42"/>
                    <a:gd name="T14" fmla="*/ 0 w 45"/>
                    <a:gd name="T15" fmla="*/ 0 h 42"/>
                    <a:gd name="T16" fmla="*/ 0 w 45"/>
                    <a:gd name="T17" fmla="*/ 0 h 42"/>
                    <a:gd name="T18" fmla="*/ 0 w 45"/>
                    <a:gd name="T19" fmla="*/ 0 h 42"/>
                    <a:gd name="T20" fmla="*/ 0 w 45"/>
                    <a:gd name="T21" fmla="*/ 0 h 42"/>
                    <a:gd name="T22" fmla="*/ 0 w 45"/>
                    <a:gd name="T23" fmla="*/ 0 h 42"/>
                    <a:gd name="T24" fmla="*/ 0 w 45"/>
                    <a:gd name="T25" fmla="*/ 0 h 42"/>
                    <a:gd name="T26" fmla="*/ 0 w 45"/>
                    <a:gd name="T27" fmla="*/ 0 h 42"/>
                    <a:gd name="T28" fmla="*/ 0 w 45"/>
                    <a:gd name="T29" fmla="*/ 0 h 42"/>
                    <a:gd name="T30" fmla="*/ 0 w 45"/>
                    <a:gd name="T31" fmla="*/ 0 h 42"/>
                    <a:gd name="T32" fmla="*/ 0 w 45"/>
                    <a:gd name="T33" fmla="*/ 0 h 42"/>
                    <a:gd name="T34" fmla="*/ 0 w 45"/>
                    <a:gd name="T35" fmla="*/ 0 h 42"/>
                    <a:gd name="T36" fmla="*/ 0 w 45"/>
                    <a:gd name="T37" fmla="*/ 0 h 42"/>
                    <a:gd name="T38" fmla="*/ 0 w 45"/>
                    <a:gd name="T39" fmla="*/ 0 h 42"/>
                    <a:gd name="T40" fmla="*/ 0 w 45"/>
                    <a:gd name="T41" fmla="*/ 0 h 4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45"/>
                    <a:gd name="T64" fmla="*/ 0 h 42"/>
                    <a:gd name="T65" fmla="*/ 45 w 45"/>
                    <a:gd name="T66" fmla="*/ 42 h 4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45" h="42">
                      <a:moveTo>
                        <a:pt x="0" y="33"/>
                      </a:moveTo>
                      <a:lnTo>
                        <a:pt x="19" y="2"/>
                      </a:lnTo>
                      <a:lnTo>
                        <a:pt x="27" y="0"/>
                      </a:lnTo>
                      <a:lnTo>
                        <a:pt x="18" y="17"/>
                      </a:lnTo>
                      <a:lnTo>
                        <a:pt x="24" y="12"/>
                      </a:lnTo>
                      <a:lnTo>
                        <a:pt x="28" y="21"/>
                      </a:lnTo>
                      <a:lnTo>
                        <a:pt x="39" y="21"/>
                      </a:lnTo>
                      <a:lnTo>
                        <a:pt x="35" y="27"/>
                      </a:lnTo>
                      <a:lnTo>
                        <a:pt x="41" y="26"/>
                      </a:lnTo>
                      <a:lnTo>
                        <a:pt x="39" y="33"/>
                      </a:lnTo>
                      <a:lnTo>
                        <a:pt x="45" y="29"/>
                      </a:lnTo>
                      <a:lnTo>
                        <a:pt x="45" y="36"/>
                      </a:lnTo>
                      <a:lnTo>
                        <a:pt x="39" y="42"/>
                      </a:lnTo>
                      <a:lnTo>
                        <a:pt x="39" y="38"/>
                      </a:lnTo>
                      <a:lnTo>
                        <a:pt x="35" y="40"/>
                      </a:lnTo>
                      <a:lnTo>
                        <a:pt x="35" y="32"/>
                      </a:lnTo>
                      <a:lnTo>
                        <a:pt x="25" y="40"/>
                      </a:lnTo>
                      <a:lnTo>
                        <a:pt x="31" y="36"/>
                      </a:lnTo>
                      <a:lnTo>
                        <a:pt x="21" y="36"/>
                      </a:lnTo>
                      <a:lnTo>
                        <a:pt x="25" y="32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6" name="Freeform 444"/>
                <p:cNvSpPr>
                  <a:spLocks/>
                </p:cNvSpPr>
                <p:nvPr/>
              </p:nvSpPr>
              <p:spPr bwMode="auto">
                <a:xfrm>
                  <a:off x="4766" y="1559"/>
                  <a:ext cx="4" cy="9"/>
                </a:xfrm>
                <a:custGeom>
                  <a:avLst/>
                  <a:gdLst>
                    <a:gd name="T0" fmla="*/ 0 w 13"/>
                    <a:gd name="T1" fmla="*/ 0 h 24"/>
                    <a:gd name="T2" fmla="*/ 0 w 13"/>
                    <a:gd name="T3" fmla="*/ 0 h 24"/>
                    <a:gd name="T4" fmla="*/ 0 w 13"/>
                    <a:gd name="T5" fmla="*/ 0 h 24"/>
                    <a:gd name="T6" fmla="*/ 0 w 13"/>
                    <a:gd name="T7" fmla="*/ 0 h 24"/>
                    <a:gd name="T8" fmla="*/ 0 w 13"/>
                    <a:gd name="T9" fmla="*/ 0 h 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"/>
                    <a:gd name="T16" fmla="*/ 0 h 24"/>
                    <a:gd name="T17" fmla="*/ 13 w 13"/>
                    <a:gd name="T18" fmla="*/ 24 h 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" h="24">
                      <a:moveTo>
                        <a:pt x="0" y="0"/>
                      </a:moveTo>
                      <a:lnTo>
                        <a:pt x="5" y="24"/>
                      </a:lnTo>
                      <a:lnTo>
                        <a:pt x="13" y="20"/>
                      </a:lnTo>
                      <a:lnTo>
                        <a:pt x="8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7" name="Freeform 445"/>
                <p:cNvSpPr>
                  <a:spLocks/>
                </p:cNvSpPr>
                <p:nvPr/>
              </p:nvSpPr>
              <p:spPr bwMode="auto">
                <a:xfrm>
                  <a:off x="4417" y="1620"/>
                  <a:ext cx="18" cy="93"/>
                </a:xfrm>
                <a:custGeom>
                  <a:avLst/>
                  <a:gdLst>
                    <a:gd name="T0" fmla="*/ 0 w 55"/>
                    <a:gd name="T1" fmla="*/ 0 h 281"/>
                    <a:gd name="T2" fmla="*/ 0 w 55"/>
                    <a:gd name="T3" fmla="*/ 0 h 281"/>
                    <a:gd name="T4" fmla="*/ 0 w 55"/>
                    <a:gd name="T5" fmla="*/ 0 h 281"/>
                    <a:gd name="T6" fmla="*/ 0 w 55"/>
                    <a:gd name="T7" fmla="*/ 0 h 281"/>
                    <a:gd name="T8" fmla="*/ 0 w 55"/>
                    <a:gd name="T9" fmla="*/ 0 h 281"/>
                    <a:gd name="T10" fmla="*/ 0 w 55"/>
                    <a:gd name="T11" fmla="*/ 0 h 281"/>
                    <a:gd name="T12" fmla="*/ 0 w 55"/>
                    <a:gd name="T13" fmla="*/ 0 h 281"/>
                    <a:gd name="T14" fmla="*/ 0 w 55"/>
                    <a:gd name="T15" fmla="*/ 0 h 281"/>
                    <a:gd name="T16" fmla="*/ 0 w 55"/>
                    <a:gd name="T17" fmla="*/ 0 h 281"/>
                    <a:gd name="T18" fmla="*/ 0 w 55"/>
                    <a:gd name="T19" fmla="*/ 0 h 281"/>
                    <a:gd name="T20" fmla="*/ 0 w 55"/>
                    <a:gd name="T21" fmla="*/ 0 h 281"/>
                    <a:gd name="T22" fmla="*/ 0 w 55"/>
                    <a:gd name="T23" fmla="*/ 0 h 281"/>
                    <a:gd name="T24" fmla="*/ 0 w 55"/>
                    <a:gd name="T25" fmla="*/ 0 h 281"/>
                    <a:gd name="T26" fmla="*/ 0 w 55"/>
                    <a:gd name="T27" fmla="*/ 0 h 281"/>
                    <a:gd name="T28" fmla="*/ 0 w 55"/>
                    <a:gd name="T29" fmla="*/ 0 h 281"/>
                    <a:gd name="T30" fmla="*/ 0 w 55"/>
                    <a:gd name="T31" fmla="*/ 0 h 281"/>
                    <a:gd name="T32" fmla="*/ 0 w 55"/>
                    <a:gd name="T33" fmla="*/ 0 h 281"/>
                    <a:gd name="T34" fmla="*/ 0 w 55"/>
                    <a:gd name="T35" fmla="*/ 0 h 281"/>
                    <a:gd name="T36" fmla="*/ 0 w 55"/>
                    <a:gd name="T37" fmla="*/ 0 h 281"/>
                    <a:gd name="T38" fmla="*/ 0 w 55"/>
                    <a:gd name="T39" fmla="*/ 0 h 281"/>
                    <a:gd name="T40" fmla="*/ 0 w 55"/>
                    <a:gd name="T41" fmla="*/ 0 h 281"/>
                    <a:gd name="T42" fmla="*/ 0 w 55"/>
                    <a:gd name="T43" fmla="*/ 0 h 281"/>
                    <a:gd name="T44" fmla="*/ 0 w 55"/>
                    <a:gd name="T45" fmla="*/ 0 h 281"/>
                    <a:gd name="T46" fmla="*/ 0 w 55"/>
                    <a:gd name="T47" fmla="*/ 0 h 281"/>
                    <a:gd name="T48" fmla="*/ 0 w 55"/>
                    <a:gd name="T49" fmla="*/ 0 h 281"/>
                    <a:gd name="T50" fmla="*/ 0 w 55"/>
                    <a:gd name="T51" fmla="*/ 0 h 281"/>
                    <a:gd name="T52" fmla="*/ 0 w 55"/>
                    <a:gd name="T53" fmla="*/ 0 h 281"/>
                    <a:gd name="T54" fmla="*/ 0 w 55"/>
                    <a:gd name="T55" fmla="*/ 0 h 281"/>
                    <a:gd name="T56" fmla="*/ 0 w 55"/>
                    <a:gd name="T57" fmla="*/ 0 h 281"/>
                    <a:gd name="T58" fmla="*/ 0 w 55"/>
                    <a:gd name="T59" fmla="*/ 0 h 281"/>
                    <a:gd name="T60" fmla="*/ 0 w 55"/>
                    <a:gd name="T61" fmla="*/ 0 h 281"/>
                    <a:gd name="T62" fmla="*/ 0 w 55"/>
                    <a:gd name="T63" fmla="*/ 0 h 281"/>
                    <a:gd name="T64" fmla="*/ 0 w 55"/>
                    <a:gd name="T65" fmla="*/ 0 h 281"/>
                    <a:gd name="T66" fmla="*/ 0 w 55"/>
                    <a:gd name="T67" fmla="*/ 0 h 281"/>
                    <a:gd name="T68" fmla="*/ 0 w 55"/>
                    <a:gd name="T69" fmla="*/ 0 h 281"/>
                    <a:gd name="T70" fmla="*/ 0 w 55"/>
                    <a:gd name="T71" fmla="*/ 0 h 281"/>
                    <a:gd name="T72" fmla="*/ 0 w 55"/>
                    <a:gd name="T73" fmla="*/ 0 h 281"/>
                    <a:gd name="T74" fmla="*/ 0 w 55"/>
                    <a:gd name="T75" fmla="*/ 0 h 281"/>
                    <a:gd name="T76" fmla="*/ 0 w 55"/>
                    <a:gd name="T77" fmla="*/ 0 h 281"/>
                    <a:gd name="T78" fmla="*/ 0 w 55"/>
                    <a:gd name="T79" fmla="*/ 0 h 281"/>
                    <a:gd name="T80" fmla="*/ 0 w 55"/>
                    <a:gd name="T81" fmla="*/ 0 h 281"/>
                    <a:gd name="T82" fmla="*/ 0 w 55"/>
                    <a:gd name="T83" fmla="*/ 0 h 281"/>
                    <a:gd name="T84" fmla="*/ 0 w 55"/>
                    <a:gd name="T85" fmla="*/ 0 h 281"/>
                    <a:gd name="T86" fmla="*/ 0 w 55"/>
                    <a:gd name="T87" fmla="*/ 0 h 281"/>
                    <a:gd name="T88" fmla="*/ 0 w 55"/>
                    <a:gd name="T89" fmla="*/ 0 h 281"/>
                    <a:gd name="T90" fmla="*/ 0 w 55"/>
                    <a:gd name="T91" fmla="*/ 0 h 281"/>
                    <a:gd name="T92" fmla="*/ 0 w 55"/>
                    <a:gd name="T93" fmla="*/ 0 h 281"/>
                    <a:gd name="T94" fmla="*/ 0 w 55"/>
                    <a:gd name="T95" fmla="*/ 0 h 28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55"/>
                    <a:gd name="T145" fmla="*/ 0 h 281"/>
                    <a:gd name="T146" fmla="*/ 55 w 55"/>
                    <a:gd name="T147" fmla="*/ 281 h 281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55" h="281">
                      <a:moveTo>
                        <a:pt x="0" y="220"/>
                      </a:moveTo>
                      <a:lnTo>
                        <a:pt x="4" y="213"/>
                      </a:lnTo>
                      <a:lnTo>
                        <a:pt x="12" y="219"/>
                      </a:lnTo>
                      <a:lnTo>
                        <a:pt x="20" y="204"/>
                      </a:lnTo>
                      <a:lnTo>
                        <a:pt x="17" y="197"/>
                      </a:lnTo>
                      <a:lnTo>
                        <a:pt x="23" y="178"/>
                      </a:lnTo>
                      <a:lnTo>
                        <a:pt x="11" y="176"/>
                      </a:lnTo>
                      <a:lnTo>
                        <a:pt x="13" y="144"/>
                      </a:lnTo>
                      <a:lnTo>
                        <a:pt x="29" y="110"/>
                      </a:lnTo>
                      <a:lnTo>
                        <a:pt x="25" y="81"/>
                      </a:lnTo>
                      <a:lnTo>
                        <a:pt x="38" y="29"/>
                      </a:lnTo>
                      <a:lnTo>
                        <a:pt x="33" y="4"/>
                      </a:lnTo>
                      <a:lnTo>
                        <a:pt x="40" y="0"/>
                      </a:lnTo>
                      <a:lnTo>
                        <a:pt x="45" y="13"/>
                      </a:lnTo>
                      <a:lnTo>
                        <a:pt x="52" y="38"/>
                      </a:lnTo>
                      <a:lnTo>
                        <a:pt x="55" y="38"/>
                      </a:lnTo>
                      <a:lnTo>
                        <a:pt x="55" y="46"/>
                      </a:lnTo>
                      <a:lnTo>
                        <a:pt x="49" y="50"/>
                      </a:lnTo>
                      <a:lnTo>
                        <a:pt x="50" y="66"/>
                      </a:lnTo>
                      <a:lnTo>
                        <a:pt x="40" y="76"/>
                      </a:lnTo>
                      <a:lnTo>
                        <a:pt x="33" y="98"/>
                      </a:lnTo>
                      <a:lnTo>
                        <a:pt x="39" y="120"/>
                      </a:lnTo>
                      <a:lnTo>
                        <a:pt x="30" y="139"/>
                      </a:lnTo>
                      <a:lnTo>
                        <a:pt x="23" y="185"/>
                      </a:lnTo>
                      <a:lnTo>
                        <a:pt x="30" y="202"/>
                      </a:lnTo>
                      <a:lnTo>
                        <a:pt x="24" y="204"/>
                      </a:lnTo>
                      <a:lnTo>
                        <a:pt x="25" y="219"/>
                      </a:lnTo>
                      <a:lnTo>
                        <a:pt x="14" y="249"/>
                      </a:lnTo>
                      <a:lnTo>
                        <a:pt x="17" y="254"/>
                      </a:lnTo>
                      <a:lnTo>
                        <a:pt x="21" y="253"/>
                      </a:lnTo>
                      <a:lnTo>
                        <a:pt x="23" y="265"/>
                      </a:lnTo>
                      <a:lnTo>
                        <a:pt x="50" y="268"/>
                      </a:lnTo>
                      <a:lnTo>
                        <a:pt x="32" y="272"/>
                      </a:lnTo>
                      <a:lnTo>
                        <a:pt x="30" y="281"/>
                      </a:lnTo>
                      <a:lnTo>
                        <a:pt x="23" y="280"/>
                      </a:lnTo>
                      <a:lnTo>
                        <a:pt x="31" y="273"/>
                      </a:lnTo>
                      <a:lnTo>
                        <a:pt x="19" y="271"/>
                      </a:lnTo>
                      <a:lnTo>
                        <a:pt x="17" y="261"/>
                      </a:lnTo>
                      <a:lnTo>
                        <a:pt x="13" y="267"/>
                      </a:lnTo>
                      <a:lnTo>
                        <a:pt x="11" y="257"/>
                      </a:lnTo>
                      <a:lnTo>
                        <a:pt x="12" y="254"/>
                      </a:lnTo>
                      <a:lnTo>
                        <a:pt x="8" y="249"/>
                      </a:lnTo>
                      <a:lnTo>
                        <a:pt x="11" y="244"/>
                      </a:lnTo>
                      <a:lnTo>
                        <a:pt x="8" y="231"/>
                      </a:lnTo>
                      <a:lnTo>
                        <a:pt x="14" y="232"/>
                      </a:lnTo>
                      <a:lnTo>
                        <a:pt x="8" y="224"/>
                      </a:lnTo>
                      <a:lnTo>
                        <a:pt x="10" y="220"/>
                      </a:lnTo>
                      <a:lnTo>
                        <a:pt x="0" y="22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8" name="Freeform 446"/>
                <p:cNvSpPr>
                  <a:spLocks/>
                </p:cNvSpPr>
                <p:nvPr/>
              </p:nvSpPr>
              <p:spPr bwMode="auto">
                <a:xfrm>
                  <a:off x="4418" y="1699"/>
                  <a:ext cx="2" cy="3"/>
                </a:xfrm>
                <a:custGeom>
                  <a:avLst/>
                  <a:gdLst>
                    <a:gd name="T0" fmla="*/ 0 w 5"/>
                    <a:gd name="T1" fmla="*/ 0 h 9"/>
                    <a:gd name="T2" fmla="*/ 0 w 5"/>
                    <a:gd name="T3" fmla="*/ 0 h 9"/>
                    <a:gd name="T4" fmla="*/ 0 w 5"/>
                    <a:gd name="T5" fmla="*/ 0 h 9"/>
                    <a:gd name="T6" fmla="*/ 0 w 5"/>
                    <a:gd name="T7" fmla="*/ 0 h 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"/>
                    <a:gd name="T13" fmla="*/ 0 h 9"/>
                    <a:gd name="T14" fmla="*/ 5 w 5"/>
                    <a:gd name="T15" fmla="*/ 9 h 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" h="9">
                      <a:moveTo>
                        <a:pt x="0" y="4"/>
                      </a:moveTo>
                      <a:lnTo>
                        <a:pt x="1" y="0"/>
                      </a:lnTo>
                      <a:lnTo>
                        <a:pt x="5" y="9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09" name="Freeform 447"/>
                <p:cNvSpPr>
                  <a:spLocks/>
                </p:cNvSpPr>
                <p:nvPr/>
              </p:nvSpPr>
              <p:spPr bwMode="auto">
                <a:xfrm>
                  <a:off x="4419" y="1680"/>
                  <a:ext cx="1" cy="4"/>
                </a:xfrm>
                <a:custGeom>
                  <a:avLst/>
                  <a:gdLst>
                    <a:gd name="T0" fmla="*/ 0 w 3"/>
                    <a:gd name="T1" fmla="*/ 0 h 12"/>
                    <a:gd name="T2" fmla="*/ 0 w 3"/>
                    <a:gd name="T3" fmla="*/ 0 h 12"/>
                    <a:gd name="T4" fmla="*/ 0 w 3"/>
                    <a:gd name="T5" fmla="*/ 0 h 12"/>
                    <a:gd name="T6" fmla="*/ 0 w 3"/>
                    <a:gd name="T7" fmla="*/ 0 h 1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"/>
                    <a:gd name="T13" fmla="*/ 0 h 12"/>
                    <a:gd name="T14" fmla="*/ 3 w 3"/>
                    <a:gd name="T15" fmla="*/ 12 h 1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" h="12">
                      <a:moveTo>
                        <a:pt x="0" y="11"/>
                      </a:moveTo>
                      <a:lnTo>
                        <a:pt x="3" y="0"/>
                      </a:lnTo>
                      <a:lnTo>
                        <a:pt x="3" y="1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0" name="Freeform 448"/>
                <p:cNvSpPr>
                  <a:spLocks/>
                </p:cNvSpPr>
                <p:nvPr/>
              </p:nvSpPr>
              <p:spPr bwMode="auto">
                <a:xfrm>
                  <a:off x="4421" y="1713"/>
                  <a:ext cx="3" cy="2"/>
                </a:xfrm>
                <a:custGeom>
                  <a:avLst/>
                  <a:gdLst>
                    <a:gd name="T0" fmla="*/ 0 w 9"/>
                    <a:gd name="T1" fmla="*/ 0 h 6"/>
                    <a:gd name="T2" fmla="*/ 0 w 9"/>
                    <a:gd name="T3" fmla="*/ 0 h 6"/>
                    <a:gd name="T4" fmla="*/ 0 w 9"/>
                    <a:gd name="T5" fmla="*/ 0 h 6"/>
                    <a:gd name="T6" fmla="*/ 0 w 9"/>
                    <a:gd name="T7" fmla="*/ 0 h 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9"/>
                    <a:gd name="T13" fmla="*/ 0 h 6"/>
                    <a:gd name="T14" fmla="*/ 9 w 9"/>
                    <a:gd name="T15" fmla="*/ 6 h 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9" h="6">
                      <a:moveTo>
                        <a:pt x="0" y="0"/>
                      </a:moveTo>
                      <a:lnTo>
                        <a:pt x="9" y="1"/>
                      </a:lnTo>
                      <a:lnTo>
                        <a:pt x="9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1" name="Freeform 449"/>
                <p:cNvSpPr>
                  <a:spLocks/>
                </p:cNvSpPr>
                <p:nvPr/>
              </p:nvSpPr>
              <p:spPr bwMode="auto">
                <a:xfrm>
                  <a:off x="4421" y="1708"/>
                  <a:ext cx="5" cy="5"/>
                </a:xfrm>
                <a:custGeom>
                  <a:avLst/>
                  <a:gdLst>
                    <a:gd name="T0" fmla="*/ 0 w 16"/>
                    <a:gd name="T1" fmla="*/ 0 h 14"/>
                    <a:gd name="T2" fmla="*/ 0 w 16"/>
                    <a:gd name="T3" fmla="*/ 0 h 14"/>
                    <a:gd name="T4" fmla="*/ 0 w 16"/>
                    <a:gd name="T5" fmla="*/ 0 h 14"/>
                    <a:gd name="T6" fmla="*/ 0 w 16"/>
                    <a:gd name="T7" fmla="*/ 0 h 14"/>
                    <a:gd name="T8" fmla="*/ 0 w 16"/>
                    <a:gd name="T9" fmla="*/ 0 h 14"/>
                    <a:gd name="T10" fmla="*/ 0 w 16"/>
                    <a:gd name="T11" fmla="*/ 0 h 1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"/>
                    <a:gd name="T19" fmla="*/ 0 h 14"/>
                    <a:gd name="T20" fmla="*/ 16 w 16"/>
                    <a:gd name="T21" fmla="*/ 14 h 1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" h="14">
                      <a:moveTo>
                        <a:pt x="0" y="3"/>
                      </a:moveTo>
                      <a:lnTo>
                        <a:pt x="4" y="0"/>
                      </a:lnTo>
                      <a:lnTo>
                        <a:pt x="4" y="6"/>
                      </a:lnTo>
                      <a:lnTo>
                        <a:pt x="16" y="8"/>
                      </a:lnTo>
                      <a:lnTo>
                        <a:pt x="8" y="14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2" name="Freeform 450"/>
                <p:cNvSpPr>
                  <a:spLocks/>
                </p:cNvSpPr>
                <p:nvPr/>
              </p:nvSpPr>
              <p:spPr bwMode="auto">
                <a:xfrm>
                  <a:off x="4424" y="1714"/>
                  <a:ext cx="2" cy="1"/>
                </a:xfrm>
                <a:custGeom>
                  <a:avLst/>
                  <a:gdLst>
                    <a:gd name="T0" fmla="*/ 0 w 8"/>
                    <a:gd name="T1" fmla="*/ 0 h 4"/>
                    <a:gd name="T2" fmla="*/ 0 w 8"/>
                    <a:gd name="T3" fmla="*/ 0 h 4"/>
                    <a:gd name="T4" fmla="*/ 0 w 8"/>
                    <a:gd name="T5" fmla="*/ 0 h 4"/>
                    <a:gd name="T6" fmla="*/ 0 w 8"/>
                    <a:gd name="T7" fmla="*/ 0 h 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8"/>
                    <a:gd name="T13" fmla="*/ 0 h 4"/>
                    <a:gd name="T14" fmla="*/ 8 w 8"/>
                    <a:gd name="T15" fmla="*/ 4 h 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8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8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3" name="Freeform 451"/>
                <p:cNvSpPr>
                  <a:spLocks/>
                </p:cNvSpPr>
                <p:nvPr/>
              </p:nvSpPr>
              <p:spPr bwMode="auto">
                <a:xfrm>
                  <a:off x="4427" y="1709"/>
                  <a:ext cx="5" cy="9"/>
                </a:xfrm>
                <a:custGeom>
                  <a:avLst/>
                  <a:gdLst>
                    <a:gd name="T0" fmla="*/ 0 w 15"/>
                    <a:gd name="T1" fmla="*/ 0 h 21"/>
                    <a:gd name="T2" fmla="*/ 0 w 15"/>
                    <a:gd name="T3" fmla="*/ 0 h 21"/>
                    <a:gd name="T4" fmla="*/ 0 w 15"/>
                    <a:gd name="T5" fmla="*/ 0 h 21"/>
                    <a:gd name="T6" fmla="*/ 0 w 15"/>
                    <a:gd name="T7" fmla="*/ 0 h 21"/>
                    <a:gd name="T8" fmla="*/ 0 w 15"/>
                    <a:gd name="T9" fmla="*/ 0 h 21"/>
                    <a:gd name="T10" fmla="*/ 0 w 15"/>
                    <a:gd name="T11" fmla="*/ 0 h 21"/>
                    <a:gd name="T12" fmla="*/ 0 w 15"/>
                    <a:gd name="T13" fmla="*/ 0 h 21"/>
                    <a:gd name="T14" fmla="*/ 0 w 15"/>
                    <a:gd name="T15" fmla="*/ 0 h 21"/>
                    <a:gd name="T16" fmla="*/ 0 w 15"/>
                    <a:gd name="T17" fmla="*/ 0 h 21"/>
                    <a:gd name="T18" fmla="*/ 0 w 15"/>
                    <a:gd name="T19" fmla="*/ 0 h 2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5"/>
                    <a:gd name="T31" fmla="*/ 0 h 21"/>
                    <a:gd name="T32" fmla="*/ 15 w 15"/>
                    <a:gd name="T33" fmla="*/ 21 h 2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5" h="21">
                      <a:moveTo>
                        <a:pt x="0" y="18"/>
                      </a:moveTo>
                      <a:lnTo>
                        <a:pt x="2" y="14"/>
                      </a:lnTo>
                      <a:lnTo>
                        <a:pt x="12" y="17"/>
                      </a:lnTo>
                      <a:lnTo>
                        <a:pt x="8" y="10"/>
                      </a:lnTo>
                      <a:lnTo>
                        <a:pt x="12" y="8"/>
                      </a:lnTo>
                      <a:lnTo>
                        <a:pt x="4" y="7"/>
                      </a:lnTo>
                      <a:lnTo>
                        <a:pt x="4" y="1"/>
                      </a:lnTo>
                      <a:lnTo>
                        <a:pt x="15" y="0"/>
                      </a:lnTo>
                      <a:lnTo>
                        <a:pt x="15" y="21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4" name="Freeform 452"/>
                <p:cNvSpPr>
                  <a:spLocks/>
                </p:cNvSpPr>
                <p:nvPr/>
              </p:nvSpPr>
              <p:spPr bwMode="auto">
                <a:xfrm>
                  <a:off x="4429" y="1718"/>
                  <a:ext cx="5" cy="1"/>
                </a:xfrm>
                <a:custGeom>
                  <a:avLst/>
                  <a:gdLst>
                    <a:gd name="T0" fmla="*/ 0 w 14"/>
                    <a:gd name="T1" fmla="*/ 0 h 4"/>
                    <a:gd name="T2" fmla="*/ 0 w 14"/>
                    <a:gd name="T3" fmla="*/ 0 h 4"/>
                    <a:gd name="T4" fmla="*/ 0 w 14"/>
                    <a:gd name="T5" fmla="*/ 0 h 4"/>
                    <a:gd name="T6" fmla="*/ 0 w 14"/>
                    <a:gd name="T7" fmla="*/ 0 h 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"/>
                    <a:gd name="T13" fmla="*/ 0 h 4"/>
                    <a:gd name="T14" fmla="*/ 14 w 14"/>
                    <a:gd name="T15" fmla="*/ 4 h 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" h="4">
                      <a:moveTo>
                        <a:pt x="0" y="0"/>
                      </a:moveTo>
                      <a:lnTo>
                        <a:pt x="13" y="1"/>
                      </a:lnTo>
                      <a:lnTo>
                        <a:pt x="14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5" name="Freeform 453"/>
                <p:cNvSpPr>
                  <a:spLocks/>
                </p:cNvSpPr>
                <p:nvPr/>
              </p:nvSpPr>
              <p:spPr bwMode="auto">
                <a:xfrm>
                  <a:off x="4434" y="1717"/>
                  <a:ext cx="2" cy="1"/>
                </a:xfrm>
                <a:custGeom>
                  <a:avLst/>
                  <a:gdLst>
                    <a:gd name="T0" fmla="*/ 0 w 7"/>
                    <a:gd name="T1" fmla="*/ 0 h 3"/>
                    <a:gd name="T2" fmla="*/ 0 w 7"/>
                    <a:gd name="T3" fmla="*/ 0 h 3"/>
                    <a:gd name="T4" fmla="*/ 0 w 7"/>
                    <a:gd name="T5" fmla="*/ 0 h 3"/>
                    <a:gd name="T6" fmla="*/ 0 w 7"/>
                    <a:gd name="T7" fmla="*/ 0 h 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"/>
                    <a:gd name="T13" fmla="*/ 0 h 3"/>
                    <a:gd name="T14" fmla="*/ 7 w 7"/>
                    <a:gd name="T15" fmla="*/ 3 h 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"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7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6" name="Freeform 454"/>
                <p:cNvSpPr>
                  <a:spLocks/>
                </p:cNvSpPr>
                <p:nvPr/>
              </p:nvSpPr>
              <p:spPr bwMode="auto">
                <a:xfrm>
                  <a:off x="4752" y="1448"/>
                  <a:ext cx="137" cy="86"/>
                </a:xfrm>
                <a:custGeom>
                  <a:avLst/>
                  <a:gdLst>
                    <a:gd name="T0" fmla="*/ 0 w 412"/>
                    <a:gd name="T1" fmla="*/ 0 h 259"/>
                    <a:gd name="T2" fmla="*/ 0 w 412"/>
                    <a:gd name="T3" fmla="*/ 0 h 259"/>
                    <a:gd name="T4" fmla="*/ 0 w 412"/>
                    <a:gd name="T5" fmla="*/ 0 h 259"/>
                    <a:gd name="T6" fmla="*/ 0 w 412"/>
                    <a:gd name="T7" fmla="*/ 0 h 259"/>
                    <a:gd name="T8" fmla="*/ 0 w 412"/>
                    <a:gd name="T9" fmla="*/ 0 h 259"/>
                    <a:gd name="T10" fmla="*/ 0 w 412"/>
                    <a:gd name="T11" fmla="*/ 0 h 259"/>
                    <a:gd name="T12" fmla="*/ 0 w 412"/>
                    <a:gd name="T13" fmla="*/ 0 h 259"/>
                    <a:gd name="T14" fmla="*/ 0 w 412"/>
                    <a:gd name="T15" fmla="*/ 0 h 259"/>
                    <a:gd name="T16" fmla="*/ 0 w 412"/>
                    <a:gd name="T17" fmla="*/ 0 h 259"/>
                    <a:gd name="T18" fmla="*/ 0 w 412"/>
                    <a:gd name="T19" fmla="*/ 0 h 259"/>
                    <a:gd name="T20" fmla="*/ 0 w 412"/>
                    <a:gd name="T21" fmla="*/ 0 h 259"/>
                    <a:gd name="T22" fmla="*/ 0 w 412"/>
                    <a:gd name="T23" fmla="*/ 0 h 259"/>
                    <a:gd name="T24" fmla="*/ 0 w 412"/>
                    <a:gd name="T25" fmla="*/ 0 h 259"/>
                    <a:gd name="T26" fmla="*/ 0 w 412"/>
                    <a:gd name="T27" fmla="*/ 0 h 259"/>
                    <a:gd name="T28" fmla="*/ 0 w 412"/>
                    <a:gd name="T29" fmla="*/ 0 h 259"/>
                    <a:gd name="T30" fmla="*/ 0 w 412"/>
                    <a:gd name="T31" fmla="*/ 0 h 259"/>
                    <a:gd name="T32" fmla="*/ 0 w 412"/>
                    <a:gd name="T33" fmla="*/ 0 h 259"/>
                    <a:gd name="T34" fmla="*/ 0 w 412"/>
                    <a:gd name="T35" fmla="*/ 0 h 259"/>
                    <a:gd name="T36" fmla="*/ 0 w 412"/>
                    <a:gd name="T37" fmla="*/ 0 h 259"/>
                    <a:gd name="T38" fmla="*/ 0 w 412"/>
                    <a:gd name="T39" fmla="*/ 0 h 259"/>
                    <a:gd name="T40" fmla="*/ 0 w 412"/>
                    <a:gd name="T41" fmla="*/ 0 h 259"/>
                    <a:gd name="T42" fmla="*/ 0 w 412"/>
                    <a:gd name="T43" fmla="*/ 0 h 259"/>
                    <a:gd name="T44" fmla="*/ 0 w 412"/>
                    <a:gd name="T45" fmla="*/ 0 h 259"/>
                    <a:gd name="T46" fmla="*/ 0 w 412"/>
                    <a:gd name="T47" fmla="*/ 0 h 259"/>
                    <a:gd name="T48" fmla="*/ 0 w 412"/>
                    <a:gd name="T49" fmla="*/ 0 h 259"/>
                    <a:gd name="T50" fmla="*/ 0 w 412"/>
                    <a:gd name="T51" fmla="*/ 0 h 259"/>
                    <a:gd name="T52" fmla="*/ 0 w 412"/>
                    <a:gd name="T53" fmla="*/ 0 h 259"/>
                    <a:gd name="T54" fmla="*/ 0 w 412"/>
                    <a:gd name="T55" fmla="*/ 0 h 259"/>
                    <a:gd name="T56" fmla="*/ 0 w 412"/>
                    <a:gd name="T57" fmla="*/ 0 h 259"/>
                    <a:gd name="T58" fmla="*/ 0 w 412"/>
                    <a:gd name="T59" fmla="*/ 0 h 259"/>
                    <a:gd name="T60" fmla="*/ 0 w 412"/>
                    <a:gd name="T61" fmla="*/ 0 h 259"/>
                    <a:gd name="T62" fmla="*/ 0 w 412"/>
                    <a:gd name="T63" fmla="*/ 0 h 259"/>
                    <a:gd name="T64" fmla="*/ 0 w 412"/>
                    <a:gd name="T65" fmla="*/ 0 h 259"/>
                    <a:gd name="T66" fmla="*/ 0 w 412"/>
                    <a:gd name="T67" fmla="*/ 0 h 259"/>
                    <a:gd name="T68" fmla="*/ 0 w 412"/>
                    <a:gd name="T69" fmla="*/ 0 h 259"/>
                    <a:gd name="T70" fmla="*/ 0 w 412"/>
                    <a:gd name="T71" fmla="*/ 0 h 259"/>
                    <a:gd name="T72" fmla="*/ 0 w 412"/>
                    <a:gd name="T73" fmla="*/ 0 h 259"/>
                    <a:gd name="T74" fmla="*/ 0 w 412"/>
                    <a:gd name="T75" fmla="*/ 0 h 259"/>
                    <a:gd name="T76" fmla="*/ 0 w 412"/>
                    <a:gd name="T77" fmla="*/ 0 h 259"/>
                    <a:gd name="T78" fmla="*/ 0 w 412"/>
                    <a:gd name="T79" fmla="*/ 0 h 259"/>
                    <a:gd name="T80" fmla="*/ 0 w 412"/>
                    <a:gd name="T81" fmla="*/ 0 h 259"/>
                    <a:gd name="T82" fmla="*/ 0 w 412"/>
                    <a:gd name="T83" fmla="*/ 0 h 259"/>
                    <a:gd name="T84" fmla="*/ 0 w 412"/>
                    <a:gd name="T85" fmla="*/ 0 h 259"/>
                    <a:gd name="T86" fmla="*/ 0 w 412"/>
                    <a:gd name="T87" fmla="*/ 0 h 259"/>
                    <a:gd name="T88" fmla="*/ 0 w 412"/>
                    <a:gd name="T89" fmla="*/ 0 h 259"/>
                    <a:gd name="T90" fmla="*/ 0 w 412"/>
                    <a:gd name="T91" fmla="*/ 0 h 259"/>
                    <a:gd name="T92" fmla="*/ 0 w 412"/>
                    <a:gd name="T93" fmla="*/ 0 h 259"/>
                    <a:gd name="T94" fmla="*/ 0 w 412"/>
                    <a:gd name="T95" fmla="*/ 0 h 259"/>
                    <a:gd name="T96" fmla="*/ 0 w 412"/>
                    <a:gd name="T97" fmla="*/ 0 h 259"/>
                    <a:gd name="T98" fmla="*/ 0 w 412"/>
                    <a:gd name="T99" fmla="*/ 0 h 259"/>
                    <a:gd name="T100" fmla="*/ 0 w 412"/>
                    <a:gd name="T101" fmla="*/ 0 h 259"/>
                    <a:gd name="T102" fmla="*/ 0 w 412"/>
                    <a:gd name="T103" fmla="*/ 0 h 259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412"/>
                    <a:gd name="T157" fmla="*/ 0 h 259"/>
                    <a:gd name="T158" fmla="*/ 412 w 412"/>
                    <a:gd name="T159" fmla="*/ 259 h 259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412" h="259">
                      <a:moveTo>
                        <a:pt x="0" y="122"/>
                      </a:moveTo>
                      <a:lnTo>
                        <a:pt x="1" y="113"/>
                      </a:lnTo>
                      <a:lnTo>
                        <a:pt x="17" y="112"/>
                      </a:lnTo>
                      <a:lnTo>
                        <a:pt x="42" y="96"/>
                      </a:lnTo>
                      <a:lnTo>
                        <a:pt x="48" y="87"/>
                      </a:lnTo>
                      <a:lnTo>
                        <a:pt x="41" y="75"/>
                      </a:lnTo>
                      <a:lnTo>
                        <a:pt x="59" y="71"/>
                      </a:lnTo>
                      <a:lnTo>
                        <a:pt x="61" y="55"/>
                      </a:lnTo>
                      <a:lnTo>
                        <a:pt x="80" y="55"/>
                      </a:lnTo>
                      <a:lnTo>
                        <a:pt x="81" y="45"/>
                      </a:lnTo>
                      <a:lnTo>
                        <a:pt x="94" y="39"/>
                      </a:lnTo>
                      <a:lnTo>
                        <a:pt x="101" y="49"/>
                      </a:lnTo>
                      <a:lnTo>
                        <a:pt x="111" y="53"/>
                      </a:lnTo>
                      <a:lnTo>
                        <a:pt x="114" y="71"/>
                      </a:lnTo>
                      <a:lnTo>
                        <a:pt x="145" y="78"/>
                      </a:lnTo>
                      <a:lnTo>
                        <a:pt x="157" y="92"/>
                      </a:lnTo>
                      <a:lnTo>
                        <a:pt x="183" y="91"/>
                      </a:lnTo>
                      <a:lnTo>
                        <a:pt x="209" y="102"/>
                      </a:lnTo>
                      <a:lnTo>
                        <a:pt x="247" y="92"/>
                      </a:lnTo>
                      <a:lnTo>
                        <a:pt x="257" y="84"/>
                      </a:lnTo>
                      <a:lnTo>
                        <a:pt x="257" y="74"/>
                      </a:lnTo>
                      <a:lnTo>
                        <a:pt x="268" y="76"/>
                      </a:lnTo>
                      <a:lnTo>
                        <a:pt x="289" y="59"/>
                      </a:lnTo>
                      <a:lnTo>
                        <a:pt x="308" y="58"/>
                      </a:lnTo>
                      <a:lnTo>
                        <a:pt x="301" y="47"/>
                      </a:lnTo>
                      <a:lnTo>
                        <a:pt x="283" y="50"/>
                      </a:lnTo>
                      <a:lnTo>
                        <a:pt x="282" y="38"/>
                      </a:lnTo>
                      <a:lnTo>
                        <a:pt x="287" y="30"/>
                      </a:lnTo>
                      <a:lnTo>
                        <a:pt x="297" y="35"/>
                      </a:lnTo>
                      <a:lnTo>
                        <a:pt x="307" y="30"/>
                      </a:lnTo>
                      <a:lnTo>
                        <a:pt x="318" y="14"/>
                      </a:lnTo>
                      <a:lnTo>
                        <a:pt x="313" y="7"/>
                      </a:lnTo>
                      <a:lnTo>
                        <a:pt x="335" y="0"/>
                      </a:lnTo>
                      <a:lnTo>
                        <a:pt x="351" y="5"/>
                      </a:lnTo>
                      <a:lnTo>
                        <a:pt x="362" y="34"/>
                      </a:lnTo>
                      <a:lnTo>
                        <a:pt x="383" y="40"/>
                      </a:lnTo>
                      <a:lnTo>
                        <a:pt x="386" y="50"/>
                      </a:lnTo>
                      <a:lnTo>
                        <a:pt x="412" y="44"/>
                      </a:lnTo>
                      <a:lnTo>
                        <a:pt x="401" y="72"/>
                      </a:lnTo>
                      <a:lnTo>
                        <a:pt x="385" y="76"/>
                      </a:lnTo>
                      <a:lnTo>
                        <a:pt x="387" y="87"/>
                      </a:lnTo>
                      <a:lnTo>
                        <a:pt x="383" y="93"/>
                      </a:lnTo>
                      <a:lnTo>
                        <a:pt x="381" y="91"/>
                      </a:lnTo>
                      <a:lnTo>
                        <a:pt x="367" y="97"/>
                      </a:lnTo>
                      <a:lnTo>
                        <a:pt x="367" y="103"/>
                      </a:lnTo>
                      <a:lnTo>
                        <a:pt x="360" y="102"/>
                      </a:lnTo>
                      <a:lnTo>
                        <a:pt x="342" y="115"/>
                      </a:lnTo>
                      <a:lnTo>
                        <a:pt x="321" y="125"/>
                      </a:lnTo>
                      <a:lnTo>
                        <a:pt x="326" y="112"/>
                      </a:lnTo>
                      <a:lnTo>
                        <a:pt x="323" y="106"/>
                      </a:lnTo>
                      <a:lnTo>
                        <a:pt x="297" y="121"/>
                      </a:lnTo>
                      <a:lnTo>
                        <a:pt x="295" y="126"/>
                      </a:lnTo>
                      <a:lnTo>
                        <a:pt x="305" y="135"/>
                      </a:lnTo>
                      <a:lnTo>
                        <a:pt x="318" y="131"/>
                      </a:lnTo>
                      <a:lnTo>
                        <a:pt x="331" y="134"/>
                      </a:lnTo>
                      <a:lnTo>
                        <a:pt x="313" y="143"/>
                      </a:lnTo>
                      <a:lnTo>
                        <a:pt x="307" y="154"/>
                      </a:lnTo>
                      <a:lnTo>
                        <a:pt x="325" y="178"/>
                      </a:lnTo>
                      <a:lnTo>
                        <a:pt x="313" y="175"/>
                      </a:lnTo>
                      <a:lnTo>
                        <a:pt x="325" y="183"/>
                      </a:lnTo>
                      <a:lnTo>
                        <a:pt x="313" y="189"/>
                      </a:lnTo>
                      <a:lnTo>
                        <a:pt x="325" y="191"/>
                      </a:lnTo>
                      <a:lnTo>
                        <a:pt x="303" y="228"/>
                      </a:lnTo>
                      <a:lnTo>
                        <a:pt x="287" y="240"/>
                      </a:lnTo>
                      <a:lnTo>
                        <a:pt x="273" y="244"/>
                      </a:lnTo>
                      <a:lnTo>
                        <a:pt x="271" y="244"/>
                      </a:lnTo>
                      <a:lnTo>
                        <a:pt x="268" y="241"/>
                      </a:lnTo>
                      <a:lnTo>
                        <a:pt x="263" y="248"/>
                      </a:lnTo>
                      <a:lnTo>
                        <a:pt x="247" y="251"/>
                      </a:lnTo>
                      <a:lnTo>
                        <a:pt x="245" y="259"/>
                      </a:lnTo>
                      <a:lnTo>
                        <a:pt x="242" y="250"/>
                      </a:lnTo>
                      <a:lnTo>
                        <a:pt x="231" y="250"/>
                      </a:lnTo>
                      <a:lnTo>
                        <a:pt x="214" y="239"/>
                      </a:lnTo>
                      <a:lnTo>
                        <a:pt x="193" y="244"/>
                      </a:lnTo>
                      <a:lnTo>
                        <a:pt x="188" y="244"/>
                      </a:lnTo>
                      <a:lnTo>
                        <a:pt x="188" y="251"/>
                      </a:lnTo>
                      <a:lnTo>
                        <a:pt x="185" y="250"/>
                      </a:lnTo>
                      <a:lnTo>
                        <a:pt x="173" y="246"/>
                      </a:lnTo>
                      <a:lnTo>
                        <a:pt x="169" y="232"/>
                      </a:lnTo>
                      <a:lnTo>
                        <a:pt x="159" y="234"/>
                      </a:lnTo>
                      <a:lnTo>
                        <a:pt x="167" y="215"/>
                      </a:lnTo>
                      <a:lnTo>
                        <a:pt x="167" y="208"/>
                      </a:lnTo>
                      <a:lnTo>
                        <a:pt x="158" y="203"/>
                      </a:lnTo>
                      <a:lnTo>
                        <a:pt x="153" y="201"/>
                      </a:lnTo>
                      <a:lnTo>
                        <a:pt x="149" y="193"/>
                      </a:lnTo>
                      <a:lnTo>
                        <a:pt x="121" y="206"/>
                      </a:lnTo>
                      <a:lnTo>
                        <a:pt x="108" y="202"/>
                      </a:lnTo>
                      <a:lnTo>
                        <a:pt x="104" y="209"/>
                      </a:lnTo>
                      <a:lnTo>
                        <a:pt x="101" y="205"/>
                      </a:lnTo>
                      <a:lnTo>
                        <a:pt x="98" y="206"/>
                      </a:lnTo>
                      <a:lnTo>
                        <a:pt x="81" y="206"/>
                      </a:lnTo>
                      <a:lnTo>
                        <a:pt x="71" y="195"/>
                      </a:lnTo>
                      <a:lnTo>
                        <a:pt x="49" y="188"/>
                      </a:lnTo>
                      <a:lnTo>
                        <a:pt x="36" y="182"/>
                      </a:lnTo>
                      <a:lnTo>
                        <a:pt x="32" y="171"/>
                      </a:lnTo>
                      <a:lnTo>
                        <a:pt x="39" y="170"/>
                      </a:lnTo>
                      <a:lnTo>
                        <a:pt x="36" y="160"/>
                      </a:lnTo>
                      <a:lnTo>
                        <a:pt x="46" y="150"/>
                      </a:lnTo>
                      <a:lnTo>
                        <a:pt x="38" y="145"/>
                      </a:lnTo>
                      <a:lnTo>
                        <a:pt x="28" y="150"/>
                      </a:lnTo>
                      <a:lnTo>
                        <a:pt x="7" y="138"/>
                      </a:lnTo>
                      <a:lnTo>
                        <a:pt x="7" y="134"/>
                      </a:lnTo>
                      <a:lnTo>
                        <a:pt x="7" y="126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7" name="Freeform 455"/>
                <p:cNvSpPr>
                  <a:spLocks/>
                </p:cNvSpPr>
                <p:nvPr/>
              </p:nvSpPr>
              <p:spPr bwMode="auto">
                <a:xfrm>
                  <a:off x="4831" y="1535"/>
                  <a:ext cx="5" cy="4"/>
                </a:xfrm>
                <a:custGeom>
                  <a:avLst/>
                  <a:gdLst>
                    <a:gd name="T0" fmla="*/ 0 w 15"/>
                    <a:gd name="T1" fmla="*/ 0 h 13"/>
                    <a:gd name="T2" fmla="*/ 0 w 15"/>
                    <a:gd name="T3" fmla="*/ 0 h 13"/>
                    <a:gd name="T4" fmla="*/ 0 w 15"/>
                    <a:gd name="T5" fmla="*/ 0 h 13"/>
                    <a:gd name="T6" fmla="*/ 0 w 15"/>
                    <a:gd name="T7" fmla="*/ 0 h 13"/>
                    <a:gd name="T8" fmla="*/ 0 w 15"/>
                    <a:gd name="T9" fmla="*/ 0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"/>
                    <a:gd name="T16" fmla="*/ 0 h 13"/>
                    <a:gd name="T17" fmla="*/ 15 w 15"/>
                    <a:gd name="T18" fmla="*/ 13 h 1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" h="13">
                      <a:moveTo>
                        <a:pt x="0" y="10"/>
                      </a:moveTo>
                      <a:lnTo>
                        <a:pt x="4" y="0"/>
                      </a:lnTo>
                      <a:lnTo>
                        <a:pt x="15" y="4"/>
                      </a:lnTo>
                      <a:lnTo>
                        <a:pt x="6" y="13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8" name="Freeform 456"/>
                <p:cNvSpPr>
                  <a:spLocks/>
                </p:cNvSpPr>
                <p:nvPr/>
              </p:nvSpPr>
              <p:spPr bwMode="auto">
                <a:xfrm>
                  <a:off x="4856" y="1523"/>
                  <a:ext cx="4" cy="8"/>
                </a:xfrm>
                <a:custGeom>
                  <a:avLst/>
                  <a:gdLst>
                    <a:gd name="T0" fmla="*/ 0 w 10"/>
                    <a:gd name="T1" fmla="*/ 0 h 22"/>
                    <a:gd name="T2" fmla="*/ 0 w 10"/>
                    <a:gd name="T3" fmla="*/ 0 h 22"/>
                    <a:gd name="T4" fmla="*/ 0 w 10"/>
                    <a:gd name="T5" fmla="*/ 0 h 22"/>
                    <a:gd name="T6" fmla="*/ 0 w 10"/>
                    <a:gd name="T7" fmla="*/ 0 h 22"/>
                    <a:gd name="T8" fmla="*/ 0 w 10"/>
                    <a:gd name="T9" fmla="*/ 0 h 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"/>
                    <a:gd name="T16" fmla="*/ 0 h 22"/>
                    <a:gd name="T17" fmla="*/ 10 w 10"/>
                    <a:gd name="T18" fmla="*/ 22 h 2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" h="22">
                      <a:moveTo>
                        <a:pt x="0" y="9"/>
                      </a:moveTo>
                      <a:lnTo>
                        <a:pt x="5" y="22"/>
                      </a:lnTo>
                      <a:lnTo>
                        <a:pt x="10" y="0"/>
                      </a:lnTo>
                      <a:lnTo>
                        <a:pt x="6" y="1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19" name="Freeform 457"/>
                <p:cNvSpPr>
                  <a:spLocks/>
                </p:cNvSpPr>
                <p:nvPr/>
              </p:nvSpPr>
              <p:spPr bwMode="auto">
                <a:xfrm>
                  <a:off x="4410" y="1553"/>
                  <a:ext cx="26" cy="37"/>
                </a:xfrm>
                <a:custGeom>
                  <a:avLst/>
                  <a:gdLst>
                    <a:gd name="T0" fmla="*/ 0 w 80"/>
                    <a:gd name="T1" fmla="*/ 0 h 112"/>
                    <a:gd name="T2" fmla="*/ 0 w 80"/>
                    <a:gd name="T3" fmla="*/ 0 h 112"/>
                    <a:gd name="T4" fmla="*/ 0 w 80"/>
                    <a:gd name="T5" fmla="*/ 0 h 112"/>
                    <a:gd name="T6" fmla="*/ 0 w 80"/>
                    <a:gd name="T7" fmla="*/ 0 h 112"/>
                    <a:gd name="T8" fmla="*/ 0 w 80"/>
                    <a:gd name="T9" fmla="*/ 0 h 112"/>
                    <a:gd name="T10" fmla="*/ 0 w 80"/>
                    <a:gd name="T11" fmla="*/ 0 h 112"/>
                    <a:gd name="T12" fmla="*/ 0 w 80"/>
                    <a:gd name="T13" fmla="*/ 0 h 112"/>
                    <a:gd name="T14" fmla="*/ 0 w 80"/>
                    <a:gd name="T15" fmla="*/ 0 h 112"/>
                    <a:gd name="T16" fmla="*/ 0 w 80"/>
                    <a:gd name="T17" fmla="*/ 0 h 112"/>
                    <a:gd name="T18" fmla="*/ 0 w 80"/>
                    <a:gd name="T19" fmla="*/ 0 h 112"/>
                    <a:gd name="T20" fmla="*/ 0 w 80"/>
                    <a:gd name="T21" fmla="*/ 0 h 112"/>
                    <a:gd name="T22" fmla="*/ 0 w 80"/>
                    <a:gd name="T23" fmla="*/ 0 h 112"/>
                    <a:gd name="T24" fmla="*/ 0 w 80"/>
                    <a:gd name="T25" fmla="*/ 0 h 112"/>
                    <a:gd name="T26" fmla="*/ 0 w 80"/>
                    <a:gd name="T27" fmla="*/ 0 h 112"/>
                    <a:gd name="T28" fmla="*/ 0 w 80"/>
                    <a:gd name="T29" fmla="*/ 0 h 112"/>
                    <a:gd name="T30" fmla="*/ 0 w 80"/>
                    <a:gd name="T31" fmla="*/ 0 h 112"/>
                    <a:gd name="T32" fmla="*/ 0 w 80"/>
                    <a:gd name="T33" fmla="*/ 0 h 112"/>
                    <a:gd name="T34" fmla="*/ 0 w 80"/>
                    <a:gd name="T35" fmla="*/ 0 h 112"/>
                    <a:gd name="T36" fmla="*/ 0 w 80"/>
                    <a:gd name="T37" fmla="*/ 0 h 112"/>
                    <a:gd name="T38" fmla="*/ 0 w 80"/>
                    <a:gd name="T39" fmla="*/ 0 h 112"/>
                    <a:gd name="T40" fmla="*/ 0 w 80"/>
                    <a:gd name="T41" fmla="*/ 0 h 112"/>
                    <a:gd name="T42" fmla="*/ 0 w 80"/>
                    <a:gd name="T43" fmla="*/ 0 h 112"/>
                    <a:gd name="T44" fmla="*/ 0 w 80"/>
                    <a:gd name="T45" fmla="*/ 0 h 112"/>
                    <a:gd name="T46" fmla="*/ 0 w 80"/>
                    <a:gd name="T47" fmla="*/ 0 h 112"/>
                    <a:gd name="T48" fmla="*/ 0 w 80"/>
                    <a:gd name="T49" fmla="*/ 0 h 112"/>
                    <a:gd name="T50" fmla="*/ 0 w 80"/>
                    <a:gd name="T51" fmla="*/ 0 h 112"/>
                    <a:gd name="T52" fmla="*/ 0 w 80"/>
                    <a:gd name="T53" fmla="*/ 0 h 112"/>
                    <a:gd name="T54" fmla="*/ 0 w 80"/>
                    <a:gd name="T55" fmla="*/ 0 h 112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80"/>
                    <a:gd name="T85" fmla="*/ 0 h 112"/>
                    <a:gd name="T86" fmla="*/ 80 w 80"/>
                    <a:gd name="T87" fmla="*/ 112 h 112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80" h="112">
                      <a:moveTo>
                        <a:pt x="0" y="75"/>
                      </a:moveTo>
                      <a:lnTo>
                        <a:pt x="9" y="81"/>
                      </a:lnTo>
                      <a:lnTo>
                        <a:pt x="24" y="84"/>
                      </a:lnTo>
                      <a:lnTo>
                        <a:pt x="38" y="98"/>
                      </a:lnTo>
                      <a:lnTo>
                        <a:pt x="55" y="100"/>
                      </a:lnTo>
                      <a:lnTo>
                        <a:pt x="54" y="108"/>
                      </a:lnTo>
                      <a:lnTo>
                        <a:pt x="59" y="112"/>
                      </a:lnTo>
                      <a:lnTo>
                        <a:pt x="61" y="91"/>
                      </a:lnTo>
                      <a:lnTo>
                        <a:pt x="59" y="79"/>
                      </a:lnTo>
                      <a:lnTo>
                        <a:pt x="64" y="79"/>
                      </a:lnTo>
                      <a:lnTo>
                        <a:pt x="60" y="71"/>
                      </a:lnTo>
                      <a:lnTo>
                        <a:pt x="76" y="69"/>
                      </a:lnTo>
                      <a:lnTo>
                        <a:pt x="80" y="75"/>
                      </a:lnTo>
                      <a:lnTo>
                        <a:pt x="73" y="65"/>
                      </a:lnTo>
                      <a:lnTo>
                        <a:pt x="76" y="41"/>
                      </a:lnTo>
                      <a:lnTo>
                        <a:pt x="63" y="42"/>
                      </a:lnTo>
                      <a:lnTo>
                        <a:pt x="59" y="37"/>
                      </a:lnTo>
                      <a:lnTo>
                        <a:pt x="45" y="35"/>
                      </a:lnTo>
                      <a:lnTo>
                        <a:pt x="35" y="21"/>
                      </a:lnTo>
                      <a:lnTo>
                        <a:pt x="51" y="3"/>
                      </a:lnTo>
                      <a:lnTo>
                        <a:pt x="46" y="0"/>
                      </a:lnTo>
                      <a:lnTo>
                        <a:pt x="25" y="9"/>
                      </a:lnTo>
                      <a:lnTo>
                        <a:pt x="12" y="29"/>
                      </a:lnTo>
                      <a:lnTo>
                        <a:pt x="9" y="24"/>
                      </a:lnTo>
                      <a:lnTo>
                        <a:pt x="5" y="35"/>
                      </a:lnTo>
                      <a:lnTo>
                        <a:pt x="9" y="56"/>
                      </a:lnTo>
                      <a:lnTo>
                        <a:pt x="12" y="56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0" name="Freeform 458"/>
                <p:cNvSpPr>
                  <a:spLocks/>
                </p:cNvSpPr>
                <p:nvPr/>
              </p:nvSpPr>
              <p:spPr bwMode="auto">
                <a:xfrm>
                  <a:off x="4394" y="1556"/>
                  <a:ext cx="7" cy="6"/>
                </a:xfrm>
                <a:custGeom>
                  <a:avLst/>
                  <a:gdLst>
                    <a:gd name="T0" fmla="*/ 0 w 21"/>
                    <a:gd name="T1" fmla="*/ 0 h 18"/>
                    <a:gd name="T2" fmla="*/ 0 w 21"/>
                    <a:gd name="T3" fmla="*/ 0 h 18"/>
                    <a:gd name="T4" fmla="*/ 0 w 21"/>
                    <a:gd name="T5" fmla="*/ 0 h 18"/>
                    <a:gd name="T6" fmla="*/ 0 w 21"/>
                    <a:gd name="T7" fmla="*/ 0 h 18"/>
                    <a:gd name="T8" fmla="*/ 0 w 21"/>
                    <a:gd name="T9" fmla="*/ 0 h 18"/>
                    <a:gd name="T10" fmla="*/ 0 w 21"/>
                    <a:gd name="T11" fmla="*/ 0 h 18"/>
                    <a:gd name="T12" fmla="*/ 0 w 21"/>
                    <a:gd name="T13" fmla="*/ 0 h 1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1"/>
                    <a:gd name="T22" fmla="*/ 0 h 18"/>
                    <a:gd name="T23" fmla="*/ 21 w 21"/>
                    <a:gd name="T24" fmla="*/ 18 h 1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1" h="18">
                      <a:moveTo>
                        <a:pt x="0" y="0"/>
                      </a:moveTo>
                      <a:lnTo>
                        <a:pt x="0" y="8"/>
                      </a:lnTo>
                      <a:lnTo>
                        <a:pt x="3" y="5"/>
                      </a:lnTo>
                      <a:lnTo>
                        <a:pt x="18" y="18"/>
                      </a:lnTo>
                      <a:lnTo>
                        <a:pt x="21" y="9"/>
                      </a:lnTo>
                      <a:lnTo>
                        <a:pt x="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1" name="Freeform 459"/>
                <p:cNvSpPr>
                  <a:spLocks/>
                </p:cNvSpPr>
                <p:nvPr/>
              </p:nvSpPr>
              <p:spPr bwMode="auto">
                <a:xfrm>
                  <a:off x="4395" y="1528"/>
                  <a:ext cx="26" cy="8"/>
                </a:xfrm>
                <a:custGeom>
                  <a:avLst/>
                  <a:gdLst>
                    <a:gd name="T0" fmla="*/ 0 w 74"/>
                    <a:gd name="T1" fmla="*/ 0 h 23"/>
                    <a:gd name="T2" fmla="*/ 0 w 74"/>
                    <a:gd name="T3" fmla="*/ 0 h 23"/>
                    <a:gd name="T4" fmla="*/ 0 w 74"/>
                    <a:gd name="T5" fmla="*/ 0 h 23"/>
                    <a:gd name="T6" fmla="*/ 0 w 74"/>
                    <a:gd name="T7" fmla="*/ 0 h 23"/>
                    <a:gd name="T8" fmla="*/ 0 w 74"/>
                    <a:gd name="T9" fmla="*/ 0 h 23"/>
                    <a:gd name="T10" fmla="*/ 0 w 74"/>
                    <a:gd name="T11" fmla="*/ 0 h 23"/>
                    <a:gd name="T12" fmla="*/ 0 w 74"/>
                    <a:gd name="T13" fmla="*/ 0 h 23"/>
                    <a:gd name="T14" fmla="*/ 0 w 74"/>
                    <a:gd name="T15" fmla="*/ 0 h 23"/>
                    <a:gd name="T16" fmla="*/ 0 w 74"/>
                    <a:gd name="T17" fmla="*/ 0 h 23"/>
                    <a:gd name="T18" fmla="*/ 0 w 74"/>
                    <a:gd name="T19" fmla="*/ 0 h 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74"/>
                    <a:gd name="T31" fmla="*/ 0 h 23"/>
                    <a:gd name="T32" fmla="*/ 74 w 74"/>
                    <a:gd name="T33" fmla="*/ 23 h 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74" h="23">
                      <a:moveTo>
                        <a:pt x="0" y="8"/>
                      </a:moveTo>
                      <a:lnTo>
                        <a:pt x="11" y="0"/>
                      </a:lnTo>
                      <a:lnTo>
                        <a:pt x="29" y="0"/>
                      </a:lnTo>
                      <a:lnTo>
                        <a:pt x="74" y="18"/>
                      </a:lnTo>
                      <a:lnTo>
                        <a:pt x="48" y="23"/>
                      </a:lnTo>
                      <a:lnTo>
                        <a:pt x="54" y="18"/>
                      </a:lnTo>
                      <a:lnTo>
                        <a:pt x="43" y="10"/>
                      </a:lnTo>
                      <a:lnTo>
                        <a:pt x="19" y="6"/>
                      </a:lnTo>
                      <a:lnTo>
                        <a:pt x="23" y="4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2" name="Freeform 460"/>
                <p:cNvSpPr>
                  <a:spLocks/>
                </p:cNvSpPr>
                <p:nvPr/>
              </p:nvSpPr>
              <p:spPr bwMode="auto">
                <a:xfrm>
                  <a:off x="4613" y="1455"/>
                  <a:ext cx="24" cy="10"/>
                </a:xfrm>
                <a:custGeom>
                  <a:avLst/>
                  <a:gdLst>
                    <a:gd name="T0" fmla="*/ 0 w 71"/>
                    <a:gd name="T1" fmla="*/ 0 h 30"/>
                    <a:gd name="T2" fmla="*/ 0 w 71"/>
                    <a:gd name="T3" fmla="*/ 0 h 30"/>
                    <a:gd name="T4" fmla="*/ 0 w 71"/>
                    <a:gd name="T5" fmla="*/ 0 h 30"/>
                    <a:gd name="T6" fmla="*/ 0 w 71"/>
                    <a:gd name="T7" fmla="*/ 0 h 30"/>
                    <a:gd name="T8" fmla="*/ 0 w 71"/>
                    <a:gd name="T9" fmla="*/ 0 h 30"/>
                    <a:gd name="T10" fmla="*/ 0 w 71"/>
                    <a:gd name="T11" fmla="*/ 0 h 30"/>
                    <a:gd name="T12" fmla="*/ 0 w 71"/>
                    <a:gd name="T13" fmla="*/ 0 h 30"/>
                    <a:gd name="T14" fmla="*/ 0 w 71"/>
                    <a:gd name="T15" fmla="*/ 0 h 30"/>
                    <a:gd name="T16" fmla="*/ 0 w 71"/>
                    <a:gd name="T17" fmla="*/ 0 h 30"/>
                    <a:gd name="T18" fmla="*/ 0 w 71"/>
                    <a:gd name="T19" fmla="*/ 0 h 30"/>
                    <a:gd name="T20" fmla="*/ 0 w 71"/>
                    <a:gd name="T21" fmla="*/ 0 h 30"/>
                    <a:gd name="T22" fmla="*/ 0 w 71"/>
                    <a:gd name="T23" fmla="*/ 0 h 3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71"/>
                    <a:gd name="T37" fmla="*/ 0 h 30"/>
                    <a:gd name="T38" fmla="*/ 71 w 71"/>
                    <a:gd name="T39" fmla="*/ 30 h 3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71" h="30">
                      <a:moveTo>
                        <a:pt x="0" y="8"/>
                      </a:moveTo>
                      <a:lnTo>
                        <a:pt x="13" y="22"/>
                      </a:lnTo>
                      <a:lnTo>
                        <a:pt x="33" y="22"/>
                      </a:lnTo>
                      <a:lnTo>
                        <a:pt x="34" y="27"/>
                      </a:lnTo>
                      <a:lnTo>
                        <a:pt x="44" y="30"/>
                      </a:lnTo>
                      <a:lnTo>
                        <a:pt x="59" y="24"/>
                      </a:lnTo>
                      <a:lnTo>
                        <a:pt x="68" y="25"/>
                      </a:lnTo>
                      <a:lnTo>
                        <a:pt x="71" y="19"/>
                      </a:lnTo>
                      <a:lnTo>
                        <a:pt x="52" y="18"/>
                      </a:lnTo>
                      <a:lnTo>
                        <a:pt x="19" y="5"/>
                      </a:lnTo>
                      <a:lnTo>
                        <a:pt x="15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3" name="Freeform 461"/>
                <p:cNvSpPr>
                  <a:spLocks/>
                </p:cNvSpPr>
                <p:nvPr/>
              </p:nvSpPr>
              <p:spPr bwMode="auto">
                <a:xfrm>
                  <a:off x="4605" y="1434"/>
                  <a:ext cx="6" cy="10"/>
                </a:xfrm>
                <a:custGeom>
                  <a:avLst/>
                  <a:gdLst>
                    <a:gd name="T0" fmla="*/ 0 w 19"/>
                    <a:gd name="T1" fmla="*/ 0 h 28"/>
                    <a:gd name="T2" fmla="*/ 0 w 19"/>
                    <a:gd name="T3" fmla="*/ 0 h 28"/>
                    <a:gd name="T4" fmla="*/ 0 w 19"/>
                    <a:gd name="T5" fmla="*/ 0 h 28"/>
                    <a:gd name="T6" fmla="*/ 0 w 19"/>
                    <a:gd name="T7" fmla="*/ 0 h 28"/>
                    <a:gd name="T8" fmla="*/ 0 w 19"/>
                    <a:gd name="T9" fmla="*/ 0 h 28"/>
                    <a:gd name="T10" fmla="*/ 0 w 19"/>
                    <a:gd name="T11" fmla="*/ 0 h 28"/>
                    <a:gd name="T12" fmla="*/ 0 w 19"/>
                    <a:gd name="T13" fmla="*/ 0 h 28"/>
                    <a:gd name="T14" fmla="*/ 0 w 19"/>
                    <a:gd name="T15" fmla="*/ 0 h 28"/>
                    <a:gd name="T16" fmla="*/ 0 w 19"/>
                    <a:gd name="T17" fmla="*/ 0 h 2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"/>
                    <a:gd name="T28" fmla="*/ 0 h 28"/>
                    <a:gd name="T29" fmla="*/ 19 w 19"/>
                    <a:gd name="T30" fmla="*/ 28 h 2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" h="28">
                      <a:moveTo>
                        <a:pt x="0" y="21"/>
                      </a:moveTo>
                      <a:lnTo>
                        <a:pt x="1" y="9"/>
                      </a:lnTo>
                      <a:lnTo>
                        <a:pt x="15" y="0"/>
                      </a:lnTo>
                      <a:lnTo>
                        <a:pt x="12" y="11"/>
                      </a:lnTo>
                      <a:lnTo>
                        <a:pt x="19" y="13"/>
                      </a:lnTo>
                      <a:lnTo>
                        <a:pt x="9" y="21"/>
                      </a:lnTo>
                      <a:lnTo>
                        <a:pt x="9" y="28"/>
                      </a:lnTo>
                      <a:lnTo>
                        <a:pt x="2" y="28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4" name="Freeform 462"/>
                <p:cNvSpPr>
                  <a:spLocks/>
                </p:cNvSpPr>
                <p:nvPr/>
              </p:nvSpPr>
              <p:spPr bwMode="auto">
                <a:xfrm>
                  <a:off x="4609" y="1441"/>
                  <a:ext cx="2" cy="2"/>
                </a:xfrm>
                <a:custGeom>
                  <a:avLst/>
                  <a:gdLst>
                    <a:gd name="T0" fmla="*/ 0 w 7"/>
                    <a:gd name="T1" fmla="*/ 1 h 4"/>
                    <a:gd name="T2" fmla="*/ 0 w 7"/>
                    <a:gd name="T3" fmla="*/ 0 h 4"/>
                    <a:gd name="T4" fmla="*/ 0 w 7"/>
                    <a:gd name="T5" fmla="*/ 1 h 4"/>
                    <a:gd name="T6" fmla="*/ 0 w 7"/>
                    <a:gd name="T7" fmla="*/ 1 h 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"/>
                    <a:gd name="T13" fmla="*/ 0 h 4"/>
                    <a:gd name="T14" fmla="*/ 7 w 7"/>
                    <a:gd name="T15" fmla="*/ 4 h 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" h="4">
                      <a:moveTo>
                        <a:pt x="0" y="4"/>
                      </a:moveTo>
                      <a:lnTo>
                        <a:pt x="6" y="0"/>
                      </a:lnTo>
                      <a:lnTo>
                        <a:pt x="7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5" name="Freeform 463"/>
                <p:cNvSpPr>
                  <a:spLocks/>
                </p:cNvSpPr>
                <p:nvPr/>
              </p:nvSpPr>
              <p:spPr bwMode="auto">
                <a:xfrm>
                  <a:off x="4611" y="1440"/>
                  <a:ext cx="4" cy="4"/>
                </a:xfrm>
                <a:custGeom>
                  <a:avLst/>
                  <a:gdLst>
                    <a:gd name="T0" fmla="*/ 0 w 11"/>
                    <a:gd name="T1" fmla="*/ 0 h 11"/>
                    <a:gd name="T2" fmla="*/ 0 w 11"/>
                    <a:gd name="T3" fmla="*/ 0 h 11"/>
                    <a:gd name="T4" fmla="*/ 0 w 11"/>
                    <a:gd name="T5" fmla="*/ 0 h 11"/>
                    <a:gd name="T6" fmla="*/ 0 w 11"/>
                    <a:gd name="T7" fmla="*/ 0 h 11"/>
                    <a:gd name="T8" fmla="*/ 0 w 11"/>
                    <a:gd name="T9" fmla="*/ 0 h 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"/>
                    <a:gd name="T16" fmla="*/ 0 h 11"/>
                    <a:gd name="T17" fmla="*/ 11 w 11"/>
                    <a:gd name="T18" fmla="*/ 11 h 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" h="11">
                      <a:moveTo>
                        <a:pt x="0" y="4"/>
                      </a:moveTo>
                      <a:lnTo>
                        <a:pt x="8" y="11"/>
                      </a:lnTo>
                      <a:lnTo>
                        <a:pt x="11" y="4"/>
                      </a:lnTo>
                      <a:lnTo>
                        <a:pt x="9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6" name="Freeform 464"/>
                <p:cNvSpPr>
                  <a:spLocks/>
                </p:cNvSpPr>
                <p:nvPr/>
              </p:nvSpPr>
              <p:spPr bwMode="auto">
                <a:xfrm>
                  <a:off x="4425" y="1536"/>
                  <a:ext cx="8" cy="3"/>
                </a:xfrm>
                <a:custGeom>
                  <a:avLst/>
                  <a:gdLst>
                    <a:gd name="T0" fmla="*/ 0 w 24"/>
                    <a:gd name="T1" fmla="*/ 0 h 11"/>
                    <a:gd name="T2" fmla="*/ 0 w 24"/>
                    <a:gd name="T3" fmla="*/ 0 h 11"/>
                    <a:gd name="T4" fmla="*/ 0 w 24"/>
                    <a:gd name="T5" fmla="*/ 0 h 11"/>
                    <a:gd name="T6" fmla="*/ 0 w 24"/>
                    <a:gd name="T7" fmla="*/ 0 h 11"/>
                    <a:gd name="T8" fmla="*/ 0 w 24"/>
                    <a:gd name="T9" fmla="*/ 0 h 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4"/>
                    <a:gd name="T16" fmla="*/ 0 h 11"/>
                    <a:gd name="T17" fmla="*/ 24 w 24"/>
                    <a:gd name="T18" fmla="*/ 11 h 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4" h="11">
                      <a:moveTo>
                        <a:pt x="0" y="0"/>
                      </a:moveTo>
                      <a:lnTo>
                        <a:pt x="0" y="11"/>
                      </a:lnTo>
                      <a:lnTo>
                        <a:pt x="24" y="7"/>
                      </a:lnTo>
                      <a:lnTo>
                        <a:pt x="13" y="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7" name="Freeform 465"/>
                <p:cNvSpPr>
                  <a:spLocks/>
                </p:cNvSpPr>
                <p:nvPr/>
              </p:nvSpPr>
              <p:spPr bwMode="auto">
                <a:xfrm>
                  <a:off x="4405" y="1577"/>
                  <a:ext cx="12" cy="14"/>
                </a:xfrm>
                <a:custGeom>
                  <a:avLst/>
                  <a:gdLst>
                    <a:gd name="T0" fmla="*/ 0 w 38"/>
                    <a:gd name="T1" fmla="*/ 0 h 41"/>
                    <a:gd name="T2" fmla="*/ 0 w 38"/>
                    <a:gd name="T3" fmla="*/ 0 h 41"/>
                    <a:gd name="T4" fmla="*/ 0 w 38"/>
                    <a:gd name="T5" fmla="*/ 0 h 41"/>
                    <a:gd name="T6" fmla="*/ 0 w 38"/>
                    <a:gd name="T7" fmla="*/ 0 h 41"/>
                    <a:gd name="T8" fmla="*/ 0 w 38"/>
                    <a:gd name="T9" fmla="*/ 0 h 41"/>
                    <a:gd name="T10" fmla="*/ 0 w 38"/>
                    <a:gd name="T11" fmla="*/ 0 h 41"/>
                    <a:gd name="T12" fmla="*/ 0 w 38"/>
                    <a:gd name="T13" fmla="*/ 0 h 41"/>
                    <a:gd name="T14" fmla="*/ 0 w 38"/>
                    <a:gd name="T15" fmla="*/ 0 h 41"/>
                    <a:gd name="T16" fmla="*/ 0 w 38"/>
                    <a:gd name="T17" fmla="*/ 0 h 41"/>
                    <a:gd name="T18" fmla="*/ 0 w 38"/>
                    <a:gd name="T19" fmla="*/ 0 h 41"/>
                    <a:gd name="T20" fmla="*/ 0 w 38"/>
                    <a:gd name="T21" fmla="*/ 0 h 41"/>
                    <a:gd name="T22" fmla="*/ 0 w 38"/>
                    <a:gd name="T23" fmla="*/ 0 h 41"/>
                    <a:gd name="T24" fmla="*/ 0 w 38"/>
                    <a:gd name="T25" fmla="*/ 0 h 4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8"/>
                    <a:gd name="T40" fmla="*/ 0 h 41"/>
                    <a:gd name="T41" fmla="*/ 38 w 38"/>
                    <a:gd name="T42" fmla="*/ 41 h 41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8" h="41">
                      <a:moveTo>
                        <a:pt x="0" y="15"/>
                      </a:moveTo>
                      <a:lnTo>
                        <a:pt x="0" y="23"/>
                      </a:lnTo>
                      <a:lnTo>
                        <a:pt x="7" y="25"/>
                      </a:lnTo>
                      <a:lnTo>
                        <a:pt x="2" y="32"/>
                      </a:lnTo>
                      <a:lnTo>
                        <a:pt x="2" y="39"/>
                      </a:lnTo>
                      <a:lnTo>
                        <a:pt x="12" y="41"/>
                      </a:lnTo>
                      <a:lnTo>
                        <a:pt x="17" y="29"/>
                      </a:lnTo>
                      <a:lnTo>
                        <a:pt x="35" y="20"/>
                      </a:lnTo>
                      <a:lnTo>
                        <a:pt x="38" y="9"/>
                      </a:lnTo>
                      <a:lnTo>
                        <a:pt x="23" y="6"/>
                      </a:lnTo>
                      <a:lnTo>
                        <a:pt x="14" y="0"/>
                      </a:lnTo>
                      <a:lnTo>
                        <a:pt x="4" y="3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8" name="Freeform 466"/>
                <p:cNvSpPr>
                  <a:spLocks/>
                </p:cNvSpPr>
                <p:nvPr/>
              </p:nvSpPr>
              <p:spPr bwMode="auto">
                <a:xfrm>
                  <a:off x="4384" y="1547"/>
                  <a:ext cx="5" cy="3"/>
                </a:xfrm>
                <a:custGeom>
                  <a:avLst/>
                  <a:gdLst>
                    <a:gd name="T0" fmla="*/ 0 w 14"/>
                    <a:gd name="T1" fmla="*/ 0 h 8"/>
                    <a:gd name="T2" fmla="*/ 0 w 14"/>
                    <a:gd name="T3" fmla="*/ 0 h 8"/>
                    <a:gd name="T4" fmla="*/ 0 w 14"/>
                    <a:gd name="T5" fmla="*/ 0 h 8"/>
                    <a:gd name="T6" fmla="*/ 0 w 14"/>
                    <a:gd name="T7" fmla="*/ 0 h 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"/>
                    <a:gd name="T13" fmla="*/ 0 h 8"/>
                    <a:gd name="T14" fmla="*/ 14 w 14"/>
                    <a:gd name="T15" fmla="*/ 8 h 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" h="8">
                      <a:moveTo>
                        <a:pt x="0" y="7"/>
                      </a:moveTo>
                      <a:lnTo>
                        <a:pt x="3" y="0"/>
                      </a:lnTo>
                      <a:lnTo>
                        <a:pt x="14" y="8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29" name="Freeform 467"/>
                <p:cNvSpPr>
                  <a:spLocks/>
                </p:cNvSpPr>
                <p:nvPr/>
              </p:nvSpPr>
              <p:spPr bwMode="auto">
                <a:xfrm>
                  <a:off x="4449" y="1706"/>
                  <a:ext cx="4" cy="3"/>
                </a:xfrm>
                <a:custGeom>
                  <a:avLst/>
                  <a:gdLst>
                    <a:gd name="T0" fmla="*/ 0 w 11"/>
                    <a:gd name="T1" fmla="*/ 0 h 7"/>
                    <a:gd name="T2" fmla="*/ 0 w 11"/>
                    <a:gd name="T3" fmla="*/ 0 h 7"/>
                    <a:gd name="T4" fmla="*/ 0 w 11"/>
                    <a:gd name="T5" fmla="*/ 0 h 7"/>
                    <a:gd name="T6" fmla="*/ 0 w 11"/>
                    <a:gd name="T7" fmla="*/ 0 h 7"/>
                    <a:gd name="T8" fmla="*/ 0 w 11"/>
                    <a:gd name="T9" fmla="*/ 0 h 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"/>
                    <a:gd name="T16" fmla="*/ 0 h 7"/>
                    <a:gd name="T17" fmla="*/ 11 w 11"/>
                    <a:gd name="T18" fmla="*/ 7 h 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" h="7">
                      <a:moveTo>
                        <a:pt x="0" y="7"/>
                      </a:moveTo>
                      <a:lnTo>
                        <a:pt x="6" y="3"/>
                      </a:lnTo>
                      <a:lnTo>
                        <a:pt x="4" y="0"/>
                      </a:lnTo>
                      <a:lnTo>
                        <a:pt x="11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30" name="Freeform 468"/>
                <p:cNvSpPr>
                  <a:spLocks/>
                </p:cNvSpPr>
                <p:nvPr/>
              </p:nvSpPr>
              <p:spPr bwMode="auto">
                <a:xfrm>
                  <a:off x="4453" y="1706"/>
                  <a:ext cx="2" cy="3"/>
                </a:xfrm>
                <a:custGeom>
                  <a:avLst/>
                  <a:gdLst>
                    <a:gd name="T0" fmla="*/ 0 w 10"/>
                    <a:gd name="T1" fmla="*/ 0 h 8"/>
                    <a:gd name="T2" fmla="*/ 0 w 10"/>
                    <a:gd name="T3" fmla="*/ 0 h 8"/>
                    <a:gd name="T4" fmla="*/ 0 w 10"/>
                    <a:gd name="T5" fmla="*/ 0 h 8"/>
                    <a:gd name="T6" fmla="*/ 0 w 10"/>
                    <a:gd name="T7" fmla="*/ 0 h 8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0"/>
                    <a:gd name="T13" fmla="*/ 0 h 8"/>
                    <a:gd name="T14" fmla="*/ 10 w 10"/>
                    <a:gd name="T15" fmla="*/ 8 h 8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0" h="8">
                      <a:moveTo>
                        <a:pt x="0" y="8"/>
                      </a:move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31" name="Freeform 469"/>
                <p:cNvSpPr>
                  <a:spLocks/>
                </p:cNvSpPr>
                <p:nvPr/>
              </p:nvSpPr>
              <p:spPr bwMode="auto">
                <a:xfrm>
                  <a:off x="4633" y="1391"/>
                  <a:ext cx="24" cy="37"/>
                </a:xfrm>
                <a:custGeom>
                  <a:avLst/>
                  <a:gdLst>
                    <a:gd name="T0" fmla="*/ 0 w 72"/>
                    <a:gd name="T1" fmla="*/ 0 h 111"/>
                    <a:gd name="T2" fmla="*/ 0 w 72"/>
                    <a:gd name="T3" fmla="*/ 0 h 111"/>
                    <a:gd name="T4" fmla="*/ 0 w 72"/>
                    <a:gd name="T5" fmla="*/ 0 h 111"/>
                    <a:gd name="T6" fmla="*/ 0 w 72"/>
                    <a:gd name="T7" fmla="*/ 0 h 111"/>
                    <a:gd name="T8" fmla="*/ 0 w 72"/>
                    <a:gd name="T9" fmla="*/ 0 h 111"/>
                    <a:gd name="T10" fmla="*/ 0 w 72"/>
                    <a:gd name="T11" fmla="*/ 0 h 111"/>
                    <a:gd name="T12" fmla="*/ 0 w 72"/>
                    <a:gd name="T13" fmla="*/ 0 h 111"/>
                    <a:gd name="T14" fmla="*/ 0 w 72"/>
                    <a:gd name="T15" fmla="*/ 0 h 111"/>
                    <a:gd name="T16" fmla="*/ 0 w 72"/>
                    <a:gd name="T17" fmla="*/ 0 h 111"/>
                    <a:gd name="T18" fmla="*/ 0 w 72"/>
                    <a:gd name="T19" fmla="*/ 0 h 111"/>
                    <a:gd name="T20" fmla="*/ 0 w 72"/>
                    <a:gd name="T21" fmla="*/ 0 h 111"/>
                    <a:gd name="T22" fmla="*/ 0 w 72"/>
                    <a:gd name="T23" fmla="*/ 0 h 111"/>
                    <a:gd name="T24" fmla="*/ 0 w 72"/>
                    <a:gd name="T25" fmla="*/ 0 h 111"/>
                    <a:gd name="T26" fmla="*/ 0 w 72"/>
                    <a:gd name="T27" fmla="*/ 0 h 111"/>
                    <a:gd name="T28" fmla="*/ 0 w 72"/>
                    <a:gd name="T29" fmla="*/ 0 h 111"/>
                    <a:gd name="T30" fmla="*/ 0 w 72"/>
                    <a:gd name="T31" fmla="*/ 0 h 111"/>
                    <a:gd name="T32" fmla="*/ 0 w 72"/>
                    <a:gd name="T33" fmla="*/ 0 h 111"/>
                    <a:gd name="T34" fmla="*/ 0 w 72"/>
                    <a:gd name="T35" fmla="*/ 0 h 111"/>
                    <a:gd name="T36" fmla="*/ 0 w 72"/>
                    <a:gd name="T37" fmla="*/ 0 h 111"/>
                    <a:gd name="T38" fmla="*/ 0 w 72"/>
                    <a:gd name="T39" fmla="*/ 0 h 111"/>
                    <a:gd name="T40" fmla="*/ 0 w 72"/>
                    <a:gd name="T41" fmla="*/ 0 h 111"/>
                    <a:gd name="T42" fmla="*/ 0 w 72"/>
                    <a:gd name="T43" fmla="*/ 0 h 111"/>
                    <a:gd name="T44" fmla="*/ 0 w 72"/>
                    <a:gd name="T45" fmla="*/ 0 h 111"/>
                    <a:gd name="T46" fmla="*/ 0 w 72"/>
                    <a:gd name="T47" fmla="*/ 0 h 11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72"/>
                    <a:gd name="T73" fmla="*/ 0 h 111"/>
                    <a:gd name="T74" fmla="*/ 72 w 72"/>
                    <a:gd name="T75" fmla="*/ 111 h 111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72" h="111">
                      <a:moveTo>
                        <a:pt x="0" y="12"/>
                      </a:moveTo>
                      <a:lnTo>
                        <a:pt x="2" y="9"/>
                      </a:lnTo>
                      <a:lnTo>
                        <a:pt x="12" y="15"/>
                      </a:lnTo>
                      <a:lnTo>
                        <a:pt x="25" y="16"/>
                      </a:lnTo>
                      <a:lnTo>
                        <a:pt x="33" y="12"/>
                      </a:lnTo>
                      <a:lnTo>
                        <a:pt x="34" y="3"/>
                      </a:lnTo>
                      <a:lnTo>
                        <a:pt x="49" y="0"/>
                      </a:lnTo>
                      <a:lnTo>
                        <a:pt x="55" y="4"/>
                      </a:lnTo>
                      <a:lnTo>
                        <a:pt x="54" y="12"/>
                      </a:lnTo>
                      <a:lnTo>
                        <a:pt x="52" y="20"/>
                      </a:lnTo>
                      <a:lnTo>
                        <a:pt x="62" y="28"/>
                      </a:lnTo>
                      <a:lnTo>
                        <a:pt x="55" y="36"/>
                      </a:lnTo>
                      <a:lnTo>
                        <a:pt x="64" y="48"/>
                      </a:lnTo>
                      <a:lnTo>
                        <a:pt x="61" y="60"/>
                      </a:lnTo>
                      <a:lnTo>
                        <a:pt x="72" y="83"/>
                      </a:lnTo>
                      <a:lnTo>
                        <a:pt x="45" y="104"/>
                      </a:lnTo>
                      <a:lnTo>
                        <a:pt x="14" y="111"/>
                      </a:lnTo>
                      <a:lnTo>
                        <a:pt x="13" y="105"/>
                      </a:lnTo>
                      <a:lnTo>
                        <a:pt x="2" y="102"/>
                      </a:lnTo>
                      <a:lnTo>
                        <a:pt x="2" y="81"/>
                      </a:lnTo>
                      <a:lnTo>
                        <a:pt x="32" y="58"/>
                      </a:lnTo>
                      <a:lnTo>
                        <a:pt x="22" y="47"/>
                      </a:lnTo>
                      <a:lnTo>
                        <a:pt x="19" y="24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32" name="Freeform 470"/>
                <p:cNvSpPr>
                  <a:spLocks/>
                </p:cNvSpPr>
                <p:nvPr/>
              </p:nvSpPr>
              <p:spPr bwMode="auto">
                <a:xfrm>
                  <a:off x="4576" y="1455"/>
                  <a:ext cx="29" cy="25"/>
                </a:xfrm>
                <a:custGeom>
                  <a:avLst/>
                  <a:gdLst>
                    <a:gd name="T0" fmla="*/ 0 w 85"/>
                    <a:gd name="T1" fmla="*/ 0 h 75"/>
                    <a:gd name="T2" fmla="*/ 0 w 85"/>
                    <a:gd name="T3" fmla="*/ 0 h 75"/>
                    <a:gd name="T4" fmla="*/ 0 w 85"/>
                    <a:gd name="T5" fmla="*/ 0 h 75"/>
                    <a:gd name="T6" fmla="*/ 0 w 85"/>
                    <a:gd name="T7" fmla="*/ 0 h 75"/>
                    <a:gd name="T8" fmla="*/ 0 w 85"/>
                    <a:gd name="T9" fmla="*/ 0 h 75"/>
                    <a:gd name="T10" fmla="*/ 0 w 85"/>
                    <a:gd name="T11" fmla="*/ 0 h 75"/>
                    <a:gd name="T12" fmla="*/ 0 w 85"/>
                    <a:gd name="T13" fmla="*/ 0 h 75"/>
                    <a:gd name="T14" fmla="*/ 0 w 85"/>
                    <a:gd name="T15" fmla="*/ 0 h 75"/>
                    <a:gd name="T16" fmla="*/ 0 w 85"/>
                    <a:gd name="T17" fmla="*/ 0 h 75"/>
                    <a:gd name="T18" fmla="*/ 0 w 85"/>
                    <a:gd name="T19" fmla="*/ 0 h 75"/>
                    <a:gd name="T20" fmla="*/ 0 w 85"/>
                    <a:gd name="T21" fmla="*/ 0 h 75"/>
                    <a:gd name="T22" fmla="*/ 0 w 85"/>
                    <a:gd name="T23" fmla="*/ 0 h 75"/>
                    <a:gd name="T24" fmla="*/ 0 w 85"/>
                    <a:gd name="T25" fmla="*/ 0 h 75"/>
                    <a:gd name="T26" fmla="*/ 0 w 85"/>
                    <a:gd name="T27" fmla="*/ 0 h 75"/>
                    <a:gd name="T28" fmla="*/ 0 w 85"/>
                    <a:gd name="T29" fmla="*/ 0 h 75"/>
                    <a:gd name="T30" fmla="*/ 0 w 85"/>
                    <a:gd name="T31" fmla="*/ 0 h 75"/>
                    <a:gd name="T32" fmla="*/ 0 w 85"/>
                    <a:gd name="T33" fmla="*/ 0 h 75"/>
                    <a:gd name="T34" fmla="*/ 0 w 85"/>
                    <a:gd name="T35" fmla="*/ 0 h 75"/>
                    <a:gd name="T36" fmla="*/ 0 w 85"/>
                    <a:gd name="T37" fmla="*/ 0 h 75"/>
                    <a:gd name="T38" fmla="*/ 0 w 85"/>
                    <a:gd name="T39" fmla="*/ 0 h 75"/>
                    <a:gd name="T40" fmla="*/ 0 w 85"/>
                    <a:gd name="T41" fmla="*/ 0 h 75"/>
                    <a:gd name="T42" fmla="*/ 0 w 85"/>
                    <a:gd name="T43" fmla="*/ 0 h 75"/>
                    <a:gd name="T44" fmla="*/ 0 w 85"/>
                    <a:gd name="T45" fmla="*/ 0 h 75"/>
                    <a:gd name="T46" fmla="*/ 0 w 85"/>
                    <a:gd name="T47" fmla="*/ 0 h 75"/>
                    <a:gd name="T48" fmla="*/ 0 w 85"/>
                    <a:gd name="T49" fmla="*/ 0 h 75"/>
                    <a:gd name="T50" fmla="*/ 0 w 85"/>
                    <a:gd name="T51" fmla="*/ 0 h 75"/>
                    <a:gd name="T52" fmla="*/ 0 w 85"/>
                    <a:gd name="T53" fmla="*/ 0 h 75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85"/>
                    <a:gd name="T82" fmla="*/ 0 h 75"/>
                    <a:gd name="T83" fmla="*/ 85 w 85"/>
                    <a:gd name="T84" fmla="*/ 75 h 75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85" h="75">
                      <a:moveTo>
                        <a:pt x="0" y="24"/>
                      </a:moveTo>
                      <a:lnTo>
                        <a:pt x="3" y="30"/>
                      </a:lnTo>
                      <a:lnTo>
                        <a:pt x="21" y="34"/>
                      </a:lnTo>
                      <a:lnTo>
                        <a:pt x="16" y="38"/>
                      </a:lnTo>
                      <a:lnTo>
                        <a:pt x="25" y="43"/>
                      </a:lnTo>
                      <a:lnTo>
                        <a:pt x="26" y="51"/>
                      </a:lnTo>
                      <a:lnTo>
                        <a:pt x="19" y="67"/>
                      </a:lnTo>
                      <a:lnTo>
                        <a:pt x="41" y="73"/>
                      </a:lnTo>
                      <a:lnTo>
                        <a:pt x="42" y="73"/>
                      </a:lnTo>
                      <a:lnTo>
                        <a:pt x="53" y="75"/>
                      </a:lnTo>
                      <a:lnTo>
                        <a:pt x="53" y="68"/>
                      </a:lnTo>
                      <a:lnTo>
                        <a:pt x="56" y="65"/>
                      </a:lnTo>
                      <a:lnTo>
                        <a:pt x="72" y="70"/>
                      </a:lnTo>
                      <a:lnTo>
                        <a:pt x="81" y="63"/>
                      </a:lnTo>
                      <a:lnTo>
                        <a:pt x="75" y="55"/>
                      </a:lnTo>
                      <a:lnTo>
                        <a:pt x="77" y="45"/>
                      </a:lnTo>
                      <a:lnTo>
                        <a:pt x="72" y="42"/>
                      </a:lnTo>
                      <a:lnTo>
                        <a:pt x="81" y="30"/>
                      </a:lnTo>
                      <a:lnTo>
                        <a:pt x="85" y="20"/>
                      </a:lnTo>
                      <a:lnTo>
                        <a:pt x="73" y="15"/>
                      </a:lnTo>
                      <a:lnTo>
                        <a:pt x="67" y="14"/>
                      </a:lnTo>
                      <a:lnTo>
                        <a:pt x="48" y="0"/>
                      </a:lnTo>
                      <a:lnTo>
                        <a:pt x="43" y="4"/>
                      </a:lnTo>
                      <a:lnTo>
                        <a:pt x="35" y="15"/>
                      </a:lnTo>
                      <a:lnTo>
                        <a:pt x="19" y="13"/>
                      </a:lnTo>
                      <a:lnTo>
                        <a:pt x="22" y="23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33" name="Freeform 471"/>
                <p:cNvSpPr>
                  <a:spLocks/>
                </p:cNvSpPr>
                <p:nvPr/>
              </p:nvSpPr>
              <p:spPr bwMode="auto">
                <a:xfrm>
                  <a:off x="4605" y="1478"/>
                  <a:ext cx="3" cy="4"/>
                </a:xfrm>
                <a:custGeom>
                  <a:avLst/>
                  <a:gdLst>
                    <a:gd name="T0" fmla="*/ 0 w 7"/>
                    <a:gd name="T1" fmla="*/ 0 h 13"/>
                    <a:gd name="T2" fmla="*/ 0 w 7"/>
                    <a:gd name="T3" fmla="*/ 0 h 13"/>
                    <a:gd name="T4" fmla="*/ 0 w 7"/>
                    <a:gd name="T5" fmla="*/ 0 h 13"/>
                    <a:gd name="T6" fmla="*/ 0 w 7"/>
                    <a:gd name="T7" fmla="*/ 0 h 1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"/>
                    <a:gd name="T13" fmla="*/ 0 h 13"/>
                    <a:gd name="T14" fmla="*/ 7 w 7"/>
                    <a:gd name="T15" fmla="*/ 13 h 1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" h="13">
                      <a:moveTo>
                        <a:pt x="0" y="6"/>
                      </a:moveTo>
                      <a:lnTo>
                        <a:pt x="6" y="13"/>
                      </a:lnTo>
                      <a:lnTo>
                        <a:pt x="7" y="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34" name="Freeform 472"/>
                <p:cNvSpPr>
                  <a:spLocks/>
                </p:cNvSpPr>
                <p:nvPr/>
              </p:nvSpPr>
              <p:spPr bwMode="auto">
                <a:xfrm>
                  <a:off x="4464" y="1568"/>
                  <a:ext cx="7" cy="8"/>
                </a:xfrm>
                <a:custGeom>
                  <a:avLst/>
                  <a:gdLst>
                    <a:gd name="T0" fmla="*/ 0 w 21"/>
                    <a:gd name="T1" fmla="*/ 0 h 23"/>
                    <a:gd name="T2" fmla="*/ 0 w 21"/>
                    <a:gd name="T3" fmla="*/ 0 h 23"/>
                    <a:gd name="T4" fmla="*/ 0 w 21"/>
                    <a:gd name="T5" fmla="*/ 0 h 23"/>
                    <a:gd name="T6" fmla="*/ 0 w 21"/>
                    <a:gd name="T7" fmla="*/ 0 h 23"/>
                    <a:gd name="T8" fmla="*/ 0 w 21"/>
                    <a:gd name="T9" fmla="*/ 0 h 2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23"/>
                    <a:gd name="T17" fmla="*/ 21 w 21"/>
                    <a:gd name="T18" fmla="*/ 23 h 2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23">
                      <a:moveTo>
                        <a:pt x="0" y="22"/>
                      </a:moveTo>
                      <a:lnTo>
                        <a:pt x="2" y="0"/>
                      </a:lnTo>
                      <a:lnTo>
                        <a:pt x="21" y="10"/>
                      </a:lnTo>
                      <a:lnTo>
                        <a:pt x="11" y="23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35" name="Freeform 473"/>
                <p:cNvSpPr>
                  <a:spLocks/>
                </p:cNvSpPr>
                <p:nvPr/>
              </p:nvSpPr>
              <p:spPr bwMode="auto">
                <a:xfrm>
                  <a:off x="4600" y="1444"/>
                  <a:ext cx="20" cy="22"/>
                </a:xfrm>
                <a:custGeom>
                  <a:avLst/>
                  <a:gdLst>
                    <a:gd name="T0" fmla="*/ 0 w 58"/>
                    <a:gd name="T1" fmla="*/ 0 h 66"/>
                    <a:gd name="T2" fmla="*/ 0 w 58"/>
                    <a:gd name="T3" fmla="*/ 0 h 66"/>
                    <a:gd name="T4" fmla="*/ 0 w 58"/>
                    <a:gd name="T5" fmla="*/ 0 h 66"/>
                    <a:gd name="T6" fmla="*/ 0 w 58"/>
                    <a:gd name="T7" fmla="*/ 0 h 66"/>
                    <a:gd name="T8" fmla="*/ 0 w 58"/>
                    <a:gd name="T9" fmla="*/ 0 h 66"/>
                    <a:gd name="T10" fmla="*/ 0 w 58"/>
                    <a:gd name="T11" fmla="*/ 0 h 66"/>
                    <a:gd name="T12" fmla="*/ 0 w 58"/>
                    <a:gd name="T13" fmla="*/ 0 h 66"/>
                    <a:gd name="T14" fmla="*/ 0 w 58"/>
                    <a:gd name="T15" fmla="*/ 0 h 66"/>
                    <a:gd name="T16" fmla="*/ 0 w 58"/>
                    <a:gd name="T17" fmla="*/ 0 h 66"/>
                    <a:gd name="T18" fmla="*/ 0 w 58"/>
                    <a:gd name="T19" fmla="*/ 0 h 66"/>
                    <a:gd name="T20" fmla="*/ 0 w 58"/>
                    <a:gd name="T21" fmla="*/ 0 h 66"/>
                    <a:gd name="T22" fmla="*/ 0 w 58"/>
                    <a:gd name="T23" fmla="*/ 0 h 66"/>
                    <a:gd name="T24" fmla="*/ 0 w 58"/>
                    <a:gd name="T25" fmla="*/ 0 h 66"/>
                    <a:gd name="T26" fmla="*/ 0 w 58"/>
                    <a:gd name="T27" fmla="*/ 0 h 66"/>
                    <a:gd name="T28" fmla="*/ 0 w 58"/>
                    <a:gd name="T29" fmla="*/ 0 h 66"/>
                    <a:gd name="T30" fmla="*/ 0 w 58"/>
                    <a:gd name="T31" fmla="*/ 0 h 66"/>
                    <a:gd name="T32" fmla="*/ 0 w 58"/>
                    <a:gd name="T33" fmla="*/ 0 h 66"/>
                    <a:gd name="T34" fmla="*/ 0 w 58"/>
                    <a:gd name="T35" fmla="*/ 0 h 66"/>
                    <a:gd name="T36" fmla="*/ 0 w 58"/>
                    <a:gd name="T37" fmla="*/ 0 h 66"/>
                    <a:gd name="T38" fmla="*/ 0 w 58"/>
                    <a:gd name="T39" fmla="*/ 0 h 66"/>
                    <a:gd name="T40" fmla="*/ 0 w 58"/>
                    <a:gd name="T41" fmla="*/ 0 h 66"/>
                    <a:gd name="T42" fmla="*/ 0 w 58"/>
                    <a:gd name="T43" fmla="*/ 0 h 66"/>
                    <a:gd name="T44" fmla="*/ 0 w 58"/>
                    <a:gd name="T45" fmla="*/ 0 h 6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58"/>
                    <a:gd name="T70" fmla="*/ 0 h 66"/>
                    <a:gd name="T71" fmla="*/ 58 w 58"/>
                    <a:gd name="T72" fmla="*/ 66 h 6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58" h="66">
                      <a:moveTo>
                        <a:pt x="0" y="28"/>
                      </a:moveTo>
                      <a:lnTo>
                        <a:pt x="0" y="38"/>
                      </a:lnTo>
                      <a:lnTo>
                        <a:pt x="0" y="42"/>
                      </a:lnTo>
                      <a:lnTo>
                        <a:pt x="1" y="48"/>
                      </a:lnTo>
                      <a:lnTo>
                        <a:pt x="13" y="53"/>
                      </a:lnTo>
                      <a:lnTo>
                        <a:pt x="9" y="63"/>
                      </a:lnTo>
                      <a:lnTo>
                        <a:pt x="22" y="66"/>
                      </a:lnTo>
                      <a:lnTo>
                        <a:pt x="45" y="66"/>
                      </a:lnTo>
                      <a:lnTo>
                        <a:pt x="52" y="55"/>
                      </a:lnTo>
                      <a:lnTo>
                        <a:pt x="39" y="41"/>
                      </a:lnTo>
                      <a:lnTo>
                        <a:pt x="53" y="33"/>
                      </a:lnTo>
                      <a:lnTo>
                        <a:pt x="58" y="37"/>
                      </a:lnTo>
                      <a:lnTo>
                        <a:pt x="53" y="10"/>
                      </a:lnTo>
                      <a:lnTo>
                        <a:pt x="42" y="3"/>
                      </a:lnTo>
                      <a:lnTo>
                        <a:pt x="32" y="8"/>
                      </a:lnTo>
                      <a:lnTo>
                        <a:pt x="32" y="4"/>
                      </a:lnTo>
                      <a:lnTo>
                        <a:pt x="22" y="0"/>
                      </a:lnTo>
                      <a:lnTo>
                        <a:pt x="15" y="0"/>
                      </a:lnTo>
                      <a:lnTo>
                        <a:pt x="15" y="14"/>
                      </a:lnTo>
                      <a:lnTo>
                        <a:pt x="10" y="10"/>
                      </a:lnTo>
                      <a:lnTo>
                        <a:pt x="6" y="15"/>
                      </a:lnTo>
                      <a:lnTo>
                        <a:pt x="5" y="23"/>
                      </a:ln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36" name="Freeform 474"/>
                <p:cNvSpPr>
                  <a:spLocks/>
                </p:cNvSpPr>
                <p:nvPr/>
              </p:nvSpPr>
              <p:spPr bwMode="auto">
                <a:xfrm>
                  <a:off x="4632" y="1481"/>
                  <a:ext cx="14" cy="14"/>
                </a:xfrm>
                <a:custGeom>
                  <a:avLst/>
                  <a:gdLst>
                    <a:gd name="T0" fmla="*/ 0 w 43"/>
                    <a:gd name="T1" fmla="*/ 0 h 41"/>
                    <a:gd name="T2" fmla="*/ 0 w 43"/>
                    <a:gd name="T3" fmla="*/ 0 h 41"/>
                    <a:gd name="T4" fmla="*/ 0 w 43"/>
                    <a:gd name="T5" fmla="*/ 0 h 41"/>
                    <a:gd name="T6" fmla="*/ 0 w 43"/>
                    <a:gd name="T7" fmla="*/ 0 h 41"/>
                    <a:gd name="T8" fmla="*/ 0 w 43"/>
                    <a:gd name="T9" fmla="*/ 0 h 41"/>
                    <a:gd name="T10" fmla="*/ 0 w 43"/>
                    <a:gd name="T11" fmla="*/ 0 h 41"/>
                    <a:gd name="T12" fmla="*/ 0 w 43"/>
                    <a:gd name="T13" fmla="*/ 0 h 41"/>
                    <a:gd name="T14" fmla="*/ 0 w 43"/>
                    <a:gd name="T15" fmla="*/ 0 h 41"/>
                    <a:gd name="T16" fmla="*/ 0 w 43"/>
                    <a:gd name="T17" fmla="*/ 0 h 41"/>
                    <a:gd name="T18" fmla="*/ 0 w 43"/>
                    <a:gd name="T19" fmla="*/ 0 h 41"/>
                    <a:gd name="T20" fmla="*/ 0 w 43"/>
                    <a:gd name="T21" fmla="*/ 0 h 41"/>
                    <a:gd name="T22" fmla="*/ 0 w 43"/>
                    <a:gd name="T23" fmla="*/ 0 h 41"/>
                    <a:gd name="T24" fmla="*/ 0 w 43"/>
                    <a:gd name="T25" fmla="*/ 0 h 41"/>
                    <a:gd name="T26" fmla="*/ 0 w 43"/>
                    <a:gd name="T27" fmla="*/ 0 h 41"/>
                    <a:gd name="T28" fmla="*/ 0 w 43"/>
                    <a:gd name="T29" fmla="*/ 0 h 41"/>
                    <a:gd name="T30" fmla="*/ 0 w 43"/>
                    <a:gd name="T31" fmla="*/ 0 h 41"/>
                    <a:gd name="T32" fmla="*/ 0 w 43"/>
                    <a:gd name="T33" fmla="*/ 0 h 41"/>
                    <a:gd name="T34" fmla="*/ 0 w 43"/>
                    <a:gd name="T35" fmla="*/ 0 h 41"/>
                    <a:gd name="T36" fmla="*/ 0 w 43"/>
                    <a:gd name="T37" fmla="*/ 0 h 41"/>
                    <a:gd name="T38" fmla="*/ 0 w 43"/>
                    <a:gd name="T39" fmla="*/ 0 h 41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43"/>
                    <a:gd name="T61" fmla="*/ 0 h 41"/>
                    <a:gd name="T62" fmla="*/ 43 w 43"/>
                    <a:gd name="T63" fmla="*/ 41 h 41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43" h="41">
                      <a:moveTo>
                        <a:pt x="0" y="16"/>
                      </a:moveTo>
                      <a:lnTo>
                        <a:pt x="6" y="6"/>
                      </a:lnTo>
                      <a:lnTo>
                        <a:pt x="18" y="3"/>
                      </a:lnTo>
                      <a:lnTo>
                        <a:pt x="36" y="3"/>
                      </a:lnTo>
                      <a:lnTo>
                        <a:pt x="43" y="0"/>
                      </a:lnTo>
                      <a:lnTo>
                        <a:pt x="39" y="7"/>
                      </a:lnTo>
                      <a:lnTo>
                        <a:pt x="28" y="6"/>
                      </a:lnTo>
                      <a:lnTo>
                        <a:pt x="24" y="14"/>
                      </a:lnTo>
                      <a:lnTo>
                        <a:pt x="17" y="10"/>
                      </a:lnTo>
                      <a:lnTo>
                        <a:pt x="23" y="21"/>
                      </a:lnTo>
                      <a:lnTo>
                        <a:pt x="16" y="22"/>
                      </a:lnTo>
                      <a:lnTo>
                        <a:pt x="26" y="28"/>
                      </a:lnTo>
                      <a:lnTo>
                        <a:pt x="26" y="32"/>
                      </a:lnTo>
                      <a:lnTo>
                        <a:pt x="17" y="33"/>
                      </a:lnTo>
                      <a:lnTo>
                        <a:pt x="20" y="41"/>
                      </a:lnTo>
                      <a:lnTo>
                        <a:pt x="10" y="39"/>
                      </a:lnTo>
                      <a:lnTo>
                        <a:pt x="6" y="31"/>
                      </a:lnTo>
                      <a:lnTo>
                        <a:pt x="20" y="28"/>
                      </a:lnTo>
                      <a:lnTo>
                        <a:pt x="6" y="28"/>
                      </a:ln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37" name="Freeform 475"/>
                <p:cNvSpPr>
                  <a:spLocks/>
                </p:cNvSpPr>
                <p:nvPr/>
              </p:nvSpPr>
              <p:spPr bwMode="auto">
                <a:xfrm>
                  <a:off x="4639" y="1497"/>
                  <a:ext cx="7" cy="3"/>
                </a:xfrm>
                <a:custGeom>
                  <a:avLst/>
                  <a:gdLst>
                    <a:gd name="T0" fmla="*/ 0 w 20"/>
                    <a:gd name="T1" fmla="*/ 0 h 3"/>
                    <a:gd name="T2" fmla="*/ 0 w 20"/>
                    <a:gd name="T3" fmla="*/ 0 h 3"/>
                    <a:gd name="T4" fmla="*/ 0 w 20"/>
                    <a:gd name="T5" fmla="*/ 0 h 3"/>
                    <a:gd name="T6" fmla="*/ 0 w 20"/>
                    <a:gd name="T7" fmla="*/ 0 h 3"/>
                    <a:gd name="T8" fmla="*/ 0 w 20"/>
                    <a:gd name="T9" fmla="*/ 0 h 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"/>
                    <a:gd name="T16" fmla="*/ 0 h 3"/>
                    <a:gd name="T17" fmla="*/ 20 w 20"/>
                    <a:gd name="T18" fmla="*/ 3 h 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" h="3">
                      <a:moveTo>
                        <a:pt x="0" y="3"/>
                      </a:moveTo>
                      <a:lnTo>
                        <a:pt x="1" y="0"/>
                      </a:lnTo>
                      <a:lnTo>
                        <a:pt x="20" y="3"/>
                      </a:lnTo>
                      <a:lnTo>
                        <a:pt x="6" y="3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38" name="Freeform 476"/>
                <p:cNvSpPr>
                  <a:spLocks/>
                </p:cNvSpPr>
                <p:nvPr/>
              </p:nvSpPr>
              <p:spPr bwMode="auto">
                <a:xfrm>
                  <a:off x="4422" y="1328"/>
                  <a:ext cx="137" cy="99"/>
                </a:xfrm>
                <a:custGeom>
                  <a:avLst/>
                  <a:gdLst>
                    <a:gd name="T0" fmla="*/ 0 w 410"/>
                    <a:gd name="T1" fmla="*/ 0 h 298"/>
                    <a:gd name="T2" fmla="*/ 0 w 410"/>
                    <a:gd name="T3" fmla="*/ 0 h 298"/>
                    <a:gd name="T4" fmla="*/ 0 w 410"/>
                    <a:gd name="T5" fmla="*/ 0 h 298"/>
                    <a:gd name="T6" fmla="*/ 0 w 410"/>
                    <a:gd name="T7" fmla="*/ 0 h 298"/>
                    <a:gd name="T8" fmla="*/ 0 w 410"/>
                    <a:gd name="T9" fmla="*/ 0 h 298"/>
                    <a:gd name="T10" fmla="*/ 0 w 410"/>
                    <a:gd name="T11" fmla="*/ 0 h 298"/>
                    <a:gd name="T12" fmla="*/ 0 w 410"/>
                    <a:gd name="T13" fmla="*/ 0 h 298"/>
                    <a:gd name="T14" fmla="*/ 0 w 410"/>
                    <a:gd name="T15" fmla="*/ 0 h 298"/>
                    <a:gd name="T16" fmla="*/ 0 w 410"/>
                    <a:gd name="T17" fmla="*/ 0 h 298"/>
                    <a:gd name="T18" fmla="*/ 0 w 410"/>
                    <a:gd name="T19" fmla="*/ 0 h 298"/>
                    <a:gd name="T20" fmla="*/ 0 w 410"/>
                    <a:gd name="T21" fmla="*/ 0 h 298"/>
                    <a:gd name="T22" fmla="*/ 0 w 410"/>
                    <a:gd name="T23" fmla="*/ 0 h 298"/>
                    <a:gd name="T24" fmla="*/ 0 w 410"/>
                    <a:gd name="T25" fmla="*/ 0 h 298"/>
                    <a:gd name="T26" fmla="*/ 0 w 410"/>
                    <a:gd name="T27" fmla="*/ 0 h 298"/>
                    <a:gd name="T28" fmla="*/ 0 w 410"/>
                    <a:gd name="T29" fmla="*/ 0 h 298"/>
                    <a:gd name="T30" fmla="*/ 0 w 410"/>
                    <a:gd name="T31" fmla="*/ 0 h 298"/>
                    <a:gd name="T32" fmla="*/ 0 w 410"/>
                    <a:gd name="T33" fmla="*/ 0 h 298"/>
                    <a:gd name="T34" fmla="*/ 0 w 410"/>
                    <a:gd name="T35" fmla="*/ 0 h 298"/>
                    <a:gd name="T36" fmla="*/ 0 w 410"/>
                    <a:gd name="T37" fmla="*/ 0 h 298"/>
                    <a:gd name="T38" fmla="*/ 0 w 410"/>
                    <a:gd name="T39" fmla="*/ 0 h 298"/>
                    <a:gd name="T40" fmla="*/ 0 w 410"/>
                    <a:gd name="T41" fmla="*/ 0 h 298"/>
                    <a:gd name="T42" fmla="*/ 0 w 410"/>
                    <a:gd name="T43" fmla="*/ 0 h 298"/>
                    <a:gd name="T44" fmla="*/ 0 w 410"/>
                    <a:gd name="T45" fmla="*/ 0 h 298"/>
                    <a:gd name="T46" fmla="*/ 0 w 410"/>
                    <a:gd name="T47" fmla="*/ 0 h 298"/>
                    <a:gd name="T48" fmla="*/ 0 w 410"/>
                    <a:gd name="T49" fmla="*/ 0 h 298"/>
                    <a:gd name="T50" fmla="*/ 0 w 410"/>
                    <a:gd name="T51" fmla="*/ 0 h 298"/>
                    <a:gd name="T52" fmla="*/ 0 w 410"/>
                    <a:gd name="T53" fmla="*/ 0 h 298"/>
                    <a:gd name="T54" fmla="*/ 0 w 410"/>
                    <a:gd name="T55" fmla="*/ 0 h 298"/>
                    <a:gd name="T56" fmla="*/ 0 w 410"/>
                    <a:gd name="T57" fmla="*/ 0 h 298"/>
                    <a:gd name="T58" fmla="*/ 0 w 410"/>
                    <a:gd name="T59" fmla="*/ 0 h 298"/>
                    <a:gd name="T60" fmla="*/ 0 w 410"/>
                    <a:gd name="T61" fmla="*/ 0 h 298"/>
                    <a:gd name="T62" fmla="*/ 0 w 410"/>
                    <a:gd name="T63" fmla="*/ 0 h 298"/>
                    <a:gd name="T64" fmla="*/ 0 w 410"/>
                    <a:gd name="T65" fmla="*/ 0 h 298"/>
                    <a:gd name="T66" fmla="*/ 0 w 410"/>
                    <a:gd name="T67" fmla="*/ 0 h 298"/>
                    <a:gd name="T68" fmla="*/ 0 w 410"/>
                    <a:gd name="T69" fmla="*/ 0 h 298"/>
                    <a:gd name="T70" fmla="*/ 0 w 410"/>
                    <a:gd name="T71" fmla="*/ 0 h 298"/>
                    <a:gd name="T72" fmla="*/ 0 w 410"/>
                    <a:gd name="T73" fmla="*/ 0 h 298"/>
                    <a:gd name="T74" fmla="*/ 0 w 410"/>
                    <a:gd name="T75" fmla="*/ 0 h 298"/>
                    <a:gd name="T76" fmla="*/ 0 w 410"/>
                    <a:gd name="T77" fmla="*/ 0 h 298"/>
                    <a:gd name="T78" fmla="*/ 0 w 410"/>
                    <a:gd name="T79" fmla="*/ 0 h 298"/>
                    <a:gd name="T80" fmla="*/ 0 w 410"/>
                    <a:gd name="T81" fmla="*/ 0 h 298"/>
                    <a:gd name="T82" fmla="*/ 0 w 410"/>
                    <a:gd name="T83" fmla="*/ 0 h 298"/>
                    <a:gd name="T84" fmla="*/ 0 w 410"/>
                    <a:gd name="T85" fmla="*/ 0 h 298"/>
                    <a:gd name="T86" fmla="*/ 0 w 410"/>
                    <a:gd name="T87" fmla="*/ 0 h 298"/>
                    <a:gd name="T88" fmla="*/ 0 w 410"/>
                    <a:gd name="T89" fmla="*/ 0 h 298"/>
                    <a:gd name="T90" fmla="*/ 0 w 410"/>
                    <a:gd name="T91" fmla="*/ 0 h 298"/>
                    <a:gd name="T92" fmla="*/ 0 w 410"/>
                    <a:gd name="T93" fmla="*/ 0 h 298"/>
                    <a:gd name="T94" fmla="*/ 0 w 410"/>
                    <a:gd name="T95" fmla="*/ 0 h 298"/>
                    <a:gd name="T96" fmla="*/ 0 w 410"/>
                    <a:gd name="T97" fmla="*/ 0 h 298"/>
                    <a:gd name="T98" fmla="*/ 0 w 410"/>
                    <a:gd name="T99" fmla="*/ 0 h 298"/>
                    <a:gd name="T100" fmla="*/ 0 w 410"/>
                    <a:gd name="T101" fmla="*/ 0 h 298"/>
                    <a:gd name="T102" fmla="*/ 0 w 410"/>
                    <a:gd name="T103" fmla="*/ 0 h 298"/>
                    <a:gd name="T104" fmla="*/ 0 w 410"/>
                    <a:gd name="T105" fmla="*/ 0 h 298"/>
                    <a:gd name="T106" fmla="*/ 0 w 410"/>
                    <a:gd name="T107" fmla="*/ 0 h 298"/>
                    <a:gd name="T108" fmla="*/ 0 w 410"/>
                    <a:gd name="T109" fmla="*/ 0 h 298"/>
                    <a:gd name="T110" fmla="*/ 0 w 410"/>
                    <a:gd name="T111" fmla="*/ 0 h 298"/>
                    <a:gd name="T112" fmla="*/ 0 w 410"/>
                    <a:gd name="T113" fmla="*/ 0 h 298"/>
                    <a:gd name="T114" fmla="*/ 0 w 410"/>
                    <a:gd name="T115" fmla="*/ 0 h 298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410"/>
                    <a:gd name="T175" fmla="*/ 0 h 298"/>
                    <a:gd name="T176" fmla="*/ 410 w 410"/>
                    <a:gd name="T177" fmla="*/ 298 h 298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410" h="298">
                      <a:moveTo>
                        <a:pt x="0" y="81"/>
                      </a:moveTo>
                      <a:lnTo>
                        <a:pt x="3" y="78"/>
                      </a:lnTo>
                      <a:lnTo>
                        <a:pt x="28" y="69"/>
                      </a:lnTo>
                      <a:lnTo>
                        <a:pt x="46" y="69"/>
                      </a:lnTo>
                      <a:lnTo>
                        <a:pt x="55" y="62"/>
                      </a:lnTo>
                      <a:lnTo>
                        <a:pt x="53" y="60"/>
                      </a:lnTo>
                      <a:lnTo>
                        <a:pt x="58" y="59"/>
                      </a:lnTo>
                      <a:lnTo>
                        <a:pt x="54" y="55"/>
                      </a:lnTo>
                      <a:lnTo>
                        <a:pt x="64" y="52"/>
                      </a:lnTo>
                      <a:lnTo>
                        <a:pt x="60" y="51"/>
                      </a:lnTo>
                      <a:lnTo>
                        <a:pt x="47" y="55"/>
                      </a:lnTo>
                      <a:lnTo>
                        <a:pt x="35" y="50"/>
                      </a:lnTo>
                      <a:lnTo>
                        <a:pt x="51" y="46"/>
                      </a:lnTo>
                      <a:lnTo>
                        <a:pt x="58" y="36"/>
                      </a:lnTo>
                      <a:lnTo>
                        <a:pt x="78" y="36"/>
                      </a:lnTo>
                      <a:lnTo>
                        <a:pt x="77" y="26"/>
                      </a:lnTo>
                      <a:lnTo>
                        <a:pt x="91" y="26"/>
                      </a:lnTo>
                      <a:lnTo>
                        <a:pt x="105" y="33"/>
                      </a:lnTo>
                      <a:lnTo>
                        <a:pt x="87" y="24"/>
                      </a:lnTo>
                      <a:lnTo>
                        <a:pt x="119" y="16"/>
                      </a:lnTo>
                      <a:lnTo>
                        <a:pt x="126" y="22"/>
                      </a:lnTo>
                      <a:lnTo>
                        <a:pt x="127" y="31"/>
                      </a:lnTo>
                      <a:lnTo>
                        <a:pt x="131" y="23"/>
                      </a:lnTo>
                      <a:lnTo>
                        <a:pt x="151" y="29"/>
                      </a:lnTo>
                      <a:lnTo>
                        <a:pt x="144" y="24"/>
                      </a:lnTo>
                      <a:lnTo>
                        <a:pt x="153" y="25"/>
                      </a:lnTo>
                      <a:lnTo>
                        <a:pt x="146" y="21"/>
                      </a:lnTo>
                      <a:lnTo>
                        <a:pt x="143" y="15"/>
                      </a:lnTo>
                      <a:lnTo>
                        <a:pt x="149" y="15"/>
                      </a:lnTo>
                      <a:lnTo>
                        <a:pt x="185" y="28"/>
                      </a:lnTo>
                      <a:lnTo>
                        <a:pt x="183" y="23"/>
                      </a:lnTo>
                      <a:lnTo>
                        <a:pt x="192" y="23"/>
                      </a:lnTo>
                      <a:lnTo>
                        <a:pt x="185" y="19"/>
                      </a:lnTo>
                      <a:lnTo>
                        <a:pt x="201" y="21"/>
                      </a:lnTo>
                      <a:lnTo>
                        <a:pt x="179" y="11"/>
                      </a:lnTo>
                      <a:lnTo>
                        <a:pt x="217" y="15"/>
                      </a:lnTo>
                      <a:lnTo>
                        <a:pt x="210" y="11"/>
                      </a:lnTo>
                      <a:lnTo>
                        <a:pt x="185" y="10"/>
                      </a:lnTo>
                      <a:lnTo>
                        <a:pt x="194" y="10"/>
                      </a:lnTo>
                      <a:lnTo>
                        <a:pt x="181" y="4"/>
                      </a:lnTo>
                      <a:lnTo>
                        <a:pt x="195" y="5"/>
                      </a:lnTo>
                      <a:lnTo>
                        <a:pt x="190" y="3"/>
                      </a:lnTo>
                      <a:lnTo>
                        <a:pt x="198" y="2"/>
                      </a:lnTo>
                      <a:lnTo>
                        <a:pt x="224" y="11"/>
                      </a:lnTo>
                      <a:lnTo>
                        <a:pt x="222" y="9"/>
                      </a:lnTo>
                      <a:lnTo>
                        <a:pt x="234" y="4"/>
                      </a:lnTo>
                      <a:lnTo>
                        <a:pt x="224" y="3"/>
                      </a:lnTo>
                      <a:lnTo>
                        <a:pt x="223" y="1"/>
                      </a:lnTo>
                      <a:lnTo>
                        <a:pt x="230" y="0"/>
                      </a:lnTo>
                      <a:lnTo>
                        <a:pt x="307" y="1"/>
                      </a:lnTo>
                      <a:lnTo>
                        <a:pt x="310" y="2"/>
                      </a:lnTo>
                      <a:lnTo>
                        <a:pt x="308" y="3"/>
                      </a:lnTo>
                      <a:lnTo>
                        <a:pt x="259" y="4"/>
                      </a:lnTo>
                      <a:lnTo>
                        <a:pt x="264" y="6"/>
                      </a:lnTo>
                      <a:lnTo>
                        <a:pt x="244" y="10"/>
                      </a:lnTo>
                      <a:lnTo>
                        <a:pt x="316" y="4"/>
                      </a:lnTo>
                      <a:lnTo>
                        <a:pt x="319" y="9"/>
                      </a:lnTo>
                      <a:lnTo>
                        <a:pt x="308" y="11"/>
                      </a:lnTo>
                      <a:lnTo>
                        <a:pt x="327" y="10"/>
                      </a:lnTo>
                      <a:lnTo>
                        <a:pt x="342" y="14"/>
                      </a:lnTo>
                      <a:lnTo>
                        <a:pt x="316" y="22"/>
                      </a:lnTo>
                      <a:lnTo>
                        <a:pt x="272" y="22"/>
                      </a:lnTo>
                      <a:lnTo>
                        <a:pt x="282" y="23"/>
                      </a:lnTo>
                      <a:lnTo>
                        <a:pt x="262" y="26"/>
                      </a:lnTo>
                      <a:lnTo>
                        <a:pt x="262" y="30"/>
                      </a:lnTo>
                      <a:lnTo>
                        <a:pt x="310" y="24"/>
                      </a:lnTo>
                      <a:lnTo>
                        <a:pt x="318" y="26"/>
                      </a:lnTo>
                      <a:lnTo>
                        <a:pt x="307" y="33"/>
                      </a:lnTo>
                      <a:lnTo>
                        <a:pt x="338" y="23"/>
                      </a:lnTo>
                      <a:lnTo>
                        <a:pt x="340" y="31"/>
                      </a:lnTo>
                      <a:lnTo>
                        <a:pt x="322" y="48"/>
                      </a:lnTo>
                      <a:lnTo>
                        <a:pt x="357" y="30"/>
                      </a:lnTo>
                      <a:lnTo>
                        <a:pt x="357" y="33"/>
                      </a:lnTo>
                      <a:lnTo>
                        <a:pt x="370" y="31"/>
                      </a:lnTo>
                      <a:lnTo>
                        <a:pt x="374" y="26"/>
                      </a:lnTo>
                      <a:lnTo>
                        <a:pt x="390" y="25"/>
                      </a:lnTo>
                      <a:lnTo>
                        <a:pt x="410" y="30"/>
                      </a:lnTo>
                      <a:lnTo>
                        <a:pt x="390" y="39"/>
                      </a:lnTo>
                      <a:lnTo>
                        <a:pt x="391" y="41"/>
                      </a:lnTo>
                      <a:lnTo>
                        <a:pt x="347" y="46"/>
                      </a:lnTo>
                      <a:lnTo>
                        <a:pt x="381" y="46"/>
                      </a:lnTo>
                      <a:lnTo>
                        <a:pt x="352" y="53"/>
                      </a:lnTo>
                      <a:lnTo>
                        <a:pt x="357" y="59"/>
                      </a:lnTo>
                      <a:lnTo>
                        <a:pt x="377" y="53"/>
                      </a:lnTo>
                      <a:lnTo>
                        <a:pt x="360" y="60"/>
                      </a:lnTo>
                      <a:lnTo>
                        <a:pt x="359" y="68"/>
                      </a:lnTo>
                      <a:lnTo>
                        <a:pt x="362" y="65"/>
                      </a:lnTo>
                      <a:lnTo>
                        <a:pt x="349" y="73"/>
                      </a:lnTo>
                      <a:lnTo>
                        <a:pt x="346" y="89"/>
                      </a:lnTo>
                      <a:lnTo>
                        <a:pt x="352" y="86"/>
                      </a:lnTo>
                      <a:lnTo>
                        <a:pt x="362" y="89"/>
                      </a:lnTo>
                      <a:lnTo>
                        <a:pt x="352" y="89"/>
                      </a:lnTo>
                      <a:lnTo>
                        <a:pt x="352" y="92"/>
                      </a:lnTo>
                      <a:lnTo>
                        <a:pt x="370" y="96"/>
                      </a:lnTo>
                      <a:lnTo>
                        <a:pt x="370" y="100"/>
                      </a:lnTo>
                      <a:lnTo>
                        <a:pt x="347" y="99"/>
                      </a:lnTo>
                      <a:lnTo>
                        <a:pt x="352" y="102"/>
                      </a:lnTo>
                      <a:lnTo>
                        <a:pt x="339" y="103"/>
                      </a:lnTo>
                      <a:lnTo>
                        <a:pt x="347" y="110"/>
                      </a:lnTo>
                      <a:lnTo>
                        <a:pt x="359" y="110"/>
                      </a:lnTo>
                      <a:lnTo>
                        <a:pt x="351" y="113"/>
                      </a:lnTo>
                      <a:lnTo>
                        <a:pt x="360" y="117"/>
                      </a:lnTo>
                      <a:lnTo>
                        <a:pt x="360" y="125"/>
                      </a:lnTo>
                      <a:lnTo>
                        <a:pt x="342" y="119"/>
                      </a:lnTo>
                      <a:lnTo>
                        <a:pt x="352" y="123"/>
                      </a:lnTo>
                      <a:lnTo>
                        <a:pt x="347" y="127"/>
                      </a:lnTo>
                      <a:lnTo>
                        <a:pt x="352" y="127"/>
                      </a:lnTo>
                      <a:lnTo>
                        <a:pt x="351" y="131"/>
                      </a:lnTo>
                      <a:lnTo>
                        <a:pt x="362" y="134"/>
                      </a:lnTo>
                      <a:lnTo>
                        <a:pt x="342" y="131"/>
                      </a:lnTo>
                      <a:lnTo>
                        <a:pt x="340" y="136"/>
                      </a:lnTo>
                      <a:lnTo>
                        <a:pt x="357" y="141"/>
                      </a:lnTo>
                      <a:lnTo>
                        <a:pt x="352" y="147"/>
                      </a:lnTo>
                      <a:lnTo>
                        <a:pt x="340" y="150"/>
                      </a:lnTo>
                      <a:lnTo>
                        <a:pt x="329" y="141"/>
                      </a:lnTo>
                      <a:lnTo>
                        <a:pt x="310" y="148"/>
                      </a:lnTo>
                      <a:lnTo>
                        <a:pt x="322" y="153"/>
                      </a:lnTo>
                      <a:lnTo>
                        <a:pt x="310" y="156"/>
                      </a:lnTo>
                      <a:lnTo>
                        <a:pt x="326" y="156"/>
                      </a:lnTo>
                      <a:lnTo>
                        <a:pt x="320" y="164"/>
                      </a:lnTo>
                      <a:lnTo>
                        <a:pt x="327" y="160"/>
                      </a:lnTo>
                      <a:lnTo>
                        <a:pt x="340" y="166"/>
                      </a:lnTo>
                      <a:lnTo>
                        <a:pt x="336" y="170"/>
                      </a:lnTo>
                      <a:lnTo>
                        <a:pt x="342" y="168"/>
                      </a:lnTo>
                      <a:lnTo>
                        <a:pt x="340" y="175"/>
                      </a:lnTo>
                      <a:lnTo>
                        <a:pt x="346" y="170"/>
                      </a:lnTo>
                      <a:lnTo>
                        <a:pt x="347" y="185"/>
                      </a:lnTo>
                      <a:lnTo>
                        <a:pt x="340" y="179"/>
                      </a:lnTo>
                      <a:lnTo>
                        <a:pt x="340" y="185"/>
                      </a:lnTo>
                      <a:lnTo>
                        <a:pt x="334" y="185"/>
                      </a:lnTo>
                      <a:lnTo>
                        <a:pt x="327" y="174"/>
                      </a:lnTo>
                      <a:lnTo>
                        <a:pt x="307" y="168"/>
                      </a:lnTo>
                      <a:lnTo>
                        <a:pt x="320" y="175"/>
                      </a:lnTo>
                      <a:lnTo>
                        <a:pt x="301" y="178"/>
                      </a:lnTo>
                      <a:lnTo>
                        <a:pt x="297" y="185"/>
                      </a:lnTo>
                      <a:lnTo>
                        <a:pt x="314" y="186"/>
                      </a:lnTo>
                      <a:lnTo>
                        <a:pt x="300" y="189"/>
                      </a:lnTo>
                      <a:lnTo>
                        <a:pt x="320" y="185"/>
                      </a:lnTo>
                      <a:lnTo>
                        <a:pt x="340" y="191"/>
                      </a:lnTo>
                      <a:lnTo>
                        <a:pt x="314" y="205"/>
                      </a:lnTo>
                      <a:lnTo>
                        <a:pt x="288" y="212"/>
                      </a:lnTo>
                      <a:lnTo>
                        <a:pt x="279" y="213"/>
                      </a:lnTo>
                      <a:lnTo>
                        <a:pt x="273" y="205"/>
                      </a:lnTo>
                      <a:lnTo>
                        <a:pt x="276" y="213"/>
                      </a:lnTo>
                      <a:lnTo>
                        <a:pt x="268" y="215"/>
                      </a:lnTo>
                      <a:lnTo>
                        <a:pt x="259" y="232"/>
                      </a:lnTo>
                      <a:lnTo>
                        <a:pt x="251" y="232"/>
                      </a:lnTo>
                      <a:lnTo>
                        <a:pt x="248" y="236"/>
                      </a:lnTo>
                      <a:lnTo>
                        <a:pt x="242" y="237"/>
                      </a:lnTo>
                      <a:lnTo>
                        <a:pt x="237" y="236"/>
                      </a:lnTo>
                      <a:lnTo>
                        <a:pt x="242" y="232"/>
                      </a:lnTo>
                      <a:lnTo>
                        <a:pt x="237" y="232"/>
                      </a:lnTo>
                      <a:lnTo>
                        <a:pt x="234" y="240"/>
                      </a:lnTo>
                      <a:lnTo>
                        <a:pt x="222" y="241"/>
                      </a:lnTo>
                      <a:lnTo>
                        <a:pt x="222" y="247"/>
                      </a:lnTo>
                      <a:lnTo>
                        <a:pt x="214" y="247"/>
                      </a:lnTo>
                      <a:lnTo>
                        <a:pt x="222" y="253"/>
                      </a:lnTo>
                      <a:lnTo>
                        <a:pt x="212" y="253"/>
                      </a:lnTo>
                      <a:lnTo>
                        <a:pt x="220" y="260"/>
                      </a:lnTo>
                      <a:lnTo>
                        <a:pt x="212" y="260"/>
                      </a:lnTo>
                      <a:lnTo>
                        <a:pt x="220" y="261"/>
                      </a:lnTo>
                      <a:lnTo>
                        <a:pt x="212" y="268"/>
                      </a:lnTo>
                      <a:lnTo>
                        <a:pt x="210" y="266"/>
                      </a:lnTo>
                      <a:lnTo>
                        <a:pt x="212" y="269"/>
                      </a:lnTo>
                      <a:lnTo>
                        <a:pt x="203" y="272"/>
                      </a:lnTo>
                      <a:lnTo>
                        <a:pt x="210" y="280"/>
                      </a:lnTo>
                      <a:lnTo>
                        <a:pt x="203" y="293"/>
                      </a:lnTo>
                      <a:lnTo>
                        <a:pt x="199" y="293"/>
                      </a:lnTo>
                      <a:lnTo>
                        <a:pt x="202" y="298"/>
                      </a:lnTo>
                      <a:lnTo>
                        <a:pt x="190" y="298"/>
                      </a:lnTo>
                      <a:lnTo>
                        <a:pt x="185" y="289"/>
                      </a:lnTo>
                      <a:lnTo>
                        <a:pt x="169" y="290"/>
                      </a:lnTo>
                      <a:lnTo>
                        <a:pt x="172" y="289"/>
                      </a:lnTo>
                      <a:lnTo>
                        <a:pt x="163" y="285"/>
                      </a:lnTo>
                      <a:lnTo>
                        <a:pt x="165" y="283"/>
                      </a:lnTo>
                      <a:lnTo>
                        <a:pt x="160" y="283"/>
                      </a:lnTo>
                      <a:lnTo>
                        <a:pt x="163" y="276"/>
                      </a:lnTo>
                      <a:lnTo>
                        <a:pt x="159" y="279"/>
                      </a:lnTo>
                      <a:lnTo>
                        <a:pt x="146" y="261"/>
                      </a:lnTo>
                      <a:lnTo>
                        <a:pt x="146" y="255"/>
                      </a:lnTo>
                      <a:lnTo>
                        <a:pt x="153" y="251"/>
                      </a:lnTo>
                      <a:lnTo>
                        <a:pt x="151" y="249"/>
                      </a:lnTo>
                      <a:lnTo>
                        <a:pt x="142" y="255"/>
                      </a:lnTo>
                      <a:lnTo>
                        <a:pt x="142" y="242"/>
                      </a:lnTo>
                      <a:lnTo>
                        <a:pt x="132" y="236"/>
                      </a:lnTo>
                      <a:lnTo>
                        <a:pt x="136" y="225"/>
                      </a:lnTo>
                      <a:lnTo>
                        <a:pt x="130" y="222"/>
                      </a:lnTo>
                      <a:lnTo>
                        <a:pt x="137" y="213"/>
                      </a:lnTo>
                      <a:lnTo>
                        <a:pt x="132" y="212"/>
                      </a:lnTo>
                      <a:lnTo>
                        <a:pt x="150" y="212"/>
                      </a:lnTo>
                      <a:lnTo>
                        <a:pt x="149" y="207"/>
                      </a:lnTo>
                      <a:lnTo>
                        <a:pt x="137" y="209"/>
                      </a:lnTo>
                      <a:lnTo>
                        <a:pt x="152" y="201"/>
                      </a:lnTo>
                      <a:lnTo>
                        <a:pt x="150" y="198"/>
                      </a:lnTo>
                      <a:lnTo>
                        <a:pt x="152" y="189"/>
                      </a:lnTo>
                      <a:lnTo>
                        <a:pt x="140" y="189"/>
                      </a:lnTo>
                      <a:lnTo>
                        <a:pt x="125" y="182"/>
                      </a:lnTo>
                      <a:lnTo>
                        <a:pt x="151" y="186"/>
                      </a:lnTo>
                      <a:lnTo>
                        <a:pt x="146" y="184"/>
                      </a:lnTo>
                      <a:lnTo>
                        <a:pt x="151" y="180"/>
                      </a:lnTo>
                      <a:lnTo>
                        <a:pt x="140" y="176"/>
                      </a:lnTo>
                      <a:lnTo>
                        <a:pt x="144" y="174"/>
                      </a:lnTo>
                      <a:lnTo>
                        <a:pt x="139" y="176"/>
                      </a:lnTo>
                      <a:lnTo>
                        <a:pt x="143" y="170"/>
                      </a:lnTo>
                      <a:lnTo>
                        <a:pt x="136" y="173"/>
                      </a:lnTo>
                      <a:lnTo>
                        <a:pt x="143" y="169"/>
                      </a:lnTo>
                      <a:lnTo>
                        <a:pt x="131" y="165"/>
                      </a:lnTo>
                      <a:lnTo>
                        <a:pt x="127" y="170"/>
                      </a:lnTo>
                      <a:lnTo>
                        <a:pt x="119" y="173"/>
                      </a:lnTo>
                      <a:lnTo>
                        <a:pt x="117" y="169"/>
                      </a:lnTo>
                      <a:lnTo>
                        <a:pt x="123" y="165"/>
                      </a:lnTo>
                      <a:lnTo>
                        <a:pt x="119" y="165"/>
                      </a:lnTo>
                      <a:lnTo>
                        <a:pt x="125" y="154"/>
                      </a:lnTo>
                      <a:lnTo>
                        <a:pt x="117" y="151"/>
                      </a:lnTo>
                      <a:lnTo>
                        <a:pt x="120" y="147"/>
                      </a:lnTo>
                      <a:lnTo>
                        <a:pt x="110" y="134"/>
                      </a:lnTo>
                      <a:lnTo>
                        <a:pt x="113" y="134"/>
                      </a:lnTo>
                      <a:lnTo>
                        <a:pt x="99" y="121"/>
                      </a:lnTo>
                      <a:lnTo>
                        <a:pt x="99" y="117"/>
                      </a:lnTo>
                      <a:lnTo>
                        <a:pt x="81" y="111"/>
                      </a:lnTo>
                      <a:lnTo>
                        <a:pt x="67" y="107"/>
                      </a:lnTo>
                      <a:lnTo>
                        <a:pt x="53" y="113"/>
                      </a:lnTo>
                      <a:lnTo>
                        <a:pt x="42" y="110"/>
                      </a:lnTo>
                      <a:lnTo>
                        <a:pt x="46" y="113"/>
                      </a:lnTo>
                      <a:lnTo>
                        <a:pt x="34" y="112"/>
                      </a:lnTo>
                      <a:lnTo>
                        <a:pt x="23" y="107"/>
                      </a:lnTo>
                      <a:lnTo>
                        <a:pt x="34" y="103"/>
                      </a:lnTo>
                      <a:lnTo>
                        <a:pt x="12" y="99"/>
                      </a:lnTo>
                      <a:lnTo>
                        <a:pt x="17" y="96"/>
                      </a:lnTo>
                      <a:lnTo>
                        <a:pt x="46" y="97"/>
                      </a:lnTo>
                      <a:lnTo>
                        <a:pt x="49" y="96"/>
                      </a:lnTo>
                      <a:lnTo>
                        <a:pt x="45" y="92"/>
                      </a:lnTo>
                      <a:lnTo>
                        <a:pt x="49" y="90"/>
                      </a:lnTo>
                      <a:lnTo>
                        <a:pt x="25" y="92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39" name="Freeform 477"/>
                <p:cNvSpPr>
                  <a:spLocks/>
                </p:cNvSpPr>
                <p:nvPr/>
              </p:nvSpPr>
              <p:spPr bwMode="auto">
                <a:xfrm>
                  <a:off x="4379" y="1540"/>
                  <a:ext cx="9" cy="10"/>
                </a:xfrm>
                <a:custGeom>
                  <a:avLst/>
                  <a:gdLst>
                    <a:gd name="T0" fmla="*/ 0 w 27"/>
                    <a:gd name="T1" fmla="*/ 0 h 29"/>
                    <a:gd name="T2" fmla="*/ 0 w 27"/>
                    <a:gd name="T3" fmla="*/ 0 h 29"/>
                    <a:gd name="T4" fmla="*/ 0 w 27"/>
                    <a:gd name="T5" fmla="*/ 0 h 29"/>
                    <a:gd name="T6" fmla="*/ 0 w 27"/>
                    <a:gd name="T7" fmla="*/ 0 h 29"/>
                    <a:gd name="T8" fmla="*/ 0 w 27"/>
                    <a:gd name="T9" fmla="*/ 0 h 29"/>
                    <a:gd name="T10" fmla="*/ 0 w 27"/>
                    <a:gd name="T11" fmla="*/ 0 h 29"/>
                    <a:gd name="T12" fmla="*/ 0 w 27"/>
                    <a:gd name="T13" fmla="*/ 0 h 29"/>
                    <a:gd name="T14" fmla="*/ 0 w 27"/>
                    <a:gd name="T15" fmla="*/ 0 h 29"/>
                    <a:gd name="T16" fmla="*/ 0 w 27"/>
                    <a:gd name="T17" fmla="*/ 0 h 29"/>
                    <a:gd name="T18" fmla="*/ 0 w 27"/>
                    <a:gd name="T19" fmla="*/ 0 h 29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7"/>
                    <a:gd name="T31" fmla="*/ 0 h 29"/>
                    <a:gd name="T32" fmla="*/ 27 w 27"/>
                    <a:gd name="T33" fmla="*/ 29 h 29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7" h="29">
                      <a:moveTo>
                        <a:pt x="0" y="22"/>
                      </a:moveTo>
                      <a:lnTo>
                        <a:pt x="6" y="12"/>
                      </a:lnTo>
                      <a:lnTo>
                        <a:pt x="13" y="12"/>
                      </a:lnTo>
                      <a:lnTo>
                        <a:pt x="6" y="3"/>
                      </a:lnTo>
                      <a:lnTo>
                        <a:pt x="22" y="0"/>
                      </a:lnTo>
                      <a:lnTo>
                        <a:pt x="23" y="13"/>
                      </a:lnTo>
                      <a:lnTo>
                        <a:pt x="27" y="14"/>
                      </a:lnTo>
                      <a:lnTo>
                        <a:pt x="19" y="22"/>
                      </a:lnTo>
                      <a:lnTo>
                        <a:pt x="16" y="29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40" name="Freeform 478"/>
                <p:cNvSpPr>
                  <a:spLocks/>
                </p:cNvSpPr>
                <p:nvPr/>
              </p:nvSpPr>
              <p:spPr bwMode="auto">
                <a:xfrm>
                  <a:off x="4448" y="1562"/>
                  <a:ext cx="11" cy="14"/>
                </a:xfrm>
                <a:custGeom>
                  <a:avLst/>
                  <a:gdLst>
                    <a:gd name="T0" fmla="*/ 0 w 33"/>
                    <a:gd name="T1" fmla="*/ 0 h 46"/>
                    <a:gd name="T2" fmla="*/ 0 w 33"/>
                    <a:gd name="T3" fmla="*/ 0 h 46"/>
                    <a:gd name="T4" fmla="*/ 0 w 33"/>
                    <a:gd name="T5" fmla="*/ 0 h 46"/>
                    <a:gd name="T6" fmla="*/ 0 w 33"/>
                    <a:gd name="T7" fmla="*/ 0 h 46"/>
                    <a:gd name="T8" fmla="*/ 0 w 33"/>
                    <a:gd name="T9" fmla="*/ 0 h 46"/>
                    <a:gd name="T10" fmla="*/ 0 w 33"/>
                    <a:gd name="T11" fmla="*/ 0 h 46"/>
                    <a:gd name="T12" fmla="*/ 0 w 33"/>
                    <a:gd name="T13" fmla="*/ 0 h 46"/>
                    <a:gd name="T14" fmla="*/ 0 w 33"/>
                    <a:gd name="T15" fmla="*/ 0 h 46"/>
                    <a:gd name="T16" fmla="*/ 0 w 33"/>
                    <a:gd name="T17" fmla="*/ 0 h 46"/>
                    <a:gd name="T18" fmla="*/ 0 w 33"/>
                    <a:gd name="T19" fmla="*/ 0 h 46"/>
                    <a:gd name="T20" fmla="*/ 0 w 33"/>
                    <a:gd name="T21" fmla="*/ 0 h 46"/>
                    <a:gd name="T22" fmla="*/ 0 w 33"/>
                    <a:gd name="T23" fmla="*/ 0 h 4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3"/>
                    <a:gd name="T37" fmla="*/ 0 h 46"/>
                    <a:gd name="T38" fmla="*/ 33 w 33"/>
                    <a:gd name="T39" fmla="*/ 46 h 4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3" h="46">
                      <a:moveTo>
                        <a:pt x="0" y="15"/>
                      </a:moveTo>
                      <a:lnTo>
                        <a:pt x="7" y="21"/>
                      </a:lnTo>
                      <a:lnTo>
                        <a:pt x="13" y="27"/>
                      </a:lnTo>
                      <a:lnTo>
                        <a:pt x="12" y="39"/>
                      </a:lnTo>
                      <a:lnTo>
                        <a:pt x="14" y="46"/>
                      </a:lnTo>
                      <a:lnTo>
                        <a:pt x="33" y="43"/>
                      </a:lnTo>
                      <a:lnTo>
                        <a:pt x="23" y="29"/>
                      </a:lnTo>
                      <a:lnTo>
                        <a:pt x="29" y="16"/>
                      </a:lnTo>
                      <a:lnTo>
                        <a:pt x="12" y="0"/>
                      </a:lnTo>
                      <a:lnTo>
                        <a:pt x="6" y="4"/>
                      </a:lnTo>
                      <a:lnTo>
                        <a:pt x="7" y="10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41" name="Freeform 479"/>
                <p:cNvSpPr>
                  <a:spLocks/>
                </p:cNvSpPr>
                <p:nvPr/>
              </p:nvSpPr>
              <p:spPr bwMode="auto">
                <a:xfrm>
                  <a:off x="4419" y="1536"/>
                  <a:ext cx="6" cy="3"/>
                </a:xfrm>
                <a:custGeom>
                  <a:avLst/>
                  <a:gdLst>
                    <a:gd name="T0" fmla="*/ 0 w 17"/>
                    <a:gd name="T1" fmla="*/ 0 h 11"/>
                    <a:gd name="T2" fmla="*/ 0 w 17"/>
                    <a:gd name="T3" fmla="*/ 0 h 11"/>
                    <a:gd name="T4" fmla="*/ 0 w 17"/>
                    <a:gd name="T5" fmla="*/ 0 h 11"/>
                    <a:gd name="T6" fmla="*/ 0 w 17"/>
                    <a:gd name="T7" fmla="*/ 0 h 11"/>
                    <a:gd name="T8" fmla="*/ 0 w 17"/>
                    <a:gd name="T9" fmla="*/ 0 h 11"/>
                    <a:gd name="T10" fmla="*/ 0 w 17"/>
                    <a:gd name="T11" fmla="*/ 0 h 1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"/>
                    <a:gd name="T19" fmla="*/ 0 h 11"/>
                    <a:gd name="T20" fmla="*/ 17 w 17"/>
                    <a:gd name="T21" fmla="*/ 11 h 1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" h="11">
                      <a:moveTo>
                        <a:pt x="0" y="9"/>
                      </a:moveTo>
                      <a:lnTo>
                        <a:pt x="13" y="7"/>
                      </a:lnTo>
                      <a:lnTo>
                        <a:pt x="5" y="1"/>
                      </a:lnTo>
                      <a:lnTo>
                        <a:pt x="17" y="0"/>
                      </a:lnTo>
                      <a:lnTo>
                        <a:pt x="17" y="11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42" name="Freeform 480"/>
                <p:cNvSpPr>
                  <a:spLocks/>
                </p:cNvSpPr>
                <p:nvPr/>
              </p:nvSpPr>
              <p:spPr bwMode="auto">
                <a:xfrm>
                  <a:off x="4385" y="1544"/>
                  <a:ext cx="14" cy="7"/>
                </a:xfrm>
                <a:custGeom>
                  <a:avLst/>
                  <a:gdLst>
                    <a:gd name="T0" fmla="*/ 0 w 41"/>
                    <a:gd name="T1" fmla="*/ 0 h 21"/>
                    <a:gd name="T2" fmla="*/ 0 w 41"/>
                    <a:gd name="T3" fmla="*/ 0 h 21"/>
                    <a:gd name="T4" fmla="*/ 0 w 41"/>
                    <a:gd name="T5" fmla="*/ 0 h 21"/>
                    <a:gd name="T6" fmla="*/ 0 w 41"/>
                    <a:gd name="T7" fmla="*/ 0 h 21"/>
                    <a:gd name="T8" fmla="*/ 0 w 41"/>
                    <a:gd name="T9" fmla="*/ 0 h 21"/>
                    <a:gd name="T10" fmla="*/ 0 w 41"/>
                    <a:gd name="T11" fmla="*/ 0 h 21"/>
                    <a:gd name="T12" fmla="*/ 0 w 41"/>
                    <a:gd name="T13" fmla="*/ 0 h 21"/>
                    <a:gd name="T14" fmla="*/ 0 w 41"/>
                    <a:gd name="T15" fmla="*/ 0 h 2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1"/>
                    <a:gd name="T25" fmla="*/ 0 h 21"/>
                    <a:gd name="T26" fmla="*/ 41 w 41"/>
                    <a:gd name="T27" fmla="*/ 21 h 2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1" h="21">
                      <a:moveTo>
                        <a:pt x="0" y="9"/>
                      </a:moveTo>
                      <a:lnTo>
                        <a:pt x="8" y="1"/>
                      </a:lnTo>
                      <a:lnTo>
                        <a:pt x="29" y="0"/>
                      </a:lnTo>
                      <a:lnTo>
                        <a:pt x="41" y="7"/>
                      </a:lnTo>
                      <a:lnTo>
                        <a:pt x="33" y="8"/>
                      </a:lnTo>
                      <a:lnTo>
                        <a:pt x="15" y="21"/>
                      </a:lnTo>
                      <a:lnTo>
                        <a:pt x="11" y="17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43" name="Freeform 481"/>
                <p:cNvSpPr>
                  <a:spLocks/>
                </p:cNvSpPr>
                <p:nvPr/>
              </p:nvSpPr>
              <p:spPr bwMode="auto">
                <a:xfrm>
                  <a:off x="4622" y="1463"/>
                  <a:ext cx="15" cy="9"/>
                </a:xfrm>
                <a:custGeom>
                  <a:avLst/>
                  <a:gdLst>
                    <a:gd name="T0" fmla="*/ 0 w 46"/>
                    <a:gd name="T1" fmla="*/ 0 h 23"/>
                    <a:gd name="T2" fmla="*/ 0 w 46"/>
                    <a:gd name="T3" fmla="*/ 0 h 23"/>
                    <a:gd name="T4" fmla="*/ 0 w 46"/>
                    <a:gd name="T5" fmla="*/ 0 h 23"/>
                    <a:gd name="T6" fmla="*/ 0 w 46"/>
                    <a:gd name="T7" fmla="*/ 0 h 23"/>
                    <a:gd name="T8" fmla="*/ 0 w 46"/>
                    <a:gd name="T9" fmla="*/ 0 h 23"/>
                    <a:gd name="T10" fmla="*/ 0 w 46"/>
                    <a:gd name="T11" fmla="*/ 0 h 23"/>
                    <a:gd name="T12" fmla="*/ 0 w 46"/>
                    <a:gd name="T13" fmla="*/ 0 h 23"/>
                    <a:gd name="T14" fmla="*/ 0 w 46"/>
                    <a:gd name="T15" fmla="*/ 0 h 23"/>
                    <a:gd name="T16" fmla="*/ 0 w 46"/>
                    <a:gd name="T17" fmla="*/ 0 h 2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6"/>
                    <a:gd name="T28" fmla="*/ 0 h 23"/>
                    <a:gd name="T29" fmla="*/ 46 w 46"/>
                    <a:gd name="T30" fmla="*/ 23 h 23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6" h="23">
                      <a:moveTo>
                        <a:pt x="0" y="13"/>
                      </a:moveTo>
                      <a:lnTo>
                        <a:pt x="8" y="3"/>
                      </a:lnTo>
                      <a:lnTo>
                        <a:pt x="18" y="6"/>
                      </a:lnTo>
                      <a:lnTo>
                        <a:pt x="33" y="0"/>
                      </a:lnTo>
                      <a:lnTo>
                        <a:pt x="42" y="1"/>
                      </a:lnTo>
                      <a:lnTo>
                        <a:pt x="46" y="5"/>
                      </a:lnTo>
                      <a:lnTo>
                        <a:pt x="29" y="20"/>
                      </a:lnTo>
                      <a:lnTo>
                        <a:pt x="14" y="23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44" name="Freeform 482"/>
                <p:cNvSpPr>
                  <a:spLocks/>
                </p:cNvSpPr>
                <p:nvPr/>
              </p:nvSpPr>
              <p:spPr bwMode="auto">
                <a:xfrm>
                  <a:off x="4531" y="1404"/>
                  <a:ext cx="26" cy="11"/>
                </a:xfrm>
                <a:custGeom>
                  <a:avLst/>
                  <a:gdLst>
                    <a:gd name="T0" fmla="*/ 0 w 74"/>
                    <a:gd name="T1" fmla="*/ 0 h 33"/>
                    <a:gd name="T2" fmla="*/ 0 w 74"/>
                    <a:gd name="T3" fmla="*/ 0 h 33"/>
                    <a:gd name="T4" fmla="*/ 0 w 74"/>
                    <a:gd name="T5" fmla="*/ 0 h 33"/>
                    <a:gd name="T6" fmla="*/ 0 w 74"/>
                    <a:gd name="T7" fmla="*/ 0 h 33"/>
                    <a:gd name="T8" fmla="*/ 0 w 74"/>
                    <a:gd name="T9" fmla="*/ 0 h 33"/>
                    <a:gd name="T10" fmla="*/ 0 w 74"/>
                    <a:gd name="T11" fmla="*/ 0 h 33"/>
                    <a:gd name="T12" fmla="*/ 0 w 74"/>
                    <a:gd name="T13" fmla="*/ 0 h 33"/>
                    <a:gd name="T14" fmla="*/ 0 w 74"/>
                    <a:gd name="T15" fmla="*/ 0 h 33"/>
                    <a:gd name="T16" fmla="*/ 0 w 74"/>
                    <a:gd name="T17" fmla="*/ 0 h 33"/>
                    <a:gd name="T18" fmla="*/ 0 w 74"/>
                    <a:gd name="T19" fmla="*/ 0 h 33"/>
                    <a:gd name="T20" fmla="*/ 0 w 74"/>
                    <a:gd name="T21" fmla="*/ 0 h 33"/>
                    <a:gd name="T22" fmla="*/ 0 w 74"/>
                    <a:gd name="T23" fmla="*/ 0 h 33"/>
                    <a:gd name="T24" fmla="*/ 0 w 74"/>
                    <a:gd name="T25" fmla="*/ 0 h 33"/>
                    <a:gd name="T26" fmla="*/ 0 w 74"/>
                    <a:gd name="T27" fmla="*/ 0 h 33"/>
                    <a:gd name="T28" fmla="*/ 0 w 74"/>
                    <a:gd name="T29" fmla="*/ 0 h 33"/>
                    <a:gd name="T30" fmla="*/ 0 w 74"/>
                    <a:gd name="T31" fmla="*/ 0 h 33"/>
                    <a:gd name="T32" fmla="*/ 0 w 74"/>
                    <a:gd name="T33" fmla="*/ 0 h 33"/>
                    <a:gd name="T34" fmla="*/ 0 w 74"/>
                    <a:gd name="T35" fmla="*/ 0 h 33"/>
                    <a:gd name="T36" fmla="*/ 0 w 74"/>
                    <a:gd name="T37" fmla="*/ 0 h 33"/>
                    <a:gd name="T38" fmla="*/ 0 w 74"/>
                    <a:gd name="T39" fmla="*/ 0 h 33"/>
                    <a:gd name="T40" fmla="*/ 0 w 74"/>
                    <a:gd name="T41" fmla="*/ 0 h 33"/>
                    <a:gd name="T42" fmla="*/ 0 w 74"/>
                    <a:gd name="T43" fmla="*/ 0 h 33"/>
                    <a:gd name="T44" fmla="*/ 0 w 74"/>
                    <a:gd name="T45" fmla="*/ 0 h 33"/>
                    <a:gd name="T46" fmla="*/ 0 w 74"/>
                    <a:gd name="T47" fmla="*/ 0 h 33"/>
                    <a:gd name="T48" fmla="*/ 0 w 74"/>
                    <a:gd name="T49" fmla="*/ 0 h 33"/>
                    <a:gd name="T50" fmla="*/ 0 w 74"/>
                    <a:gd name="T51" fmla="*/ 0 h 33"/>
                    <a:gd name="T52" fmla="*/ 0 w 74"/>
                    <a:gd name="T53" fmla="*/ 0 h 33"/>
                    <a:gd name="T54" fmla="*/ 0 w 74"/>
                    <a:gd name="T55" fmla="*/ 0 h 33"/>
                    <a:gd name="T56" fmla="*/ 0 w 74"/>
                    <a:gd name="T57" fmla="*/ 0 h 33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74"/>
                    <a:gd name="T88" fmla="*/ 0 h 33"/>
                    <a:gd name="T89" fmla="*/ 74 w 74"/>
                    <a:gd name="T90" fmla="*/ 33 h 33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74" h="33">
                      <a:moveTo>
                        <a:pt x="0" y="12"/>
                      </a:moveTo>
                      <a:lnTo>
                        <a:pt x="5" y="11"/>
                      </a:lnTo>
                      <a:lnTo>
                        <a:pt x="2" y="7"/>
                      </a:lnTo>
                      <a:lnTo>
                        <a:pt x="9" y="8"/>
                      </a:lnTo>
                      <a:lnTo>
                        <a:pt x="5" y="4"/>
                      </a:lnTo>
                      <a:lnTo>
                        <a:pt x="13" y="7"/>
                      </a:lnTo>
                      <a:lnTo>
                        <a:pt x="9" y="1"/>
                      </a:lnTo>
                      <a:lnTo>
                        <a:pt x="21" y="6"/>
                      </a:lnTo>
                      <a:lnTo>
                        <a:pt x="22" y="13"/>
                      </a:lnTo>
                      <a:lnTo>
                        <a:pt x="30" y="4"/>
                      </a:lnTo>
                      <a:lnTo>
                        <a:pt x="33" y="8"/>
                      </a:lnTo>
                      <a:lnTo>
                        <a:pt x="40" y="4"/>
                      </a:lnTo>
                      <a:lnTo>
                        <a:pt x="43" y="10"/>
                      </a:lnTo>
                      <a:lnTo>
                        <a:pt x="43" y="4"/>
                      </a:lnTo>
                      <a:lnTo>
                        <a:pt x="54" y="4"/>
                      </a:lnTo>
                      <a:lnTo>
                        <a:pt x="54" y="0"/>
                      </a:lnTo>
                      <a:lnTo>
                        <a:pt x="61" y="4"/>
                      </a:lnTo>
                      <a:lnTo>
                        <a:pt x="67" y="2"/>
                      </a:lnTo>
                      <a:lnTo>
                        <a:pt x="63" y="4"/>
                      </a:lnTo>
                      <a:lnTo>
                        <a:pt x="74" y="15"/>
                      </a:lnTo>
                      <a:lnTo>
                        <a:pt x="64" y="24"/>
                      </a:lnTo>
                      <a:lnTo>
                        <a:pt x="35" y="33"/>
                      </a:lnTo>
                      <a:lnTo>
                        <a:pt x="13" y="30"/>
                      </a:lnTo>
                      <a:lnTo>
                        <a:pt x="19" y="21"/>
                      </a:lnTo>
                      <a:lnTo>
                        <a:pt x="4" y="17"/>
                      </a:lnTo>
                      <a:lnTo>
                        <a:pt x="19" y="17"/>
                      </a:lnTo>
                      <a:lnTo>
                        <a:pt x="13" y="14"/>
                      </a:lnTo>
                      <a:lnTo>
                        <a:pt x="19" y="1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45" name="Freeform 483"/>
                <p:cNvSpPr>
                  <a:spLocks/>
                </p:cNvSpPr>
                <p:nvPr/>
              </p:nvSpPr>
              <p:spPr bwMode="auto">
                <a:xfrm>
                  <a:off x="4739" y="1496"/>
                  <a:ext cx="66" cy="66"/>
                </a:xfrm>
                <a:custGeom>
                  <a:avLst/>
                  <a:gdLst>
                    <a:gd name="T0" fmla="*/ 0 w 196"/>
                    <a:gd name="T1" fmla="*/ 0 h 197"/>
                    <a:gd name="T2" fmla="*/ 0 w 196"/>
                    <a:gd name="T3" fmla="*/ 0 h 197"/>
                    <a:gd name="T4" fmla="*/ 0 w 196"/>
                    <a:gd name="T5" fmla="*/ 0 h 197"/>
                    <a:gd name="T6" fmla="*/ 0 w 196"/>
                    <a:gd name="T7" fmla="*/ 0 h 197"/>
                    <a:gd name="T8" fmla="*/ 0 w 196"/>
                    <a:gd name="T9" fmla="*/ 0 h 197"/>
                    <a:gd name="T10" fmla="*/ 0 w 196"/>
                    <a:gd name="T11" fmla="*/ 0 h 197"/>
                    <a:gd name="T12" fmla="*/ 0 w 196"/>
                    <a:gd name="T13" fmla="*/ 0 h 197"/>
                    <a:gd name="T14" fmla="*/ 0 w 196"/>
                    <a:gd name="T15" fmla="*/ 0 h 197"/>
                    <a:gd name="T16" fmla="*/ 0 w 196"/>
                    <a:gd name="T17" fmla="*/ 0 h 197"/>
                    <a:gd name="T18" fmla="*/ 0 w 196"/>
                    <a:gd name="T19" fmla="*/ 0 h 197"/>
                    <a:gd name="T20" fmla="*/ 0 w 196"/>
                    <a:gd name="T21" fmla="*/ 0 h 197"/>
                    <a:gd name="T22" fmla="*/ 0 w 196"/>
                    <a:gd name="T23" fmla="*/ 0 h 197"/>
                    <a:gd name="T24" fmla="*/ 0 w 196"/>
                    <a:gd name="T25" fmla="*/ 0 h 197"/>
                    <a:gd name="T26" fmla="*/ 0 w 196"/>
                    <a:gd name="T27" fmla="*/ 0 h 197"/>
                    <a:gd name="T28" fmla="*/ 0 w 196"/>
                    <a:gd name="T29" fmla="*/ 0 h 197"/>
                    <a:gd name="T30" fmla="*/ 0 w 196"/>
                    <a:gd name="T31" fmla="*/ 0 h 197"/>
                    <a:gd name="T32" fmla="*/ 0 w 196"/>
                    <a:gd name="T33" fmla="*/ 0 h 197"/>
                    <a:gd name="T34" fmla="*/ 0 w 196"/>
                    <a:gd name="T35" fmla="*/ 0 h 197"/>
                    <a:gd name="T36" fmla="*/ 0 w 196"/>
                    <a:gd name="T37" fmla="*/ 0 h 197"/>
                    <a:gd name="T38" fmla="*/ 0 w 196"/>
                    <a:gd name="T39" fmla="*/ 0 h 197"/>
                    <a:gd name="T40" fmla="*/ 0 w 196"/>
                    <a:gd name="T41" fmla="*/ 0 h 197"/>
                    <a:gd name="T42" fmla="*/ 0 w 196"/>
                    <a:gd name="T43" fmla="*/ 0 h 197"/>
                    <a:gd name="T44" fmla="*/ 0 w 196"/>
                    <a:gd name="T45" fmla="*/ 0 h 197"/>
                    <a:gd name="T46" fmla="*/ 0 w 196"/>
                    <a:gd name="T47" fmla="*/ 0 h 197"/>
                    <a:gd name="T48" fmla="*/ 0 w 196"/>
                    <a:gd name="T49" fmla="*/ 0 h 197"/>
                    <a:gd name="T50" fmla="*/ 0 w 196"/>
                    <a:gd name="T51" fmla="*/ 0 h 197"/>
                    <a:gd name="T52" fmla="*/ 0 w 196"/>
                    <a:gd name="T53" fmla="*/ 0 h 197"/>
                    <a:gd name="T54" fmla="*/ 0 w 196"/>
                    <a:gd name="T55" fmla="*/ 0 h 197"/>
                    <a:gd name="T56" fmla="*/ 0 w 196"/>
                    <a:gd name="T57" fmla="*/ 0 h 197"/>
                    <a:gd name="T58" fmla="*/ 0 w 196"/>
                    <a:gd name="T59" fmla="*/ 0 h 197"/>
                    <a:gd name="T60" fmla="*/ 0 w 196"/>
                    <a:gd name="T61" fmla="*/ 0 h 197"/>
                    <a:gd name="T62" fmla="*/ 0 w 196"/>
                    <a:gd name="T63" fmla="*/ 0 h 197"/>
                    <a:gd name="T64" fmla="*/ 0 w 196"/>
                    <a:gd name="T65" fmla="*/ 0 h 197"/>
                    <a:gd name="T66" fmla="*/ 0 w 196"/>
                    <a:gd name="T67" fmla="*/ 0 h 197"/>
                    <a:gd name="T68" fmla="*/ 0 w 196"/>
                    <a:gd name="T69" fmla="*/ 0 h 197"/>
                    <a:gd name="T70" fmla="*/ 0 w 196"/>
                    <a:gd name="T71" fmla="*/ 0 h 197"/>
                    <a:gd name="T72" fmla="*/ 0 w 196"/>
                    <a:gd name="T73" fmla="*/ 0 h 197"/>
                    <a:gd name="T74" fmla="*/ 0 w 196"/>
                    <a:gd name="T75" fmla="*/ 0 h 197"/>
                    <a:gd name="T76" fmla="*/ 0 w 196"/>
                    <a:gd name="T77" fmla="*/ 0 h 197"/>
                    <a:gd name="T78" fmla="*/ 0 w 196"/>
                    <a:gd name="T79" fmla="*/ 0 h 197"/>
                    <a:gd name="T80" fmla="*/ 0 w 196"/>
                    <a:gd name="T81" fmla="*/ 0 h 197"/>
                    <a:gd name="T82" fmla="*/ 0 w 196"/>
                    <a:gd name="T83" fmla="*/ 0 h 197"/>
                    <a:gd name="T84" fmla="*/ 0 w 196"/>
                    <a:gd name="T85" fmla="*/ 0 h 197"/>
                    <a:gd name="T86" fmla="*/ 0 w 196"/>
                    <a:gd name="T87" fmla="*/ 0 h 197"/>
                    <a:gd name="T88" fmla="*/ 0 w 196"/>
                    <a:gd name="T89" fmla="*/ 0 h 197"/>
                    <a:gd name="T90" fmla="*/ 0 w 196"/>
                    <a:gd name="T91" fmla="*/ 0 h 197"/>
                    <a:gd name="T92" fmla="*/ 0 w 196"/>
                    <a:gd name="T93" fmla="*/ 0 h 197"/>
                    <a:gd name="T94" fmla="*/ 0 w 196"/>
                    <a:gd name="T95" fmla="*/ 0 h 197"/>
                    <a:gd name="T96" fmla="*/ 0 w 196"/>
                    <a:gd name="T97" fmla="*/ 0 h 197"/>
                    <a:gd name="T98" fmla="*/ 0 w 196"/>
                    <a:gd name="T99" fmla="*/ 0 h 197"/>
                    <a:gd name="T100" fmla="*/ 0 w 196"/>
                    <a:gd name="T101" fmla="*/ 0 h 197"/>
                    <a:gd name="T102" fmla="*/ 0 w 196"/>
                    <a:gd name="T103" fmla="*/ 0 h 197"/>
                    <a:gd name="T104" fmla="*/ 0 w 196"/>
                    <a:gd name="T105" fmla="*/ 0 h 197"/>
                    <a:gd name="T106" fmla="*/ 0 w 196"/>
                    <a:gd name="T107" fmla="*/ 0 h 197"/>
                    <a:gd name="T108" fmla="*/ 0 w 196"/>
                    <a:gd name="T109" fmla="*/ 0 h 197"/>
                    <a:gd name="T110" fmla="*/ 0 w 196"/>
                    <a:gd name="T111" fmla="*/ 0 h 197"/>
                    <a:gd name="T112" fmla="*/ 0 w 196"/>
                    <a:gd name="T113" fmla="*/ 0 h 197"/>
                    <a:gd name="T114" fmla="*/ 0 w 196"/>
                    <a:gd name="T115" fmla="*/ 0 h 197"/>
                    <a:gd name="T116" fmla="*/ 0 w 196"/>
                    <a:gd name="T117" fmla="*/ 0 h 197"/>
                    <a:gd name="T118" fmla="*/ 0 w 196"/>
                    <a:gd name="T119" fmla="*/ 0 h 197"/>
                    <a:gd name="T120" fmla="*/ 0 w 196"/>
                    <a:gd name="T121" fmla="*/ 0 h 197"/>
                    <a:gd name="T122" fmla="*/ 0 w 196"/>
                    <a:gd name="T123" fmla="*/ 0 h 197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196"/>
                    <a:gd name="T187" fmla="*/ 0 h 197"/>
                    <a:gd name="T188" fmla="*/ 196 w 196"/>
                    <a:gd name="T189" fmla="*/ 197 h 197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196" h="197">
                      <a:moveTo>
                        <a:pt x="0" y="90"/>
                      </a:moveTo>
                      <a:lnTo>
                        <a:pt x="6" y="85"/>
                      </a:lnTo>
                      <a:lnTo>
                        <a:pt x="21" y="85"/>
                      </a:lnTo>
                      <a:lnTo>
                        <a:pt x="11" y="65"/>
                      </a:lnTo>
                      <a:lnTo>
                        <a:pt x="15" y="60"/>
                      </a:lnTo>
                      <a:lnTo>
                        <a:pt x="25" y="61"/>
                      </a:lnTo>
                      <a:lnTo>
                        <a:pt x="45" y="37"/>
                      </a:lnTo>
                      <a:lnTo>
                        <a:pt x="45" y="32"/>
                      </a:lnTo>
                      <a:lnTo>
                        <a:pt x="48" y="27"/>
                      </a:lnTo>
                      <a:lnTo>
                        <a:pt x="39" y="20"/>
                      </a:lnTo>
                      <a:lnTo>
                        <a:pt x="39" y="9"/>
                      </a:lnTo>
                      <a:lnTo>
                        <a:pt x="59" y="9"/>
                      </a:lnTo>
                      <a:lnTo>
                        <a:pt x="66" y="5"/>
                      </a:lnTo>
                      <a:lnTo>
                        <a:pt x="76" y="0"/>
                      </a:lnTo>
                      <a:lnTo>
                        <a:pt x="84" y="5"/>
                      </a:lnTo>
                      <a:lnTo>
                        <a:pt x="74" y="15"/>
                      </a:lnTo>
                      <a:lnTo>
                        <a:pt x="77" y="25"/>
                      </a:lnTo>
                      <a:lnTo>
                        <a:pt x="70" y="26"/>
                      </a:lnTo>
                      <a:lnTo>
                        <a:pt x="74" y="37"/>
                      </a:lnTo>
                      <a:lnTo>
                        <a:pt x="87" y="43"/>
                      </a:lnTo>
                      <a:lnTo>
                        <a:pt x="80" y="53"/>
                      </a:lnTo>
                      <a:lnTo>
                        <a:pt x="98" y="64"/>
                      </a:lnTo>
                      <a:lnTo>
                        <a:pt x="133" y="71"/>
                      </a:lnTo>
                      <a:lnTo>
                        <a:pt x="136" y="61"/>
                      </a:lnTo>
                      <a:lnTo>
                        <a:pt x="139" y="60"/>
                      </a:lnTo>
                      <a:lnTo>
                        <a:pt x="142" y="64"/>
                      </a:lnTo>
                      <a:lnTo>
                        <a:pt x="143" y="68"/>
                      </a:lnTo>
                      <a:lnTo>
                        <a:pt x="162" y="66"/>
                      </a:lnTo>
                      <a:lnTo>
                        <a:pt x="159" y="61"/>
                      </a:lnTo>
                      <a:lnTo>
                        <a:pt x="187" y="48"/>
                      </a:lnTo>
                      <a:lnTo>
                        <a:pt x="191" y="56"/>
                      </a:lnTo>
                      <a:lnTo>
                        <a:pt x="196" y="58"/>
                      </a:lnTo>
                      <a:lnTo>
                        <a:pt x="195" y="65"/>
                      </a:lnTo>
                      <a:lnTo>
                        <a:pt x="183" y="71"/>
                      </a:lnTo>
                      <a:lnTo>
                        <a:pt x="165" y="103"/>
                      </a:lnTo>
                      <a:lnTo>
                        <a:pt x="162" y="90"/>
                      </a:lnTo>
                      <a:lnTo>
                        <a:pt x="158" y="95"/>
                      </a:lnTo>
                      <a:lnTo>
                        <a:pt x="155" y="87"/>
                      </a:lnTo>
                      <a:lnTo>
                        <a:pt x="163" y="81"/>
                      </a:lnTo>
                      <a:lnTo>
                        <a:pt x="146" y="80"/>
                      </a:lnTo>
                      <a:lnTo>
                        <a:pt x="138" y="71"/>
                      </a:lnTo>
                      <a:lnTo>
                        <a:pt x="136" y="75"/>
                      </a:lnTo>
                      <a:lnTo>
                        <a:pt x="138" y="80"/>
                      </a:lnTo>
                      <a:lnTo>
                        <a:pt x="133" y="82"/>
                      </a:lnTo>
                      <a:lnTo>
                        <a:pt x="138" y="86"/>
                      </a:lnTo>
                      <a:lnTo>
                        <a:pt x="142" y="105"/>
                      </a:lnTo>
                      <a:lnTo>
                        <a:pt x="136" y="101"/>
                      </a:lnTo>
                      <a:lnTo>
                        <a:pt x="123" y="115"/>
                      </a:lnTo>
                      <a:lnTo>
                        <a:pt x="84" y="145"/>
                      </a:lnTo>
                      <a:lnTo>
                        <a:pt x="79" y="182"/>
                      </a:lnTo>
                      <a:lnTo>
                        <a:pt x="64" y="197"/>
                      </a:lnTo>
                      <a:lnTo>
                        <a:pt x="47" y="169"/>
                      </a:lnTo>
                      <a:lnTo>
                        <a:pt x="40" y="147"/>
                      </a:lnTo>
                      <a:lnTo>
                        <a:pt x="35" y="141"/>
                      </a:lnTo>
                      <a:lnTo>
                        <a:pt x="29" y="100"/>
                      </a:lnTo>
                      <a:lnTo>
                        <a:pt x="27" y="99"/>
                      </a:lnTo>
                      <a:lnTo>
                        <a:pt x="26" y="109"/>
                      </a:lnTo>
                      <a:lnTo>
                        <a:pt x="15" y="111"/>
                      </a:lnTo>
                      <a:lnTo>
                        <a:pt x="6" y="100"/>
                      </a:lnTo>
                      <a:lnTo>
                        <a:pt x="15" y="94"/>
                      </a:lnTo>
                      <a:lnTo>
                        <a:pt x="6" y="96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46" name="Freeform 484"/>
                <p:cNvSpPr>
                  <a:spLocks/>
                </p:cNvSpPr>
                <p:nvPr/>
              </p:nvSpPr>
              <p:spPr bwMode="auto">
                <a:xfrm>
                  <a:off x="4800" y="1568"/>
                  <a:ext cx="26" cy="25"/>
                </a:xfrm>
                <a:custGeom>
                  <a:avLst/>
                  <a:gdLst>
                    <a:gd name="T0" fmla="*/ 0 w 73"/>
                    <a:gd name="T1" fmla="*/ 0 h 76"/>
                    <a:gd name="T2" fmla="*/ 0 w 73"/>
                    <a:gd name="T3" fmla="*/ 0 h 76"/>
                    <a:gd name="T4" fmla="*/ 0 w 73"/>
                    <a:gd name="T5" fmla="*/ 0 h 76"/>
                    <a:gd name="T6" fmla="*/ 0 w 73"/>
                    <a:gd name="T7" fmla="*/ 0 h 76"/>
                    <a:gd name="T8" fmla="*/ 0 w 73"/>
                    <a:gd name="T9" fmla="*/ 0 h 76"/>
                    <a:gd name="T10" fmla="*/ 0 w 73"/>
                    <a:gd name="T11" fmla="*/ 0 h 76"/>
                    <a:gd name="T12" fmla="*/ 0 w 73"/>
                    <a:gd name="T13" fmla="*/ 0 h 76"/>
                    <a:gd name="T14" fmla="*/ 0 w 73"/>
                    <a:gd name="T15" fmla="*/ 0 h 76"/>
                    <a:gd name="T16" fmla="*/ 0 w 73"/>
                    <a:gd name="T17" fmla="*/ 0 h 76"/>
                    <a:gd name="T18" fmla="*/ 0 w 73"/>
                    <a:gd name="T19" fmla="*/ 0 h 76"/>
                    <a:gd name="T20" fmla="*/ 0 w 73"/>
                    <a:gd name="T21" fmla="*/ 0 h 76"/>
                    <a:gd name="T22" fmla="*/ 0 w 73"/>
                    <a:gd name="T23" fmla="*/ 0 h 76"/>
                    <a:gd name="T24" fmla="*/ 0 w 73"/>
                    <a:gd name="T25" fmla="*/ 0 h 7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73"/>
                    <a:gd name="T40" fmla="*/ 0 h 76"/>
                    <a:gd name="T41" fmla="*/ 73 w 73"/>
                    <a:gd name="T42" fmla="*/ 76 h 7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73" h="76">
                      <a:moveTo>
                        <a:pt x="0" y="0"/>
                      </a:moveTo>
                      <a:lnTo>
                        <a:pt x="14" y="2"/>
                      </a:lnTo>
                      <a:lnTo>
                        <a:pt x="38" y="22"/>
                      </a:lnTo>
                      <a:lnTo>
                        <a:pt x="53" y="30"/>
                      </a:lnTo>
                      <a:lnTo>
                        <a:pt x="51" y="35"/>
                      </a:lnTo>
                      <a:lnTo>
                        <a:pt x="58" y="34"/>
                      </a:lnTo>
                      <a:lnTo>
                        <a:pt x="58" y="43"/>
                      </a:lnTo>
                      <a:lnTo>
                        <a:pt x="73" y="57"/>
                      </a:lnTo>
                      <a:lnTo>
                        <a:pt x="71" y="76"/>
                      </a:lnTo>
                      <a:lnTo>
                        <a:pt x="64" y="76"/>
                      </a:lnTo>
                      <a:lnTo>
                        <a:pt x="50" y="66"/>
                      </a:lnTo>
                      <a:lnTo>
                        <a:pt x="24" y="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47" name="Freeform 485"/>
                <p:cNvSpPr>
                  <a:spLocks/>
                </p:cNvSpPr>
                <p:nvPr/>
              </p:nvSpPr>
              <p:spPr bwMode="auto">
                <a:xfrm>
                  <a:off x="4824" y="1594"/>
                  <a:ext cx="21" cy="6"/>
                </a:xfrm>
                <a:custGeom>
                  <a:avLst/>
                  <a:gdLst>
                    <a:gd name="T0" fmla="*/ 0 w 59"/>
                    <a:gd name="T1" fmla="*/ 0 h 19"/>
                    <a:gd name="T2" fmla="*/ 0 w 59"/>
                    <a:gd name="T3" fmla="*/ 0 h 19"/>
                    <a:gd name="T4" fmla="*/ 0 w 59"/>
                    <a:gd name="T5" fmla="*/ 0 h 19"/>
                    <a:gd name="T6" fmla="*/ 0 w 59"/>
                    <a:gd name="T7" fmla="*/ 0 h 19"/>
                    <a:gd name="T8" fmla="*/ 0 w 59"/>
                    <a:gd name="T9" fmla="*/ 0 h 19"/>
                    <a:gd name="T10" fmla="*/ 0 w 59"/>
                    <a:gd name="T11" fmla="*/ 0 h 19"/>
                    <a:gd name="T12" fmla="*/ 0 w 59"/>
                    <a:gd name="T13" fmla="*/ 0 h 19"/>
                    <a:gd name="T14" fmla="*/ 0 w 59"/>
                    <a:gd name="T15" fmla="*/ 0 h 1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9"/>
                    <a:gd name="T25" fmla="*/ 0 h 19"/>
                    <a:gd name="T26" fmla="*/ 59 w 59"/>
                    <a:gd name="T27" fmla="*/ 19 h 1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9" h="19">
                      <a:moveTo>
                        <a:pt x="0" y="5"/>
                      </a:moveTo>
                      <a:lnTo>
                        <a:pt x="3" y="0"/>
                      </a:lnTo>
                      <a:lnTo>
                        <a:pt x="45" y="5"/>
                      </a:lnTo>
                      <a:lnTo>
                        <a:pt x="51" y="10"/>
                      </a:lnTo>
                      <a:lnTo>
                        <a:pt x="59" y="12"/>
                      </a:lnTo>
                      <a:lnTo>
                        <a:pt x="59" y="19"/>
                      </a:lnTo>
                      <a:lnTo>
                        <a:pt x="10" y="1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48" name="Freeform 486"/>
                <p:cNvSpPr>
                  <a:spLocks/>
                </p:cNvSpPr>
                <p:nvPr/>
              </p:nvSpPr>
              <p:spPr bwMode="auto">
                <a:xfrm>
                  <a:off x="4831" y="1571"/>
                  <a:ext cx="22" cy="20"/>
                </a:xfrm>
                <a:custGeom>
                  <a:avLst/>
                  <a:gdLst>
                    <a:gd name="T0" fmla="*/ 0 w 65"/>
                    <a:gd name="T1" fmla="*/ 0 h 57"/>
                    <a:gd name="T2" fmla="*/ 0 w 65"/>
                    <a:gd name="T3" fmla="*/ 0 h 57"/>
                    <a:gd name="T4" fmla="*/ 0 w 65"/>
                    <a:gd name="T5" fmla="*/ 0 h 57"/>
                    <a:gd name="T6" fmla="*/ 0 w 65"/>
                    <a:gd name="T7" fmla="*/ 0 h 57"/>
                    <a:gd name="T8" fmla="*/ 0 w 65"/>
                    <a:gd name="T9" fmla="*/ 0 h 57"/>
                    <a:gd name="T10" fmla="*/ 0 w 65"/>
                    <a:gd name="T11" fmla="*/ 0 h 57"/>
                    <a:gd name="T12" fmla="*/ 0 w 65"/>
                    <a:gd name="T13" fmla="*/ 0 h 57"/>
                    <a:gd name="T14" fmla="*/ 0 w 65"/>
                    <a:gd name="T15" fmla="*/ 0 h 57"/>
                    <a:gd name="T16" fmla="*/ 0 w 65"/>
                    <a:gd name="T17" fmla="*/ 0 h 57"/>
                    <a:gd name="T18" fmla="*/ 0 w 65"/>
                    <a:gd name="T19" fmla="*/ 0 h 57"/>
                    <a:gd name="T20" fmla="*/ 0 w 65"/>
                    <a:gd name="T21" fmla="*/ 0 h 57"/>
                    <a:gd name="T22" fmla="*/ 0 w 65"/>
                    <a:gd name="T23" fmla="*/ 0 h 57"/>
                    <a:gd name="T24" fmla="*/ 0 w 65"/>
                    <a:gd name="T25" fmla="*/ 0 h 57"/>
                    <a:gd name="T26" fmla="*/ 0 w 65"/>
                    <a:gd name="T27" fmla="*/ 0 h 57"/>
                    <a:gd name="T28" fmla="*/ 0 w 65"/>
                    <a:gd name="T29" fmla="*/ 0 h 57"/>
                    <a:gd name="T30" fmla="*/ 0 w 65"/>
                    <a:gd name="T31" fmla="*/ 0 h 57"/>
                    <a:gd name="T32" fmla="*/ 0 w 65"/>
                    <a:gd name="T33" fmla="*/ 0 h 57"/>
                    <a:gd name="T34" fmla="*/ 0 w 65"/>
                    <a:gd name="T35" fmla="*/ 0 h 5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65"/>
                    <a:gd name="T55" fmla="*/ 0 h 57"/>
                    <a:gd name="T56" fmla="*/ 65 w 65"/>
                    <a:gd name="T57" fmla="*/ 57 h 57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65" h="57">
                      <a:moveTo>
                        <a:pt x="0" y="24"/>
                      </a:moveTo>
                      <a:lnTo>
                        <a:pt x="4" y="16"/>
                      </a:lnTo>
                      <a:lnTo>
                        <a:pt x="10" y="22"/>
                      </a:lnTo>
                      <a:lnTo>
                        <a:pt x="30" y="21"/>
                      </a:lnTo>
                      <a:lnTo>
                        <a:pt x="36" y="16"/>
                      </a:lnTo>
                      <a:lnTo>
                        <a:pt x="45" y="0"/>
                      </a:lnTo>
                      <a:lnTo>
                        <a:pt x="57" y="0"/>
                      </a:lnTo>
                      <a:lnTo>
                        <a:pt x="55" y="4"/>
                      </a:lnTo>
                      <a:lnTo>
                        <a:pt x="65" y="22"/>
                      </a:lnTo>
                      <a:lnTo>
                        <a:pt x="59" y="21"/>
                      </a:lnTo>
                      <a:lnTo>
                        <a:pt x="49" y="40"/>
                      </a:lnTo>
                      <a:lnTo>
                        <a:pt x="46" y="52"/>
                      </a:lnTo>
                      <a:lnTo>
                        <a:pt x="39" y="57"/>
                      </a:lnTo>
                      <a:lnTo>
                        <a:pt x="28" y="49"/>
                      </a:lnTo>
                      <a:lnTo>
                        <a:pt x="19" y="52"/>
                      </a:lnTo>
                      <a:lnTo>
                        <a:pt x="19" y="46"/>
                      </a:lnTo>
                      <a:lnTo>
                        <a:pt x="9" y="48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49" name="Freeform 487"/>
                <p:cNvSpPr>
                  <a:spLocks/>
                </p:cNvSpPr>
                <p:nvPr/>
              </p:nvSpPr>
              <p:spPr bwMode="auto">
                <a:xfrm>
                  <a:off x="4848" y="1599"/>
                  <a:ext cx="6" cy="2"/>
                </a:xfrm>
                <a:custGeom>
                  <a:avLst/>
                  <a:gdLst>
                    <a:gd name="T0" fmla="*/ 0 w 18"/>
                    <a:gd name="T1" fmla="*/ 0 h 5"/>
                    <a:gd name="T2" fmla="*/ 0 w 18"/>
                    <a:gd name="T3" fmla="*/ 0 h 5"/>
                    <a:gd name="T4" fmla="*/ 0 w 18"/>
                    <a:gd name="T5" fmla="*/ 0 h 5"/>
                    <a:gd name="T6" fmla="*/ 0 w 18"/>
                    <a:gd name="T7" fmla="*/ 0 h 5"/>
                    <a:gd name="T8" fmla="*/ 0 w 18"/>
                    <a:gd name="T9" fmla="*/ 0 h 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"/>
                    <a:gd name="T16" fmla="*/ 0 h 5"/>
                    <a:gd name="T17" fmla="*/ 18 w 18"/>
                    <a:gd name="T18" fmla="*/ 5 h 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" h="5">
                      <a:moveTo>
                        <a:pt x="0" y="2"/>
                      </a:moveTo>
                      <a:lnTo>
                        <a:pt x="4" y="5"/>
                      </a:lnTo>
                      <a:lnTo>
                        <a:pt x="18" y="3"/>
                      </a:lnTo>
                      <a:lnTo>
                        <a:pt x="6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50" name="Freeform 488"/>
                <p:cNvSpPr>
                  <a:spLocks/>
                </p:cNvSpPr>
                <p:nvPr/>
              </p:nvSpPr>
              <p:spPr bwMode="auto">
                <a:xfrm>
                  <a:off x="4853" y="1576"/>
                  <a:ext cx="14" cy="16"/>
                </a:xfrm>
                <a:custGeom>
                  <a:avLst/>
                  <a:gdLst>
                    <a:gd name="T0" fmla="*/ 0 w 43"/>
                    <a:gd name="T1" fmla="*/ 0 h 49"/>
                    <a:gd name="T2" fmla="*/ 0 w 43"/>
                    <a:gd name="T3" fmla="*/ 0 h 49"/>
                    <a:gd name="T4" fmla="*/ 0 w 43"/>
                    <a:gd name="T5" fmla="*/ 0 h 49"/>
                    <a:gd name="T6" fmla="*/ 0 w 43"/>
                    <a:gd name="T7" fmla="*/ 0 h 49"/>
                    <a:gd name="T8" fmla="*/ 0 w 43"/>
                    <a:gd name="T9" fmla="*/ 0 h 49"/>
                    <a:gd name="T10" fmla="*/ 0 w 43"/>
                    <a:gd name="T11" fmla="*/ 0 h 49"/>
                    <a:gd name="T12" fmla="*/ 0 w 43"/>
                    <a:gd name="T13" fmla="*/ 0 h 49"/>
                    <a:gd name="T14" fmla="*/ 0 w 43"/>
                    <a:gd name="T15" fmla="*/ 0 h 49"/>
                    <a:gd name="T16" fmla="*/ 0 w 43"/>
                    <a:gd name="T17" fmla="*/ 0 h 49"/>
                    <a:gd name="T18" fmla="*/ 0 w 43"/>
                    <a:gd name="T19" fmla="*/ 0 h 49"/>
                    <a:gd name="T20" fmla="*/ 0 w 43"/>
                    <a:gd name="T21" fmla="*/ 0 h 49"/>
                    <a:gd name="T22" fmla="*/ 0 w 43"/>
                    <a:gd name="T23" fmla="*/ 0 h 49"/>
                    <a:gd name="T24" fmla="*/ 0 w 43"/>
                    <a:gd name="T25" fmla="*/ 0 h 49"/>
                    <a:gd name="T26" fmla="*/ 0 w 43"/>
                    <a:gd name="T27" fmla="*/ 0 h 49"/>
                    <a:gd name="T28" fmla="*/ 0 w 43"/>
                    <a:gd name="T29" fmla="*/ 0 h 49"/>
                    <a:gd name="T30" fmla="*/ 0 w 43"/>
                    <a:gd name="T31" fmla="*/ 0 h 49"/>
                    <a:gd name="T32" fmla="*/ 0 w 43"/>
                    <a:gd name="T33" fmla="*/ 0 h 49"/>
                    <a:gd name="T34" fmla="*/ 0 w 43"/>
                    <a:gd name="T35" fmla="*/ 0 h 49"/>
                    <a:gd name="T36" fmla="*/ 0 w 43"/>
                    <a:gd name="T37" fmla="*/ 0 h 49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43"/>
                    <a:gd name="T58" fmla="*/ 0 h 49"/>
                    <a:gd name="T59" fmla="*/ 43 w 43"/>
                    <a:gd name="T60" fmla="*/ 49 h 49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43" h="49">
                      <a:moveTo>
                        <a:pt x="0" y="30"/>
                      </a:moveTo>
                      <a:lnTo>
                        <a:pt x="7" y="39"/>
                      </a:lnTo>
                      <a:lnTo>
                        <a:pt x="5" y="48"/>
                      </a:lnTo>
                      <a:lnTo>
                        <a:pt x="12" y="49"/>
                      </a:lnTo>
                      <a:lnTo>
                        <a:pt x="11" y="33"/>
                      </a:lnTo>
                      <a:lnTo>
                        <a:pt x="16" y="30"/>
                      </a:lnTo>
                      <a:lnTo>
                        <a:pt x="16" y="37"/>
                      </a:lnTo>
                      <a:lnTo>
                        <a:pt x="20" y="45"/>
                      </a:lnTo>
                      <a:lnTo>
                        <a:pt x="28" y="43"/>
                      </a:lnTo>
                      <a:lnTo>
                        <a:pt x="18" y="25"/>
                      </a:lnTo>
                      <a:lnTo>
                        <a:pt x="32" y="17"/>
                      </a:lnTo>
                      <a:lnTo>
                        <a:pt x="15" y="23"/>
                      </a:lnTo>
                      <a:lnTo>
                        <a:pt x="11" y="11"/>
                      </a:lnTo>
                      <a:lnTo>
                        <a:pt x="39" y="10"/>
                      </a:lnTo>
                      <a:lnTo>
                        <a:pt x="43" y="0"/>
                      </a:lnTo>
                      <a:lnTo>
                        <a:pt x="36" y="7"/>
                      </a:lnTo>
                      <a:lnTo>
                        <a:pt x="16" y="5"/>
                      </a:lnTo>
                      <a:lnTo>
                        <a:pt x="10" y="8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51" name="Freeform 489"/>
                <p:cNvSpPr>
                  <a:spLocks/>
                </p:cNvSpPr>
                <p:nvPr/>
              </p:nvSpPr>
              <p:spPr bwMode="auto">
                <a:xfrm>
                  <a:off x="4864" y="1599"/>
                  <a:ext cx="8" cy="5"/>
                </a:xfrm>
                <a:custGeom>
                  <a:avLst/>
                  <a:gdLst>
                    <a:gd name="T0" fmla="*/ 0 w 25"/>
                    <a:gd name="T1" fmla="*/ 0 h 14"/>
                    <a:gd name="T2" fmla="*/ 0 w 25"/>
                    <a:gd name="T3" fmla="*/ 0 h 14"/>
                    <a:gd name="T4" fmla="*/ 0 w 25"/>
                    <a:gd name="T5" fmla="*/ 0 h 14"/>
                    <a:gd name="T6" fmla="*/ 0 w 25"/>
                    <a:gd name="T7" fmla="*/ 0 h 14"/>
                    <a:gd name="T8" fmla="*/ 0 w 25"/>
                    <a:gd name="T9" fmla="*/ 0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"/>
                    <a:gd name="T16" fmla="*/ 0 h 14"/>
                    <a:gd name="T17" fmla="*/ 25 w 25"/>
                    <a:gd name="T18" fmla="*/ 14 h 1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" h="14">
                      <a:moveTo>
                        <a:pt x="0" y="8"/>
                      </a:moveTo>
                      <a:lnTo>
                        <a:pt x="3" y="14"/>
                      </a:lnTo>
                      <a:lnTo>
                        <a:pt x="25" y="0"/>
                      </a:lnTo>
                      <a:lnTo>
                        <a:pt x="9" y="5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52" name="Freeform 490"/>
                <p:cNvSpPr>
                  <a:spLocks/>
                </p:cNvSpPr>
                <p:nvPr/>
              </p:nvSpPr>
              <p:spPr bwMode="auto">
                <a:xfrm>
                  <a:off x="4873" y="1575"/>
                  <a:ext cx="3" cy="7"/>
                </a:xfrm>
                <a:custGeom>
                  <a:avLst/>
                  <a:gdLst>
                    <a:gd name="T0" fmla="*/ 0 w 9"/>
                    <a:gd name="T1" fmla="*/ 0 h 21"/>
                    <a:gd name="T2" fmla="*/ 0 w 9"/>
                    <a:gd name="T3" fmla="*/ 0 h 21"/>
                    <a:gd name="T4" fmla="*/ 0 w 9"/>
                    <a:gd name="T5" fmla="*/ 0 h 21"/>
                    <a:gd name="T6" fmla="*/ 0 w 9"/>
                    <a:gd name="T7" fmla="*/ 0 h 21"/>
                    <a:gd name="T8" fmla="*/ 0 w 9"/>
                    <a:gd name="T9" fmla="*/ 0 h 21"/>
                    <a:gd name="T10" fmla="*/ 0 w 9"/>
                    <a:gd name="T11" fmla="*/ 0 h 21"/>
                    <a:gd name="T12" fmla="*/ 0 w 9"/>
                    <a:gd name="T13" fmla="*/ 0 h 21"/>
                    <a:gd name="T14" fmla="*/ 0 w 9"/>
                    <a:gd name="T15" fmla="*/ 0 h 21"/>
                    <a:gd name="T16" fmla="*/ 0 w 9"/>
                    <a:gd name="T17" fmla="*/ 0 h 2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9"/>
                    <a:gd name="T28" fmla="*/ 0 h 21"/>
                    <a:gd name="T29" fmla="*/ 9 w 9"/>
                    <a:gd name="T30" fmla="*/ 21 h 21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9" h="21">
                      <a:moveTo>
                        <a:pt x="0" y="8"/>
                      </a:moveTo>
                      <a:lnTo>
                        <a:pt x="2" y="16"/>
                      </a:lnTo>
                      <a:lnTo>
                        <a:pt x="5" y="21"/>
                      </a:lnTo>
                      <a:lnTo>
                        <a:pt x="3" y="12"/>
                      </a:lnTo>
                      <a:lnTo>
                        <a:pt x="9" y="11"/>
                      </a:lnTo>
                      <a:lnTo>
                        <a:pt x="9" y="3"/>
                      </a:lnTo>
                      <a:lnTo>
                        <a:pt x="2" y="9"/>
                      </a:lnTo>
                      <a:lnTo>
                        <a:pt x="4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53" name="Freeform 491"/>
                <p:cNvSpPr>
                  <a:spLocks/>
                </p:cNvSpPr>
                <p:nvPr/>
              </p:nvSpPr>
              <p:spPr bwMode="auto">
                <a:xfrm>
                  <a:off x="4874" y="1586"/>
                  <a:ext cx="6" cy="2"/>
                </a:xfrm>
                <a:custGeom>
                  <a:avLst/>
                  <a:gdLst>
                    <a:gd name="T0" fmla="*/ 0 w 20"/>
                    <a:gd name="T1" fmla="*/ 0 h 6"/>
                    <a:gd name="T2" fmla="*/ 0 w 20"/>
                    <a:gd name="T3" fmla="*/ 0 h 6"/>
                    <a:gd name="T4" fmla="*/ 0 w 20"/>
                    <a:gd name="T5" fmla="*/ 0 h 6"/>
                    <a:gd name="T6" fmla="*/ 0 w 20"/>
                    <a:gd name="T7" fmla="*/ 0 h 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0"/>
                    <a:gd name="T13" fmla="*/ 0 h 6"/>
                    <a:gd name="T14" fmla="*/ 20 w 20"/>
                    <a:gd name="T15" fmla="*/ 6 h 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0" h="6">
                      <a:moveTo>
                        <a:pt x="0" y="3"/>
                      </a:moveTo>
                      <a:lnTo>
                        <a:pt x="10" y="0"/>
                      </a:lnTo>
                      <a:lnTo>
                        <a:pt x="20" y="6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54" name="Freeform 492"/>
                <p:cNvSpPr>
                  <a:spLocks/>
                </p:cNvSpPr>
                <p:nvPr/>
              </p:nvSpPr>
              <p:spPr bwMode="auto">
                <a:xfrm>
                  <a:off x="4880" y="1581"/>
                  <a:ext cx="24" cy="20"/>
                </a:xfrm>
                <a:custGeom>
                  <a:avLst/>
                  <a:gdLst>
                    <a:gd name="T0" fmla="*/ 0 w 70"/>
                    <a:gd name="T1" fmla="*/ 0 h 59"/>
                    <a:gd name="T2" fmla="*/ 0 w 70"/>
                    <a:gd name="T3" fmla="*/ 0 h 59"/>
                    <a:gd name="T4" fmla="*/ 0 w 70"/>
                    <a:gd name="T5" fmla="*/ 0 h 59"/>
                    <a:gd name="T6" fmla="*/ 0 w 70"/>
                    <a:gd name="T7" fmla="*/ 0 h 59"/>
                    <a:gd name="T8" fmla="*/ 0 w 70"/>
                    <a:gd name="T9" fmla="*/ 0 h 59"/>
                    <a:gd name="T10" fmla="*/ 0 w 70"/>
                    <a:gd name="T11" fmla="*/ 0 h 59"/>
                    <a:gd name="T12" fmla="*/ 0 w 70"/>
                    <a:gd name="T13" fmla="*/ 0 h 59"/>
                    <a:gd name="T14" fmla="*/ 0 w 70"/>
                    <a:gd name="T15" fmla="*/ 0 h 59"/>
                    <a:gd name="T16" fmla="*/ 0 w 70"/>
                    <a:gd name="T17" fmla="*/ 0 h 59"/>
                    <a:gd name="T18" fmla="*/ 0 w 70"/>
                    <a:gd name="T19" fmla="*/ 0 h 59"/>
                    <a:gd name="T20" fmla="*/ 0 w 70"/>
                    <a:gd name="T21" fmla="*/ 0 h 59"/>
                    <a:gd name="T22" fmla="*/ 0 w 70"/>
                    <a:gd name="T23" fmla="*/ 0 h 59"/>
                    <a:gd name="T24" fmla="*/ 0 w 70"/>
                    <a:gd name="T25" fmla="*/ 0 h 59"/>
                    <a:gd name="T26" fmla="*/ 0 w 70"/>
                    <a:gd name="T27" fmla="*/ 0 h 59"/>
                    <a:gd name="T28" fmla="*/ 0 w 70"/>
                    <a:gd name="T29" fmla="*/ 0 h 59"/>
                    <a:gd name="T30" fmla="*/ 0 w 70"/>
                    <a:gd name="T31" fmla="*/ 0 h 59"/>
                    <a:gd name="T32" fmla="*/ 0 w 70"/>
                    <a:gd name="T33" fmla="*/ 0 h 59"/>
                    <a:gd name="T34" fmla="*/ 0 w 70"/>
                    <a:gd name="T35" fmla="*/ 0 h 59"/>
                    <a:gd name="T36" fmla="*/ 0 w 70"/>
                    <a:gd name="T37" fmla="*/ 0 h 59"/>
                    <a:gd name="T38" fmla="*/ 0 w 70"/>
                    <a:gd name="T39" fmla="*/ 0 h 59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70"/>
                    <a:gd name="T61" fmla="*/ 0 h 59"/>
                    <a:gd name="T62" fmla="*/ 70 w 70"/>
                    <a:gd name="T63" fmla="*/ 59 h 59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70" h="59">
                      <a:moveTo>
                        <a:pt x="0" y="8"/>
                      </a:moveTo>
                      <a:lnTo>
                        <a:pt x="11" y="13"/>
                      </a:lnTo>
                      <a:lnTo>
                        <a:pt x="20" y="12"/>
                      </a:lnTo>
                      <a:lnTo>
                        <a:pt x="8" y="16"/>
                      </a:lnTo>
                      <a:lnTo>
                        <a:pt x="14" y="24"/>
                      </a:lnTo>
                      <a:lnTo>
                        <a:pt x="20" y="18"/>
                      </a:lnTo>
                      <a:lnTo>
                        <a:pt x="24" y="24"/>
                      </a:lnTo>
                      <a:lnTo>
                        <a:pt x="50" y="34"/>
                      </a:lnTo>
                      <a:lnTo>
                        <a:pt x="55" y="48"/>
                      </a:lnTo>
                      <a:lnTo>
                        <a:pt x="51" y="48"/>
                      </a:lnTo>
                      <a:lnTo>
                        <a:pt x="46" y="54"/>
                      </a:lnTo>
                      <a:lnTo>
                        <a:pt x="61" y="51"/>
                      </a:lnTo>
                      <a:lnTo>
                        <a:pt x="70" y="59"/>
                      </a:lnTo>
                      <a:lnTo>
                        <a:pt x="70" y="15"/>
                      </a:lnTo>
                      <a:lnTo>
                        <a:pt x="48" y="8"/>
                      </a:lnTo>
                      <a:lnTo>
                        <a:pt x="29" y="20"/>
                      </a:lnTo>
                      <a:lnTo>
                        <a:pt x="24" y="13"/>
                      </a:lnTo>
                      <a:lnTo>
                        <a:pt x="20" y="4"/>
                      </a:lnTo>
                      <a:lnTo>
                        <a:pt x="11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55" name="Freeform 493"/>
                <p:cNvSpPr>
                  <a:spLocks/>
                </p:cNvSpPr>
                <p:nvPr/>
              </p:nvSpPr>
              <p:spPr bwMode="auto">
                <a:xfrm>
                  <a:off x="4881" y="1596"/>
                  <a:ext cx="2" cy="2"/>
                </a:xfrm>
                <a:custGeom>
                  <a:avLst/>
                  <a:gdLst>
                    <a:gd name="T0" fmla="*/ 0 w 5"/>
                    <a:gd name="T1" fmla="*/ 1 h 4"/>
                    <a:gd name="T2" fmla="*/ 0 w 5"/>
                    <a:gd name="T3" fmla="*/ 0 h 4"/>
                    <a:gd name="T4" fmla="*/ 0 w 5"/>
                    <a:gd name="T5" fmla="*/ 1 h 4"/>
                    <a:gd name="T6" fmla="*/ 0 w 5"/>
                    <a:gd name="T7" fmla="*/ 1 h 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"/>
                    <a:gd name="T13" fmla="*/ 0 h 4"/>
                    <a:gd name="T14" fmla="*/ 5 w 5"/>
                    <a:gd name="T15" fmla="*/ 4 h 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" h="4">
                      <a:moveTo>
                        <a:pt x="0" y="4"/>
                      </a:moveTo>
                      <a:lnTo>
                        <a:pt x="4" y="0"/>
                      </a:lnTo>
                      <a:lnTo>
                        <a:pt x="5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56" name="Freeform 494"/>
                <p:cNvSpPr>
                  <a:spLocks/>
                </p:cNvSpPr>
                <p:nvPr/>
              </p:nvSpPr>
              <p:spPr bwMode="auto">
                <a:xfrm>
                  <a:off x="4685" y="1486"/>
                  <a:ext cx="43" cy="37"/>
                </a:xfrm>
                <a:custGeom>
                  <a:avLst/>
                  <a:gdLst>
                    <a:gd name="T0" fmla="*/ 0 w 129"/>
                    <a:gd name="T1" fmla="*/ 0 h 111"/>
                    <a:gd name="T2" fmla="*/ 0 w 129"/>
                    <a:gd name="T3" fmla="*/ 0 h 111"/>
                    <a:gd name="T4" fmla="*/ 0 w 129"/>
                    <a:gd name="T5" fmla="*/ 0 h 111"/>
                    <a:gd name="T6" fmla="*/ 0 w 129"/>
                    <a:gd name="T7" fmla="*/ 0 h 111"/>
                    <a:gd name="T8" fmla="*/ 0 w 129"/>
                    <a:gd name="T9" fmla="*/ 0 h 111"/>
                    <a:gd name="T10" fmla="*/ 0 w 129"/>
                    <a:gd name="T11" fmla="*/ 0 h 111"/>
                    <a:gd name="T12" fmla="*/ 0 w 129"/>
                    <a:gd name="T13" fmla="*/ 0 h 111"/>
                    <a:gd name="T14" fmla="*/ 0 w 129"/>
                    <a:gd name="T15" fmla="*/ 0 h 111"/>
                    <a:gd name="T16" fmla="*/ 0 w 129"/>
                    <a:gd name="T17" fmla="*/ 0 h 111"/>
                    <a:gd name="T18" fmla="*/ 0 w 129"/>
                    <a:gd name="T19" fmla="*/ 0 h 111"/>
                    <a:gd name="T20" fmla="*/ 0 w 129"/>
                    <a:gd name="T21" fmla="*/ 0 h 111"/>
                    <a:gd name="T22" fmla="*/ 0 w 129"/>
                    <a:gd name="T23" fmla="*/ 0 h 111"/>
                    <a:gd name="T24" fmla="*/ 0 w 129"/>
                    <a:gd name="T25" fmla="*/ 0 h 111"/>
                    <a:gd name="T26" fmla="*/ 0 w 129"/>
                    <a:gd name="T27" fmla="*/ 0 h 111"/>
                    <a:gd name="T28" fmla="*/ 0 w 129"/>
                    <a:gd name="T29" fmla="*/ 0 h 111"/>
                    <a:gd name="T30" fmla="*/ 0 w 129"/>
                    <a:gd name="T31" fmla="*/ 0 h 111"/>
                    <a:gd name="T32" fmla="*/ 0 w 129"/>
                    <a:gd name="T33" fmla="*/ 0 h 111"/>
                    <a:gd name="T34" fmla="*/ 0 w 129"/>
                    <a:gd name="T35" fmla="*/ 0 h 111"/>
                    <a:gd name="T36" fmla="*/ 0 w 129"/>
                    <a:gd name="T37" fmla="*/ 0 h 111"/>
                    <a:gd name="T38" fmla="*/ 0 w 129"/>
                    <a:gd name="T39" fmla="*/ 0 h 111"/>
                    <a:gd name="T40" fmla="*/ 0 w 129"/>
                    <a:gd name="T41" fmla="*/ 0 h 111"/>
                    <a:gd name="T42" fmla="*/ 0 w 129"/>
                    <a:gd name="T43" fmla="*/ 0 h 111"/>
                    <a:gd name="T44" fmla="*/ 0 w 129"/>
                    <a:gd name="T45" fmla="*/ 0 h 111"/>
                    <a:gd name="T46" fmla="*/ 0 w 129"/>
                    <a:gd name="T47" fmla="*/ 0 h 111"/>
                    <a:gd name="T48" fmla="*/ 0 w 129"/>
                    <a:gd name="T49" fmla="*/ 0 h 111"/>
                    <a:gd name="T50" fmla="*/ 0 w 129"/>
                    <a:gd name="T51" fmla="*/ 0 h 111"/>
                    <a:gd name="T52" fmla="*/ 0 w 129"/>
                    <a:gd name="T53" fmla="*/ 0 h 111"/>
                    <a:gd name="T54" fmla="*/ 0 w 129"/>
                    <a:gd name="T55" fmla="*/ 0 h 111"/>
                    <a:gd name="T56" fmla="*/ 0 w 129"/>
                    <a:gd name="T57" fmla="*/ 0 h 111"/>
                    <a:gd name="T58" fmla="*/ 0 w 129"/>
                    <a:gd name="T59" fmla="*/ 0 h 111"/>
                    <a:gd name="T60" fmla="*/ 0 w 129"/>
                    <a:gd name="T61" fmla="*/ 0 h 111"/>
                    <a:gd name="T62" fmla="*/ 0 w 129"/>
                    <a:gd name="T63" fmla="*/ 0 h 111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129"/>
                    <a:gd name="T97" fmla="*/ 0 h 111"/>
                    <a:gd name="T98" fmla="*/ 129 w 129"/>
                    <a:gd name="T99" fmla="*/ 111 h 111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129" h="111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13" y="7"/>
                      </a:lnTo>
                      <a:lnTo>
                        <a:pt x="26" y="1"/>
                      </a:lnTo>
                      <a:lnTo>
                        <a:pt x="27" y="7"/>
                      </a:lnTo>
                      <a:lnTo>
                        <a:pt x="32" y="10"/>
                      </a:lnTo>
                      <a:lnTo>
                        <a:pt x="34" y="17"/>
                      </a:lnTo>
                      <a:lnTo>
                        <a:pt x="52" y="25"/>
                      </a:lnTo>
                      <a:lnTo>
                        <a:pt x="69" y="24"/>
                      </a:lnTo>
                      <a:lnTo>
                        <a:pt x="69" y="18"/>
                      </a:lnTo>
                      <a:lnTo>
                        <a:pt x="87" y="11"/>
                      </a:lnTo>
                      <a:lnTo>
                        <a:pt x="115" y="24"/>
                      </a:lnTo>
                      <a:lnTo>
                        <a:pt x="117" y="30"/>
                      </a:lnTo>
                      <a:lnTo>
                        <a:pt x="111" y="43"/>
                      </a:lnTo>
                      <a:lnTo>
                        <a:pt x="112" y="62"/>
                      </a:lnTo>
                      <a:lnTo>
                        <a:pt x="121" y="66"/>
                      </a:lnTo>
                      <a:lnTo>
                        <a:pt x="113" y="76"/>
                      </a:lnTo>
                      <a:lnTo>
                        <a:pt x="129" y="95"/>
                      </a:lnTo>
                      <a:lnTo>
                        <a:pt x="121" y="111"/>
                      </a:lnTo>
                      <a:lnTo>
                        <a:pt x="91" y="105"/>
                      </a:lnTo>
                      <a:lnTo>
                        <a:pt x="84" y="95"/>
                      </a:lnTo>
                      <a:lnTo>
                        <a:pt x="64" y="100"/>
                      </a:lnTo>
                      <a:lnTo>
                        <a:pt x="50" y="91"/>
                      </a:lnTo>
                      <a:lnTo>
                        <a:pt x="40" y="74"/>
                      </a:lnTo>
                      <a:lnTo>
                        <a:pt x="32" y="71"/>
                      </a:lnTo>
                      <a:lnTo>
                        <a:pt x="31" y="74"/>
                      </a:lnTo>
                      <a:lnTo>
                        <a:pt x="21" y="57"/>
                      </a:lnTo>
                      <a:lnTo>
                        <a:pt x="9" y="47"/>
                      </a:lnTo>
                      <a:lnTo>
                        <a:pt x="14" y="30"/>
                      </a:lnTo>
                      <a:lnTo>
                        <a:pt x="9" y="29"/>
                      </a:lnTo>
                      <a:lnTo>
                        <a:pt x="6" y="19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57" name="Freeform 495"/>
                <p:cNvSpPr>
                  <a:spLocks/>
                </p:cNvSpPr>
                <p:nvPr/>
              </p:nvSpPr>
              <p:spPr bwMode="auto">
                <a:xfrm>
                  <a:off x="4674" y="1493"/>
                  <a:ext cx="21" cy="20"/>
                </a:xfrm>
                <a:custGeom>
                  <a:avLst/>
                  <a:gdLst>
                    <a:gd name="T0" fmla="*/ 0 w 66"/>
                    <a:gd name="T1" fmla="*/ 0 h 62"/>
                    <a:gd name="T2" fmla="*/ 0 w 66"/>
                    <a:gd name="T3" fmla="*/ 0 h 62"/>
                    <a:gd name="T4" fmla="*/ 0 w 66"/>
                    <a:gd name="T5" fmla="*/ 0 h 62"/>
                    <a:gd name="T6" fmla="*/ 0 w 66"/>
                    <a:gd name="T7" fmla="*/ 0 h 62"/>
                    <a:gd name="T8" fmla="*/ 0 w 66"/>
                    <a:gd name="T9" fmla="*/ 0 h 62"/>
                    <a:gd name="T10" fmla="*/ 0 w 66"/>
                    <a:gd name="T11" fmla="*/ 0 h 62"/>
                    <a:gd name="T12" fmla="*/ 0 w 66"/>
                    <a:gd name="T13" fmla="*/ 0 h 62"/>
                    <a:gd name="T14" fmla="*/ 0 w 66"/>
                    <a:gd name="T15" fmla="*/ 0 h 62"/>
                    <a:gd name="T16" fmla="*/ 0 w 66"/>
                    <a:gd name="T17" fmla="*/ 0 h 62"/>
                    <a:gd name="T18" fmla="*/ 0 w 66"/>
                    <a:gd name="T19" fmla="*/ 0 h 62"/>
                    <a:gd name="T20" fmla="*/ 0 w 66"/>
                    <a:gd name="T21" fmla="*/ 0 h 62"/>
                    <a:gd name="T22" fmla="*/ 0 w 66"/>
                    <a:gd name="T23" fmla="*/ 0 h 62"/>
                    <a:gd name="T24" fmla="*/ 0 w 66"/>
                    <a:gd name="T25" fmla="*/ 0 h 62"/>
                    <a:gd name="T26" fmla="*/ 0 w 66"/>
                    <a:gd name="T27" fmla="*/ 0 h 62"/>
                    <a:gd name="T28" fmla="*/ 0 w 66"/>
                    <a:gd name="T29" fmla="*/ 0 h 62"/>
                    <a:gd name="T30" fmla="*/ 0 w 66"/>
                    <a:gd name="T31" fmla="*/ 0 h 62"/>
                    <a:gd name="T32" fmla="*/ 0 w 66"/>
                    <a:gd name="T33" fmla="*/ 0 h 6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66"/>
                    <a:gd name="T52" fmla="*/ 0 h 62"/>
                    <a:gd name="T53" fmla="*/ 66 w 66"/>
                    <a:gd name="T54" fmla="*/ 62 h 6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66" h="62">
                      <a:moveTo>
                        <a:pt x="0" y="31"/>
                      </a:moveTo>
                      <a:lnTo>
                        <a:pt x="2" y="39"/>
                      </a:lnTo>
                      <a:lnTo>
                        <a:pt x="31" y="54"/>
                      </a:lnTo>
                      <a:lnTo>
                        <a:pt x="31" y="58"/>
                      </a:lnTo>
                      <a:lnTo>
                        <a:pt x="39" y="62"/>
                      </a:lnTo>
                      <a:lnTo>
                        <a:pt x="52" y="62"/>
                      </a:lnTo>
                      <a:lnTo>
                        <a:pt x="61" y="56"/>
                      </a:lnTo>
                      <a:lnTo>
                        <a:pt x="66" y="55"/>
                      </a:lnTo>
                      <a:lnTo>
                        <a:pt x="56" y="38"/>
                      </a:lnTo>
                      <a:lnTo>
                        <a:pt x="44" y="28"/>
                      </a:lnTo>
                      <a:lnTo>
                        <a:pt x="49" y="11"/>
                      </a:lnTo>
                      <a:lnTo>
                        <a:pt x="44" y="10"/>
                      </a:lnTo>
                      <a:lnTo>
                        <a:pt x="41" y="0"/>
                      </a:lnTo>
                      <a:lnTo>
                        <a:pt x="26" y="1"/>
                      </a:lnTo>
                      <a:lnTo>
                        <a:pt x="17" y="7"/>
                      </a:lnTo>
                      <a:lnTo>
                        <a:pt x="15" y="21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58" name="Freeform 496"/>
                <p:cNvSpPr>
                  <a:spLocks/>
                </p:cNvSpPr>
                <p:nvPr/>
              </p:nvSpPr>
              <p:spPr bwMode="auto">
                <a:xfrm>
                  <a:off x="4601" y="1466"/>
                  <a:ext cx="27" cy="25"/>
                </a:xfrm>
                <a:custGeom>
                  <a:avLst/>
                  <a:gdLst>
                    <a:gd name="T0" fmla="*/ 0 w 80"/>
                    <a:gd name="T1" fmla="*/ 0 h 75"/>
                    <a:gd name="T2" fmla="*/ 0 w 80"/>
                    <a:gd name="T3" fmla="*/ 0 h 75"/>
                    <a:gd name="T4" fmla="*/ 0 w 80"/>
                    <a:gd name="T5" fmla="*/ 0 h 75"/>
                    <a:gd name="T6" fmla="*/ 0 w 80"/>
                    <a:gd name="T7" fmla="*/ 0 h 75"/>
                    <a:gd name="T8" fmla="*/ 0 w 80"/>
                    <a:gd name="T9" fmla="*/ 0 h 75"/>
                    <a:gd name="T10" fmla="*/ 0 w 80"/>
                    <a:gd name="T11" fmla="*/ 0 h 75"/>
                    <a:gd name="T12" fmla="*/ 0 w 80"/>
                    <a:gd name="T13" fmla="*/ 0 h 75"/>
                    <a:gd name="T14" fmla="*/ 0 w 80"/>
                    <a:gd name="T15" fmla="*/ 0 h 75"/>
                    <a:gd name="T16" fmla="*/ 0 w 80"/>
                    <a:gd name="T17" fmla="*/ 0 h 75"/>
                    <a:gd name="T18" fmla="*/ 0 w 80"/>
                    <a:gd name="T19" fmla="*/ 0 h 75"/>
                    <a:gd name="T20" fmla="*/ 0 w 80"/>
                    <a:gd name="T21" fmla="*/ 0 h 75"/>
                    <a:gd name="T22" fmla="*/ 0 w 80"/>
                    <a:gd name="T23" fmla="*/ 0 h 75"/>
                    <a:gd name="T24" fmla="*/ 0 w 80"/>
                    <a:gd name="T25" fmla="*/ 0 h 75"/>
                    <a:gd name="T26" fmla="*/ 0 w 80"/>
                    <a:gd name="T27" fmla="*/ 0 h 75"/>
                    <a:gd name="T28" fmla="*/ 0 w 80"/>
                    <a:gd name="T29" fmla="*/ 0 h 75"/>
                    <a:gd name="T30" fmla="*/ 0 w 80"/>
                    <a:gd name="T31" fmla="*/ 0 h 75"/>
                    <a:gd name="T32" fmla="*/ 0 w 80"/>
                    <a:gd name="T33" fmla="*/ 0 h 75"/>
                    <a:gd name="T34" fmla="*/ 0 w 80"/>
                    <a:gd name="T35" fmla="*/ 0 h 75"/>
                    <a:gd name="T36" fmla="*/ 0 w 80"/>
                    <a:gd name="T37" fmla="*/ 0 h 75"/>
                    <a:gd name="T38" fmla="*/ 0 w 80"/>
                    <a:gd name="T39" fmla="*/ 0 h 75"/>
                    <a:gd name="T40" fmla="*/ 0 w 80"/>
                    <a:gd name="T41" fmla="*/ 0 h 75"/>
                    <a:gd name="T42" fmla="*/ 0 w 80"/>
                    <a:gd name="T43" fmla="*/ 0 h 75"/>
                    <a:gd name="T44" fmla="*/ 0 w 80"/>
                    <a:gd name="T45" fmla="*/ 0 h 75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80"/>
                    <a:gd name="T70" fmla="*/ 0 h 75"/>
                    <a:gd name="T71" fmla="*/ 80 w 80"/>
                    <a:gd name="T72" fmla="*/ 75 h 75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80" h="75">
                      <a:moveTo>
                        <a:pt x="0" y="20"/>
                      </a:moveTo>
                      <a:lnTo>
                        <a:pt x="2" y="10"/>
                      </a:lnTo>
                      <a:lnTo>
                        <a:pt x="11" y="7"/>
                      </a:lnTo>
                      <a:lnTo>
                        <a:pt x="17" y="10"/>
                      </a:lnTo>
                      <a:lnTo>
                        <a:pt x="25" y="2"/>
                      </a:lnTo>
                      <a:lnTo>
                        <a:pt x="36" y="0"/>
                      </a:lnTo>
                      <a:lnTo>
                        <a:pt x="49" y="7"/>
                      </a:lnTo>
                      <a:lnTo>
                        <a:pt x="49" y="13"/>
                      </a:lnTo>
                      <a:lnTo>
                        <a:pt x="38" y="15"/>
                      </a:lnTo>
                      <a:lnTo>
                        <a:pt x="39" y="26"/>
                      </a:lnTo>
                      <a:lnTo>
                        <a:pt x="55" y="41"/>
                      </a:lnTo>
                      <a:lnTo>
                        <a:pt x="62" y="42"/>
                      </a:lnTo>
                      <a:lnTo>
                        <a:pt x="62" y="47"/>
                      </a:lnTo>
                      <a:lnTo>
                        <a:pt x="80" y="58"/>
                      </a:lnTo>
                      <a:lnTo>
                        <a:pt x="69" y="57"/>
                      </a:lnTo>
                      <a:lnTo>
                        <a:pt x="70" y="66"/>
                      </a:lnTo>
                      <a:lnTo>
                        <a:pt x="62" y="75"/>
                      </a:lnTo>
                      <a:lnTo>
                        <a:pt x="61" y="58"/>
                      </a:lnTo>
                      <a:lnTo>
                        <a:pt x="31" y="39"/>
                      </a:lnTo>
                      <a:lnTo>
                        <a:pt x="23" y="27"/>
                      </a:lnTo>
                      <a:lnTo>
                        <a:pt x="15" y="23"/>
                      </a:lnTo>
                      <a:lnTo>
                        <a:pt x="6" y="28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59" name="Freeform 497"/>
                <p:cNvSpPr>
                  <a:spLocks/>
                </p:cNvSpPr>
                <p:nvPr/>
              </p:nvSpPr>
              <p:spPr bwMode="auto">
                <a:xfrm>
                  <a:off x="4605" y="1482"/>
                  <a:ext cx="3" cy="6"/>
                </a:xfrm>
                <a:custGeom>
                  <a:avLst/>
                  <a:gdLst>
                    <a:gd name="T0" fmla="*/ 0 w 10"/>
                    <a:gd name="T1" fmla="*/ 0 h 18"/>
                    <a:gd name="T2" fmla="*/ 0 w 10"/>
                    <a:gd name="T3" fmla="*/ 0 h 18"/>
                    <a:gd name="T4" fmla="*/ 0 w 10"/>
                    <a:gd name="T5" fmla="*/ 0 h 18"/>
                    <a:gd name="T6" fmla="*/ 0 w 10"/>
                    <a:gd name="T7" fmla="*/ 0 h 18"/>
                    <a:gd name="T8" fmla="*/ 0 w 10"/>
                    <a:gd name="T9" fmla="*/ 0 h 18"/>
                    <a:gd name="T10" fmla="*/ 0 w 10"/>
                    <a:gd name="T11" fmla="*/ 0 h 1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"/>
                    <a:gd name="T19" fmla="*/ 0 h 18"/>
                    <a:gd name="T20" fmla="*/ 10 w 10"/>
                    <a:gd name="T21" fmla="*/ 18 h 1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" h="18">
                      <a:moveTo>
                        <a:pt x="0" y="3"/>
                      </a:moveTo>
                      <a:lnTo>
                        <a:pt x="2" y="17"/>
                      </a:lnTo>
                      <a:lnTo>
                        <a:pt x="7" y="18"/>
                      </a:lnTo>
                      <a:lnTo>
                        <a:pt x="10" y="7"/>
                      </a:lnTo>
                      <a:lnTo>
                        <a:pt x="7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60" name="Freeform 498"/>
                <p:cNvSpPr>
                  <a:spLocks/>
                </p:cNvSpPr>
                <p:nvPr/>
              </p:nvSpPr>
              <p:spPr bwMode="auto">
                <a:xfrm>
                  <a:off x="4614" y="1491"/>
                  <a:ext cx="8" cy="4"/>
                </a:xfrm>
                <a:custGeom>
                  <a:avLst/>
                  <a:gdLst>
                    <a:gd name="T0" fmla="*/ 0 w 22"/>
                    <a:gd name="T1" fmla="*/ 0 h 12"/>
                    <a:gd name="T2" fmla="*/ 0 w 22"/>
                    <a:gd name="T3" fmla="*/ 0 h 12"/>
                    <a:gd name="T4" fmla="*/ 0 w 22"/>
                    <a:gd name="T5" fmla="*/ 0 h 12"/>
                    <a:gd name="T6" fmla="*/ 0 w 22"/>
                    <a:gd name="T7" fmla="*/ 0 h 1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2"/>
                    <a:gd name="T13" fmla="*/ 0 h 12"/>
                    <a:gd name="T14" fmla="*/ 22 w 22"/>
                    <a:gd name="T15" fmla="*/ 12 h 1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2" h="12">
                      <a:moveTo>
                        <a:pt x="0" y="2"/>
                      </a:moveTo>
                      <a:lnTo>
                        <a:pt x="18" y="12"/>
                      </a:lnTo>
                      <a:lnTo>
                        <a:pt x="2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61" name="Freeform 499"/>
                <p:cNvSpPr>
                  <a:spLocks/>
                </p:cNvSpPr>
                <p:nvPr/>
              </p:nvSpPr>
              <p:spPr bwMode="auto">
                <a:xfrm>
                  <a:off x="4878" y="1502"/>
                  <a:ext cx="5" cy="6"/>
                </a:xfrm>
                <a:custGeom>
                  <a:avLst/>
                  <a:gdLst>
                    <a:gd name="T0" fmla="*/ 0 w 16"/>
                    <a:gd name="T1" fmla="*/ 0 h 18"/>
                    <a:gd name="T2" fmla="*/ 0 w 16"/>
                    <a:gd name="T3" fmla="*/ 0 h 18"/>
                    <a:gd name="T4" fmla="*/ 0 w 16"/>
                    <a:gd name="T5" fmla="*/ 0 h 18"/>
                    <a:gd name="T6" fmla="*/ 0 w 16"/>
                    <a:gd name="T7" fmla="*/ 0 h 18"/>
                    <a:gd name="T8" fmla="*/ 0 w 16"/>
                    <a:gd name="T9" fmla="*/ 0 h 18"/>
                    <a:gd name="T10" fmla="*/ 0 w 16"/>
                    <a:gd name="T11" fmla="*/ 0 h 18"/>
                    <a:gd name="T12" fmla="*/ 0 w 16"/>
                    <a:gd name="T13" fmla="*/ 0 h 18"/>
                    <a:gd name="T14" fmla="*/ 0 w 16"/>
                    <a:gd name="T15" fmla="*/ 0 h 18"/>
                    <a:gd name="T16" fmla="*/ 0 w 16"/>
                    <a:gd name="T17" fmla="*/ 0 h 18"/>
                    <a:gd name="T18" fmla="*/ 0 w 16"/>
                    <a:gd name="T19" fmla="*/ 0 h 1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"/>
                    <a:gd name="T31" fmla="*/ 0 h 18"/>
                    <a:gd name="T32" fmla="*/ 16 w 16"/>
                    <a:gd name="T33" fmla="*/ 18 h 1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" h="18">
                      <a:moveTo>
                        <a:pt x="0" y="5"/>
                      </a:moveTo>
                      <a:lnTo>
                        <a:pt x="0" y="9"/>
                      </a:lnTo>
                      <a:lnTo>
                        <a:pt x="6" y="5"/>
                      </a:lnTo>
                      <a:lnTo>
                        <a:pt x="6" y="7"/>
                      </a:lnTo>
                      <a:lnTo>
                        <a:pt x="4" y="18"/>
                      </a:lnTo>
                      <a:lnTo>
                        <a:pt x="10" y="18"/>
                      </a:lnTo>
                      <a:lnTo>
                        <a:pt x="16" y="7"/>
                      </a:lnTo>
                      <a:lnTo>
                        <a:pt x="15" y="1"/>
                      </a:lnTo>
                      <a:lnTo>
                        <a:pt x="7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62" name="Freeform 500"/>
                <p:cNvSpPr>
                  <a:spLocks/>
                </p:cNvSpPr>
                <p:nvPr/>
              </p:nvSpPr>
              <p:spPr bwMode="auto">
                <a:xfrm>
                  <a:off x="4880" y="1482"/>
                  <a:ext cx="26" cy="20"/>
                </a:xfrm>
                <a:custGeom>
                  <a:avLst/>
                  <a:gdLst>
                    <a:gd name="T0" fmla="*/ 0 w 76"/>
                    <a:gd name="T1" fmla="*/ 0 h 61"/>
                    <a:gd name="T2" fmla="*/ 0 w 76"/>
                    <a:gd name="T3" fmla="*/ 0 h 61"/>
                    <a:gd name="T4" fmla="*/ 0 w 76"/>
                    <a:gd name="T5" fmla="*/ 0 h 61"/>
                    <a:gd name="T6" fmla="*/ 0 w 76"/>
                    <a:gd name="T7" fmla="*/ 0 h 61"/>
                    <a:gd name="T8" fmla="*/ 0 w 76"/>
                    <a:gd name="T9" fmla="*/ 0 h 61"/>
                    <a:gd name="T10" fmla="*/ 0 w 76"/>
                    <a:gd name="T11" fmla="*/ 0 h 61"/>
                    <a:gd name="T12" fmla="*/ 0 w 76"/>
                    <a:gd name="T13" fmla="*/ 0 h 61"/>
                    <a:gd name="T14" fmla="*/ 0 w 76"/>
                    <a:gd name="T15" fmla="*/ 0 h 61"/>
                    <a:gd name="T16" fmla="*/ 0 w 76"/>
                    <a:gd name="T17" fmla="*/ 0 h 61"/>
                    <a:gd name="T18" fmla="*/ 0 w 76"/>
                    <a:gd name="T19" fmla="*/ 0 h 61"/>
                    <a:gd name="T20" fmla="*/ 0 w 76"/>
                    <a:gd name="T21" fmla="*/ 0 h 61"/>
                    <a:gd name="T22" fmla="*/ 0 w 76"/>
                    <a:gd name="T23" fmla="*/ 0 h 61"/>
                    <a:gd name="T24" fmla="*/ 0 w 76"/>
                    <a:gd name="T25" fmla="*/ 0 h 61"/>
                    <a:gd name="T26" fmla="*/ 0 w 76"/>
                    <a:gd name="T27" fmla="*/ 0 h 61"/>
                    <a:gd name="T28" fmla="*/ 0 w 76"/>
                    <a:gd name="T29" fmla="*/ 0 h 61"/>
                    <a:gd name="T30" fmla="*/ 0 w 76"/>
                    <a:gd name="T31" fmla="*/ 0 h 61"/>
                    <a:gd name="T32" fmla="*/ 0 w 76"/>
                    <a:gd name="T33" fmla="*/ 0 h 61"/>
                    <a:gd name="T34" fmla="*/ 0 w 76"/>
                    <a:gd name="T35" fmla="*/ 0 h 61"/>
                    <a:gd name="T36" fmla="*/ 0 w 76"/>
                    <a:gd name="T37" fmla="*/ 0 h 61"/>
                    <a:gd name="T38" fmla="*/ 0 w 76"/>
                    <a:gd name="T39" fmla="*/ 0 h 61"/>
                    <a:gd name="T40" fmla="*/ 0 w 76"/>
                    <a:gd name="T41" fmla="*/ 0 h 61"/>
                    <a:gd name="T42" fmla="*/ 0 w 76"/>
                    <a:gd name="T43" fmla="*/ 0 h 61"/>
                    <a:gd name="T44" fmla="*/ 0 w 76"/>
                    <a:gd name="T45" fmla="*/ 0 h 61"/>
                    <a:gd name="T46" fmla="*/ 0 w 76"/>
                    <a:gd name="T47" fmla="*/ 0 h 61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76"/>
                    <a:gd name="T73" fmla="*/ 0 h 61"/>
                    <a:gd name="T74" fmla="*/ 76 w 76"/>
                    <a:gd name="T75" fmla="*/ 61 h 61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76" h="61">
                      <a:moveTo>
                        <a:pt x="0" y="57"/>
                      </a:moveTo>
                      <a:lnTo>
                        <a:pt x="14" y="47"/>
                      </a:lnTo>
                      <a:lnTo>
                        <a:pt x="32" y="47"/>
                      </a:lnTo>
                      <a:lnTo>
                        <a:pt x="40" y="31"/>
                      </a:lnTo>
                      <a:lnTo>
                        <a:pt x="44" y="31"/>
                      </a:lnTo>
                      <a:lnTo>
                        <a:pt x="44" y="37"/>
                      </a:lnTo>
                      <a:lnTo>
                        <a:pt x="53" y="31"/>
                      </a:lnTo>
                      <a:lnTo>
                        <a:pt x="60" y="20"/>
                      </a:lnTo>
                      <a:lnTo>
                        <a:pt x="65" y="3"/>
                      </a:lnTo>
                      <a:lnTo>
                        <a:pt x="70" y="3"/>
                      </a:lnTo>
                      <a:lnTo>
                        <a:pt x="66" y="0"/>
                      </a:lnTo>
                      <a:lnTo>
                        <a:pt x="71" y="0"/>
                      </a:lnTo>
                      <a:lnTo>
                        <a:pt x="76" y="14"/>
                      </a:lnTo>
                      <a:lnTo>
                        <a:pt x="70" y="25"/>
                      </a:lnTo>
                      <a:lnTo>
                        <a:pt x="70" y="35"/>
                      </a:lnTo>
                      <a:lnTo>
                        <a:pt x="65" y="48"/>
                      </a:lnTo>
                      <a:lnTo>
                        <a:pt x="61" y="50"/>
                      </a:lnTo>
                      <a:lnTo>
                        <a:pt x="61" y="45"/>
                      </a:lnTo>
                      <a:lnTo>
                        <a:pt x="50" y="52"/>
                      </a:lnTo>
                      <a:lnTo>
                        <a:pt x="40" y="50"/>
                      </a:lnTo>
                      <a:lnTo>
                        <a:pt x="40" y="56"/>
                      </a:lnTo>
                      <a:lnTo>
                        <a:pt x="32" y="61"/>
                      </a:lnTo>
                      <a:lnTo>
                        <a:pt x="31" y="52"/>
                      </a:lnTo>
                      <a:lnTo>
                        <a:pt x="0" y="57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63" name="Freeform 501"/>
                <p:cNvSpPr>
                  <a:spLocks/>
                </p:cNvSpPr>
                <p:nvPr/>
              </p:nvSpPr>
              <p:spPr bwMode="auto">
                <a:xfrm>
                  <a:off x="4883" y="1501"/>
                  <a:ext cx="6" cy="4"/>
                </a:xfrm>
                <a:custGeom>
                  <a:avLst/>
                  <a:gdLst>
                    <a:gd name="T0" fmla="*/ 0 w 16"/>
                    <a:gd name="T1" fmla="*/ 0 h 11"/>
                    <a:gd name="T2" fmla="*/ 0 w 16"/>
                    <a:gd name="T3" fmla="*/ 0 h 11"/>
                    <a:gd name="T4" fmla="*/ 0 w 16"/>
                    <a:gd name="T5" fmla="*/ 0 h 11"/>
                    <a:gd name="T6" fmla="*/ 0 w 16"/>
                    <a:gd name="T7" fmla="*/ 0 h 11"/>
                    <a:gd name="T8" fmla="*/ 0 w 16"/>
                    <a:gd name="T9" fmla="*/ 0 h 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"/>
                    <a:gd name="T16" fmla="*/ 0 h 11"/>
                    <a:gd name="T17" fmla="*/ 16 w 16"/>
                    <a:gd name="T18" fmla="*/ 11 h 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" h="11">
                      <a:moveTo>
                        <a:pt x="0" y="5"/>
                      </a:moveTo>
                      <a:lnTo>
                        <a:pt x="5" y="11"/>
                      </a:lnTo>
                      <a:lnTo>
                        <a:pt x="15" y="6"/>
                      </a:lnTo>
                      <a:lnTo>
                        <a:pt x="16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64" name="Freeform 502"/>
                <p:cNvSpPr>
                  <a:spLocks/>
                </p:cNvSpPr>
                <p:nvPr/>
              </p:nvSpPr>
              <p:spPr bwMode="auto">
                <a:xfrm>
                  <a:off x="4901" y="1471"/>
                  <a:ext cx="13" cy="11"/>
                </a:xfrm>
                <a:custGeom>
                  <a:avLst/>
                  <a:gdLst>
                    <a:gd name="T0" fmla="*/ 0 w 39"/>
                    <a:gd name="T1" fmla="*/ 0 h 33"/>
                    <a:gd name="T2" fmla="*/ 0 w 39"/>
                    <a:gd name="T3" fmla="*/ 0 h 33"/>
                    <a:gd name="T4" fmla="*/ 0 w 39"/>
                    <a:gd name="T5" fmla="*/ 0 h 33"/>
                    <a:gd name="T6" fmla="*/ 0 w 39"/>
                    <a:gd name="T7" fmla="*/ 0 h 33"/>
                    <a:gd name="T8" fmla="*/ 0 w 39"/>
                    <a:gd name="T9" fmla="*/ 0 h 33"/>
                    <a:gd name="T10" fmla="*/ 0 w 39"/>
                    <a:gd name="T11" fmla="*/ 0 h 33"/>
                    <a:gd name="T12" fmla="*/ 0 w 39"/>
                    <a:gd name="T13" fmla="*/ 0 h 33"/>
                    <a:gd name="T14" fmla="*/ 0 w 39"/>
                    <a:gd name="T15" fmla="*/ 0 h 33"/>
                    <a:gd name="T16" fmla="*/ 0 w 39"/>
                    <a:gd name="T17" fmla="*/ 0 h 33"/>
                    <a:gd name="T18" fmla="*/ 0 w 39"/>
                    <a:gd name="T19" fmla="*/ 0 h 33"/>
                    <a:gd name="T20" fmla="*/ 0 w 39"/>
                    <a:gd name="T21" fmla="*/ 0 h 33"/>
                    <a:gd name="T22" fmla="*/ 0 w 39"/>
                    <a:gd name="T23" fmla="*/ 0 h 33"/>
                    <a:gd name="T24" fmla="*/ 0 w 39"/>
                    <a:gd name="T25" fmla="*/ 0 h 33"/>
                    <a:gd name="T26" fmla="*/ 0 w 39"/>
                    <a:gd name="T27" fmla="*/ 0 h 3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39"/>
                    <a:gd name="T43" fmla="*/ 0 h 33"/>
                    <a:gd name="T44" fmla="*/ 39 w 39"/>
                    <a:gd name="T45" fmla="*/ 33 h 3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39" h="33">
                      <a:moveTo>
                        <a:pt x="0" y="23"/>
                      </a:moveTo>
                      <a:lnTo>
                        <a:pt x="3" y="33"/>
                      </a:lnTo>
                      <a:lnTo>
                        <a:pt x="9" y="30"/>
                      </a:lnTo>
                      <a:lnTo>
                        <a:pt x="4" y="23"/>
                      </a:lnTo>
                      <a:lnTo>
                        <a:pt x="24" y="27"/>
                      </a:lnTo>
                      <a:lnTo>
                        <a:pt x="26" y="21"/>
                      </a:lnTo>
                      <a:lnTo>
                        <a:pt x="39" y="18"/>
                      </a:lnTo>
                      <a:lnTo>
                        <a:pt x="35" y="13"/>
                      </a:lnTo>
                      <a:lnTo>
                        <a:pt x="37" y="8"/>
                      </a:lnTo>
                      <a:lnTo>
                        <a:pt x="26" y="11"/>
                      </a:lnTo>
                      <a:lnTo>
                        <a:pt x="15" y="0"/>
                      </a:lnTo>
                      <a:lnTo>
                        <a:pt x="9" y="18"/>
                      </a:lnTo>
                      <a:lnTo>
                        <a:pt x="4" y="18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65" name="Freeform 503"/>
                <p:cNvSpPr>
                  <a:spLocks/>
                </p:cNvSpPr>
                <p:nvPr/>
              </p:nvSpPr>
              <p:spPr bwMode="auto">
                <a:xfrm>
                  <a:off x="4866" y="1478"/>
                  <a:ext cx="14" cy="14"/>
                </a:xfrm>
                <a:custGeom>
                  <a:avLst/>
                  <a:gdLst>
                    <a:gd name="T0" fmla="*/ 0 w 42"/>
                    <a:gd name="T1" fmla="*/ 0 h 41"/>
                    <a:gd name="T2" fmla="*/ 0 w 42"/>
                    <a:gd name="T3" fmla="*/ 0 h 41"/>
                    <a:gd name="T4" fmla="*/ 0 w 42"/>
                    <a:gd name="T5" fmla="*/ 0 h 41"/>
                    <a:gd name="T6" fmla="*/ 0 w 42"/>
                    <a:gd name="T7" fmla="*/ 0 h 41"/>
                    <a:gd name="T8" fmla="*/ 0 w 42"/>
                    <a:gd name="T9" fmla="*/ 0 h 41"/>
                    <a:gd name="T10" fmla="*/ 0 w 42"/>
                    <a:gd name="T11" fmla="*/ 0 h 41"/>
                    <a:gd name="T12" fmla="*/ 0 w 42"/>
                    <a:gd name="T13" fmla="*/ 0 h 41"/>
                    <a:gd name="T14" fmla="*/ 0 w 42"/>
                    <a:gd name="T15" fmla="*/ 0 h 41"/>
                    <a:gd name="T16" fmla="*/ 0 w 42"/>
                    <a:gd name="T17" fmla="*/ 0 h 41"/>
                    <a:gd name="T18" fmla="*/ 0 w 42"/>
                    <a:gd name="T19" fmla="*/ 0 h 41"/>
                    <a:gd name="T20" fmla="*/ 0 w 42"/>
                    <a:gd name="T21" fmla="*/ 0 h 41"/>
                    <a:gd name="T22" fmla="*/ 0 w 42"/>
                    <a:gd name="T23" fmla="*/ 0 h 41"/>
                    <a:gd name="T24" fmla="*/ 0 w 42"/>
                    <a:gd name="T25" fmla="*/ 0 h 41"/>
                    <a:gd name="T26" fmla="*/ 0 w 42"/>
                    <a:gd name="T27" fmla="*/ 0 h 41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2"/>
                    <a:gd name="T43" fmla="*/ 0 h 41"/>
                    <a:gd name="T44" fmla="*/ 42 w 42"/>
                    <a:gd name="T45" fmla="*/ 41 h 41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2" h="41">
                      <a:moveTo>
                        <a:pt x="0" y="24"/>
                      </a:moveTo>
                      <a:lnTo>
                        <a:pt x="9" y="26"/>
                      </a:lnTo>
                      <a:lnTo>
                        <a:pt x="3" y="39"/>
                      </a:lnTo>
                      <a:lnTo>
                        <a:pt x="13" y="41"/>
                      </a:lnTo>
                      <a:lnTo>
                        <a:pt x="25" y="34"/>
                      </a:lnTo>
                      <a:lnTo>
                        <a:pt x="20" y="24"/>
                      </a:lnTo>
                      <a:lnTo>
                        <a:pt x="35" y="15"/>
                      </a:lnTo>
                      <a:lnTo>
                        <a:pt x="42" y="4"/>
                      </a:lnTo>
                      <a:lnTo>
                        <a:pt x="41" y="2"/>
                      </a:lnTo>
                      <a:lnTo>
                        <a:pt x="39" y="0"/>
                      </a:lnTo>
                      <a:lnTo>
                        <a:pt x="25" y="6"/>
                      </a:lnTo>
                      <a:lnTo>
                        <a:pt x="25" y="12"/>
                      </a:lnTo>
                      <a:lnTo>
                        <a:pt x="18" y="11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66" name="Freeform 504"/>
                <p:cNvSpPr>
                  <a:spLocks/>
                </p:cNvSpPr>
                <p:nvPr/>
              </p:nvSpPr>
              <p:spPr bwMode="auto">
                <a:xfrm>
                  <a:off x="4870" y="1490"/>
                  <a:ext cx="7" cy="11"/>
                </a:xfrm>
                <a:custGeom>
                  <a:avLst/>
                  <a:gdLst>
                    <a:gd name="T0" fmla="*/ 0 w 22"/>
                    <a:gd name="T1" fmla="*/ 0 h 33"/>
                    <a:gd name="T2" fmla="*/ 0 w 22"/>
                    <a:gd name="T3" fmla="*/ 0 h 33"/>
                    <a:gd name="T4" fmla="*/ 0 w 22"/>
                    <a:gd name="T5" fmla="*/ 0 h 33"/>
                    <a:gd name="T6" fmla="*/ 0 w 22"/>
                    <a:gd name="T7" fmla="*/ 0 h 33"/>
                    <a:gd name="T8" fmla="*/ 0 w 22"/>
                    <a:gd name="T9" fmla="*/ 0 h 33"/>
                    <a:gd name="T10" fmla="*/ 0 w 22"/>
                    <a:gd name="T11" fmla="*/ 0 h 3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2"/>
                    <a:gd name="T19" fmla="*/ 0 h 33"/>
                    <a:gd name="T20" fmla="*/ 22 w 22"/>
                    <a:gd name="T21" fmla="*/ 33 h 3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2" h="33">
                      <a:moveTo>
                        <a:pt x="0" y="33"/>
                      </a:moveTo>
                      <a:lnTo>
                        <a:pt x="2" y="7"/>
                      </a:lnTo>
                      <a:lnTo>
                        <a:pt x="14" y="0"/>
                      </a:lnTo>
                      <a:lnTo>
                        <a:pt x="22" y="19"/>
                      </a:lnTo>
                      <a:lnTo>
                        <a:pt x="14" y="29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67" name="Freeform 505"/>
                <p:cNvSpPr>
                  <a:spLocks/>
                </p:cNvSpPr>
                <p:nvPr/>
              </p:nvSpPr>
              <p:spPr bwMode="auto">
                <a:xfrm>
                  <a:off x="4811" y="1529"/>
                  <a:ext cx="16" cy="19"/>
                </a:xfrm>
                <a:custGeom>
                  <a:avLst/>
                  <a:gdLst>
                    <a:gd name="T0" fmla="*/ 0 w 50"/>
                    <a:gd name="T1" fmla="*/ 0 h 55"/>
                    <a:gd name="T2" fmla="*/ 0 w 50"/>
                    <a:gd name="T3" fmla="*/ 0 h 55"/>
                    <a:gd name="T4" fmla="*/ 0 w 50"/>
                    <a:gd name="T5" fmla="*/ 0 h 55"/>
                    <a:gd name="T6" fmla="*/ 0 w 50"/>
                    <a:gd name="T7" fmla="*/ 0 h 55"/>
                    <a:gd name="T8" fmla="*/ 0 w 50"/>
                    <a:gd name="T9" fmla="*/ 0 h 55"/>
                    <a:gd name="T10" fmla="*/ 0 w 50"/>
                    <a:gd name="T11" fmla="*/ 0 h 55"/>
                    <a:gd name="T12" fmla="*/ 0 w 50"/>
                    <a:gd name="T13" fmla="*/ 0 h 55"/>
                    <a:gd name="T14" fmla="*/ 0 w 50"/>
                    <a:gd name="T15" fmla="*/ 0 h 55"/>
                    <a:gd name="T16" fmla="*/ 0 w 50"/>
                    <a:gd name="T17" fmla="*/ 0 h 55"/>
                    <a:gd name="T18" fmla="*/ 0 w 50"/>
                    <a:gd name="T19" fmla="*/ 0 h 55"/>
                    <a:gd name="T20" fmla="*/ 0 w 50"/>
                    <a:gd name="T21" fmla="*/ 0 h 55"/>
                    <a:gd name="T22" fmla="*/ 0 w 50"/>
                    <a:gd name="T23" fmla="*/ 0 h 55"/>
                    <a:gd name="T24" fmla="*/ 0 w 50"/>
                    <a:gd name="T25" fmla="*/ 0 h 55"/>
                    <a:gd name="T26" fmla="*/ 0 w 50"/>
                    <a:gd name="T27" fmla="*/ 0 h 55"/>
                    <a:gd name="T28" fmla="*/ 0 w 50"/>
                    <a:gd name="T29" fmla="*/ 0 h 55"/>
                    <a:gd name="T30" fmla="*/ 0 w 50"/>
                    <a:gd name="T31" fmla="*/ 0 h 55"/>
                    <a:gd name="T32" fmla="*/ 0 w 50"/>
                    <a:gd name="T33" fmla="*/ 0 h 5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0"/>
                    <a:gd name="T52" fmla="*/ 0 h 55"/>
                    <a:gd name="T53" fmla="*/ 50 w 50"/>
                    <a:gd name="T54" fmla="*/ 55 h 55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0" h="55">
                      <a:moveTo>
                        <a:pt x="0" y="12"/>
                      </a:moveTo>
                      <a:lnTo>
                        <a:pt x="7" y="21"/>
                      </a:lnTo>
                      <a:lnTo>
                        <a:pt x="6" y="34"/>
                      </a:lnTo>
                      <a:lnTo>
                        <a:pt x="21" y="28"/>
                      </a:lnTo>
                      <a:lnTo>
                        <a:pt x="30" y="34"/>
                      </a:lnTo>
                      <a:lnTo>
                        <a:pt x="37" y="48"/>
                      </a:lnTo>
                      <a:lnTo>
                        <a:pt x="36" y="55"/>
                      </a:lnTo>
                      <a:lnTo>
                        <a:pt x="50" y="53"/>
                      </a:lnTo>
                      <a:lnTo>
                        <a:pt x="41" y="35"/>
                      </a:lnTo>
                      <a:lnTo>
                        <a:pt x="26" y="22"/>
                      </a:lnTo>
                      <a:lnTo>
                        <a:pt x="30" y="14"/>
                      </a:lnTo>
                      <a:lnTo>
                        <a:pt x="20" y="11"/>
                      </a:lnTo>
                      <a:lnTo>
                        <a:pt x="15" y="0"/>
                      </a:lnTo>
                      <a:lnTo>
                        <a:pt x="10" y="0"/>
                      </a:lnTo>
                      <a:lnTo>
                        <a:pt x="10" y="7"/>
                      </a:lnTo>
                      <a:lnTo>
                        <a:pt x="7" y="6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68" name="Freeform 506"/>
                <p:cNvSpPr>
                  <a:spLocks/>
                </p:cNvSpPr>
                <p:nvPr/>
              </p:nvSpPr>
              <p:spPr bwMode="auto">
                <a:xfrm>
                  <a:off x="4599" y="1458"/>
                  <a:ext cx="2" cy="2"/>
                </a:xfrm>
                <a:custGeom>
                  <a:avLst/>
                  <a:gdLst>
                    <a:gd name="T0" fmla="*/ 0 w 6"/>
                    <a:gd name="T1" fmla="*/ 0 h 6"/>
                    <a:gd name="T2" fmla="*/ 0 w 6"/>
                    <a:gd name="T3" fmla="*/ 0 h 6"/>
                    <a:gd name="T4" fmla="*/ 0 w 6"/>
                    <a:gd name="T5" fmla="*/ 0 h 6"/>
                    <a:gd name="T6" fmla="*/ 0 w 6"/>
                    <a:gd name="T7" fmla="*/ 0 h 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"/>
                    <a:gd name="T13" fmla="*/ 0 h 6"/>
                    <a:gd name="T14" fmla="*/ 6 w 6"/>
                    <a:gd name="T15" fmla="*/ 6 h 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" h="6">
                      <a:moveTo>
                        <a:pt x="0" y="5"/>
                      </a:moveTo>
                      <a:lnTo>
                        <a:pt x="5" y="0"/>
                      </a:lnTo>
                      <a:lnTo>
                        <a:pt x="6" y="6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69" name="Freeform 507"/>
                <p:cNvSpPr>
                  <a:spLocks/>
                </p:cNvSpPr>
                <p:nvPr/>
              </p:nvSpPr>
              <p:spPr bwMode="auto">
                <a:xfrm>
                  <a:off x="4811" y="1566"/>
                  <a:ext cx="9" cy="10"/>
                </a:xfrm>
                <a:custGeom>
                  <a:avLst/>
                  <a:gdLst>
                    <a:gd name="T0" fmla="*/ 0 w 27"/>
                    <a:gd name="T1" fmla="*/ 0 h 31"/>
                    <a:gd name="T2" fmla="*/ 0 w 27"/>
                    <a:gd name="T3" fmla="*/ 0 h 31"/>
                    <a:gd name="T4" fmla="*/ 0 w 27"/>
                    <a:gd name="T5" fmla="*/ 0 h 31"/>
                    <a:gd name="T6" fmla="*/ 0 w 27"/>
                    <a:gd name="T7" fmla="*/ 0 h 31"/>
                    <a:gd name="T8" fmla="*/ 0 w 27"/>
                    <a:gd name="T9" fmla="*/ 0 h 31"/>
                    <a:gd name="T10" fmla="*/ 0 w 27"/>
                    <a:gd name="T11" fmla="*/ 0 h 31"/>
                    <a:gd name="T12" fmla="*/ 0 w 27"/>
                    <a:gd name="T13" fmla="*/ 0 h 31"/>
                    <a:gd name="T14" fmla="*/ 0 w 27"/>
                    <a:gd name="T15" fmla="*/ 0 h 3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"/>
                    <a:gd name="T25" fmla="*/ 0 h 31"/>
                    <a:gd name="T26" fmla="*/ 27 w 27"/>
                    <a:gd name="T27" fmla="*/ 31 h 3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" h="31">
                      <a:moveTo>
                        <a:pt x="0" y="0"/>
                      </a:moveTo>
                      <a:lnTo>
                        <a:pt x="7" y="0"/>
                      </a:lnTo>
                      <a:lnTo>
                        <a:pt x="8" y="5"/>
                      </a:lnTo>
                      <a:lnTo>
                        <a:pt x="15" y="1"/>
                      </a:lnTo>
                      <a:lnTo>
                        <a:pt x="21" y="10"/>
                      </a:lnTo>
                      <a:lnTo>
                        <a:pt x="27" y="31"/>
                      </a:lnTo>
                      <a:lnTo>
                        <a:pt x="8" y="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70" name="Freeform 508"/>
                <p:cNvSpPr>
                  <a:spLocks/>
                </p:cNvSpPr>
                <p:nvPr/>
              </p:nvSpPr>
              <p:spPr bwMode="auto">
                <a:xfrm>
                  <a:off x="4833" y="1565"/>
                  <a:ext cx="21" cy="13"/>
                </a:xfrm>
                <a:custGeom>
                  <a:avLst/>
                  <a:gdLst>
                    <a:gd name="T0" fmla="*/ 0 w 65"/>
                    <a:gd name="T1" fmla="*/ 0 h 40"/>
                    <a:gd name="T2" fmla="*/ 0 w 65"/>
                    <a:gd name="T3" fmla="*/ 0 h 40"/>
                    <a:gd name="T4" fmla="*/ 0 w 65"/>
                    <a:gd name="T5" fmla="*/ 0 h 40"/>
                    <a:gd name="T6" fmla="*/ 0 w 65"/>
                    <a:gd name="T7" fmla="*/ 0 h 40"/>
                    <a:gd name="T8" fmla="*/ 0 w 65"/>
                    <a:gd name="T9" fmla="*/ 0 h 40"/>
                    <a:gd name="T10" fmla="*/ 0 w 65"/>
                    <a:gd name="T11" fmla="*/ 0 h 40"/>
                    <a:gd name="T12" fmla="*/ 0 w 65"/>
                    <a:gd name="T13" fmla="*/ 0 h 40"/>
                    <a:gd name="T14" fmla="*/ 0 w 65"/>
                    <a:gd name="T15" fmla="*/ 0 h 40"/>
                    <a:gd name="T16" fmla="*/ 0 w 65"/>
                    <a:gd name="T17" fmla="*/ 0 h 40"/>
                    <a:gd name="T18" fmla="*/ 0 w 65"/>
                    <a:gd name="T19" fmla="*/ 0 h 40"/>
                    <a:gd name="T20" fmla="*/ 0 w 65"/>
                    <a:gd name="T21" fmla="*/ 0 h 40"/>
                    <a:gd name="T22" fmla="*/ 0 w 65"/>
                    <a:gd name="T23" fmla="*/ 0 h 40"/>
                    <a:gd name="T24" fmla="*/ 0 w 65"/>
                    <a:gd name="T25" fmla="*/ 0 h 40"/>
                    <a:gd name="T26" fmla="*/ 0 w 65"/>
                    <a:gd name="T27" fmla="*/ 0 h 40"/>
                    <a:gd name="T28" fmla="*/ 0 w 65"/>
                    <a:gd name="T29" fmla="*/ 0 h 40"/>
                    <a:gd name="T30" fmla="*/ 0 w 65"/>
                    <a:gd name="T31" fmla="*/ 0 h 4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65"/>
                    <a:gd name="T49" fmla="*/ 0 h 40"/>
                    <a:gd name="T50" fmla="*/ 65 w 65"/>
                    <a:gd name="T51" fmla="*/ 40 h 40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65" h="40">
                      <a:moveTo>
                        <a:pt x="0" y="34"/>
                      </a:moveTo>
                      <a:lnTo>
                        <a:pt x="6" y="40"/>
                      </a:lnTo>
                      <a:lnTo>
                        <a:pt x="26" y="39"/>
                      </a:lnTo>
                      <a:lnTo>
                        <a:pt x="32" y="34"/>
                      </a:lnTo>
                      <a:lnTo>
                        <a:pt x="41" y="18"/>
                      </a:lnTo>
                      <a:lnTo>
                        <a:pt x="53" y="18"/>
                      </a:lnTo>
                      <a:lnTo>
                        <a:pt x="65" y="11"/>
                      </a:lnTo>
                      <a:lnTo>
                        <a:pt x="53" y="5"/>
                      </a:lnTo>
                      <a:lnTo>
                        <a:pt x="51" y="0"/>
                      </a:lnTo>
                      <a:lnTo>
                        <a:pt x="39" y="13"/>
                      </a:lnTo>
                      <a:lnTo>
                        <a:pt x="34" y="19"/>
                      </a:lnTo>
                      <a:lnTo>
                        <a:pt x="29" y="15"/>
                      </a:lnTo>
                      <a:lnTo>
                        <a:pt x="21" y="25"/>
                      </a:lnTo>
                      <a:lnTo>
                        <a:pt x="13" y="27"/>
                      </a:lnTo>
                      <a:lnTo>
                        <a:pt x="11" y="3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71" name="Freeform 509"/>
                <p:cNvSpPr>
                  <a:spLocks/>
                </p:cNvSpPr>
                <p:nvPr/>
              </p:nvSpPr>
              <p:spPr bwMode="auto">
                <a:xfrm>
                  <a:off x="4323" y="1505"/>
                  <a:ext cx="69" cy="42"/>
                </a:xfrm>
                <a:custGeom>
                  <a:avLst/>
                  <a:gdLst>
                    <a:gd name="T0" fmla="*/ 0 w 206"/>
                    <a:gd name="T1" fmla="*/ 0 h 128"/>
                    <a:gd name="T2" fmla="*/ 0 w 206"/>
                    <a:gd name="T3" fmla="*/ 0 h 128"/>
                    <a:gd name="T4" fmla="*/ 0 w 206"/>
                    <a:gd name="T5" fmla="*/ 0 h 128"/>
                    <a:gd name="T6" fmla="*/ 0 w 206"/>
                    <a:gd name="T7" fmla="*/ 0 h 128"/>
                    <a:gd name="T8" fmla="*/ 0 w 206"/>
                    <a:gd name="T9" fmla="*/ 0 h 128"/>
                    <a:gd name="T10" fmla="*/ 0 w 206"/>
                    <a:gd name="T11" fmla="*/ 0 h 128"/>
                    <a:gd name="T12" fmla="*/ 0 w 206"/>
                    <a:gd name="T13" fmla="*/ 0 h 128"/>
                    <a:gd name="T14" fmla="*/ 0 w 206"/>
                    <a:gd name="T15" fmla="*/ 0 h 128"/>
                    <a:gd name="T16" fmla="*/ 0 w 206"/>
                    <a:gd name="T17" fmla="*/ 0 h 128"/>
                    <a:gd name="T18" fmla="*/ 0 w 206"/>
                    <a:gd name="T19" fmla="*/ 0 h 128"/>
                    <a:gd name="T20" fmla="*/ 0 w 206"/>
                    <a:gd name="T21" fmla="*/ 0 h 128"/>
                    <a:gd name="T22" fmla="*/ 0 w 206"/>
                    <a:gd name="T23" fmla="*/ 0 h 128"/>
                    <a:gd name="T24" fmla="*/ 0 w 206"/>
                    <a:gd name="T25" fmla="*/ 0 h 128"/>
                    <a:gd name="T26" fmla="*/ 0 w 206"/>
                    <a:gd name="T27" fmla="*/ 0 h 128"/>
                    <a:gd name="T28" fmla="*/ 0 w 206"/>
                    <a:gd name="T29" fmla="*/ 0 h 128"/>
                    <a:gd name="T30" fmla="*/ 0 w 206"/>
                    <a:gd name="T31" fmla="*/ 0 h 128"/>
                    <a:gd name="T32" fmla="*/ 0 w 206"/>
                    <a:gd name="T33" fmla="*/ 0 h 128"/>
                    <a:gd name="T34" fmla="*/ 0 w 206"/>
                    <a:gd name="T35" fmla="*/ 0 h 128"/>
                    <a:gd name="T36" fmla="*/ 0 w 206"/>
                    <a:gd name="T37" fmla="*/ 0 h 128"/>
                    <a:gd name="T38" fmla="*/ 0 w 206"/>
                    <a:gd name="T39" fmla="*/ 0 h 128"/>
                    <a:gd name="T40" fmla="*/ 0 w 206"/>
                    <a:gd name="T41" fmla="*/ 0 h 128"/>
                    <a:gd name="T42" fmla="*/ 0 w 206"/>
                    <a:gd name="T43" fmla="*/ 0 h 128"/>
                    <a:gd name="T44" fmla="*/ 0 w 206"/>
                    <a:gd name="T45" fmla="*/ 0 h 128"/>
                    <a:gd name="T46" fmla="*/ 0 w 206"/>
                    <a:gd name="T47" fmla="*/ 0 h 128"/>
                    <a:gd name="T48" fmla="*/ 0 w 206"/>
                    <a:gd name="T49" fmla="*/ 0 h 128"/>
                    <a:gd name="T50" fmla="*/ 0 w 206"/>
                    <a:gd name="T51" fmla="*/ 0 h 128"/>
                    <a:gd name="T52" fmla="*/ 0 w 206"/>
                    <a:gd name="T53" fmla="*/ 0 h 128"/>
                    <a:gd name="T54" fmla="*/ 0 w 206"/>
                    <a:gd name="T55" fmla="*/ 0 h 128"/>
                    <a:gd name="T56" fmla="*/ 0 w 206"/>
                    <a:gd name="T57" fmla="*/ 0 h 128"/>
                    <a:gd name="T58" fmla="*/ 0 w 206"/>
                    <a:gd name="T59" fmla="*/ 0 h 128"/>
                    <a:gd name="T60" fmla="*/ 0 w 206"/>
                    <a:gd name="T61" fmla="*/ 0 h 128"/>
                    <a:gd name="T62" fmla="*/ 0 w 206"/>
                    <a:gd name="T63" fmla="*/ 0 h 128"/>
                    <a:gd name="T64" fmla="*/ 0 w 206"/>
                    <a:gd name="T65" fmla="*/ 0 h 128"/>
                    <a:gd name="T66" fmla="*/ 0 w 206"/>
                    <a:gd name="T67" fmla="*/ 0 h 128"/>
                    <a:gd name="T68" fmla="*/ 0 w 206"/>
                    <a:gd name="T69" fmla="*/ 0 h 128"/>
                    <a:gd name="T70" fmla="*/ 0 w 206"/>
                    <a:gd name="T71" fmla="*/ 0 h 128"/>
                    <a:gd name="T72" fmla="*/ 0 w 206"/>
                    <a:gd name="T73" fmla="*/ 0 h 128"/>
                    <a:gd name="T74" fmla="*/ 0 w 206"/>
                    <a:gd name="T75" fmla="*/ 0 h 128"/>
                    <a:gd name="T76" fmla="*/ 0 w 206"/>
                    <a:gd name="T77" fmla="*/ 0 h 128"/>
                    <a:gd name="T78" fmla="*/ 0 w 206"/>
                    <a:gd name="T79" fmla="*/ 0 h 128"/>
                    <a:gd name="T80" fmla="*/ 0 w 206"/>
                    <a:gd name="T81" fmla="*/ 0 h 128"/>
                    <a:gd name="T82" fmla="*/ 0 w 206"/>
                    <a:gd name="T83" fmla="*/ 0 h 128"/>
                    <a:gd name="T84" fmla="*/ 0 w 206"/>
                    <a:gd name="T85" fmla="*/ 0 h 128"/>
                    <a:gd name="T86" fmla="*/ 0 w 206"/>
                    <a:gd name="T87" fmla="*/ 0 h 128"/>
                    <a:gd name="T88" fmla="*/ 0 w 206"/>
                    <a:gd name="T89" fmla="*/ 0 h 128"/>
                    <a:gd name="T90" fmla="*/ 0 w 206"/>
                    <a:gd name="T91" fmla="*/ 0 h 128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w 206"/>
                    <a:gd name="T139" fmla="*/ 0 h 128"/>
                    <a:gd name="T140" fmla="*/ 206 w 206"/>
                    <a:gd name="T141" fmla="*/ 128 h 128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T138" t="T139" r="T140" b="T141"/>
                  <a:pathLst>
                    <a:path w="206" h="128">
                      <a:moveTo>
                        <a:pt x="0" y="1"/>
                      </a:moveTo>
                      <a:lnTo>
                        <a:pt x="11" y="22"/>
                      </a:lnTo>
                      <a:lnTo>
                        <a:pt x="21" y="31"/>
                      </a:lnTo>
                      <a:lnTo>
                        <a:pt x="21" y="37"/>
                      </a:lnTo>
                      <a:lnTo>
                        <a:pt x="17" y="37"/>
                      </a:lnTo>
                      <a:lnTo>
                        <a:pt x="28" y="41"/>
                      </a:lnTo>
                      <a:lnTo>
                        <a:pt x="37" y="51"/>
                      </a:lnTo>
                      <a:lnTo>
                        <a:pt x="37" y="58"/>
                      </a:lnTo>
                      <a:lnTo>
                        <a:pt x="50" y="71"/>
                      </a:lnTo>
                      <a:lnTo>
                        <a:pt x="53" y="66"/>
                      </a:lnTo>
                      <a:lnTo>
                        <a:pt x="19" y="19"/>
                      </a:lnTo>
                      <a:lnTo>
                        <a:pt x="17" y="5"/>
                      </a:lnTo>
                      <a:lnTo>
                        <a:pt x="26" y="9"/>
                      </a:lnTo>
                      <a:lnTo>
                        <a:pt x="37" y="30"/>
                      </a:lnTo>
                      <a:lnTo>
                        <a:pt x="54" y="46"/>
                      </a:lnTo>
                      <a:lnTo>
                        <a:pt x="54" y="51"/>
                      </a:lnTo>
                      <a:lnTo>
                        <a:pt x="79" y="74"/>
                      </a:lnTo>
                      <a:lnTo>
                        <a:pt x="83" y="84"/>
                      </a:lnTo>
                      <a:lnTo>
                        <a:pt x="79" y="88"/>
                      </a:lnTo>
                      <a:lnTo>
                        <a:pt x="85" y="97"/>
                      </a:lnTo>
                      <a:lnTo>
                        <a:pt x="134" y="119"/>
                      </a:lnTo>
                      <a:lnTo>
                        <a:pt x="155" y="118"/>
                      </a:lnTo>
                      <a:lnTo>
                        <a:pt x="168" y="128"/>
                      </a:lnTo>
                      <a:lnTo>
                        <a:pt x="174" y="118"/>
                      </a:lnTo>
                      <a:lnTo>
                        <a:pt x="181" y="118"/>
                      </a:lnTo>
                      <a:lnTo>
                        <a:pt x="174" y="109"/>
                      </a:lnTo>
                      <a:lnTo>
                        <a:pt x="190" y="106"/>
                      </a:lnTo>
                      <a:lnTo>
                        <a:pt x="195" y="102"/>
                      </a:lnTo>
                      <a:lnTo>
                        <a:pt x="196" y="99"/>
                      </a:lnTo>
                      <a:lnTo>
                        <a:pt x="198" y="104"/>
                      </a:lnTo>
                      <a:lnTo>
                        <a:pt x="206" y="84"/>
                      </a:lnTo>
                      <a:lnTo>
                        <a:pt x="196" y="80"/>
                      </a:lnTo>
                      <a:lnTo>
                        <a:pt x="183" y="84"/>
                      </a:lnTo>
                      <a:lnTo>
                        <a:pt x="174" y="102"/>
                      </a:lnTo>
                      <a:lnTo>
                        <a:pt x="154" y="103"/>
                      </a:lnTo>
                      <a:lnTo>
                        <a:pt x="145" y="99"/>
                      </a:lnTo>
                      <a:lnTo>
                        <a:pt x="132" y="76"/>
                      </a:lnTo>
                      <a:lnTo>
                        <a:pt x="132" y="58"/>
                      </a:lnTo>
                      <a:lnTo>
                        <a:pt x="136" y="50"/>
                      </a:lnTo>
                      <a:lnTo>
                        <a:pt x="124" y="46"/>
                      </a:lnTo>
                      <a:lnTo>
                        <a:pt x="105" y="21"/>
                      </a:lnTo>
                      <a:lnTo>
                        <a:pt x="92" y="27"/>
                      </a:lnTo>
                      <a:lnTo>
                        <a:pt x="73" y="7"/>
                      </a:lnTo>
                      <a:lnTo>
                        <a:pt x="41" y="10"/>
                      </a:lnTo>
                      <a:lnTo>
                        <a:pt x="18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72" name="Freeform 510"/>
                <p:cNvSpPr>
                  <a:spLocks/>
                </p:cNvSpPr>
                <p:nvPr/>
              </p:nvSpPr>
              <p:spPr bwMode="auto">
                <a:xfrm>
                  <a:off x="4783" y="1451"/>
                  <a:ext cx="72" cy="32"/>
                </a:xfrm>
                <a:custGeom>
                  <a:avLst/>
                  <a:gdLst>
                    <a:gd name="T0" fmla="*/ 0 w 214"/>
                    <a:gd name="T1" fmla="*/ 0 h 92"/>
                    <a:gd name="T2" fmla="*/ 0 w 214"/>
                    <a:gd name="T3" fmla="*/ 0 h 92"/>
                    <a:gd name="T4" fmla="*/ 0 w 214"/>
                    <a:gd name="T5" fmla="*/ 0 h 92"/>
                    <a:gd name="T6" fmla="*/ 0 w 214"/>
                    <a:gd name="T7" fmla="*/ 0 h 92"/>
                    <a:gd name="T8" fmla="*/ 0 w 214"/>
                    <a:gd name="T9" fmla="*/ 0 h 92"/>
                    <a:gd name="T10" fmla="*/ 0 w 214"/>
                    <a:gd name="T11" fmla="*/ 0 h 92"/>
                    <a:gd name="T12" fmla="*/ 0 w 214"/>
                    <a:gd name="T13" fmla="*/ 0 h 92"/>
                    <a:gd name="T14" fmla="*/ 0 w 214"/>
                    <a:gd name="T15" fmla="*/ 0 h 92"/>
                    <a:gd name="T16" fmla="*/ 0 w 214"/>
                    <a:gd name="T17" fmla="*/ 0 h 92"/>
                    <a:gd name="T18" fmla="*/ 0 w 214"/>
                    <a:gd name="T19" fmla="*/ 0 h 92"/>
                    <a:gd name="T20" fmla="*/ 0 w 214"/>
                    <a:gd name="T21" fmla="*/ 0 h 92"/>
                    <a:gd name="T22" fmla="*/ 0 w 214"/>
                    <a:gd name="T23" fmla="*/ 0 h 92"/>
                    <a:gd name="T24" fmla="*/ 0 w 214"/>
                    <a:gd name="T25" fmla="*/ 0 h 92"/>
                    <a:gd name="T26" fmla="*/ 0 w 214"/>
                    <a:gd name="T27" fmla="*/ 0 h 92"/>
                    <a:gd name="T28" fmla="*/ 0 w 214"/>
                    <a:gd name="T29" fmla="*/ 0 h 92"/>
                    <a:gd name="T30" fmla="*/ 0 w 214"/>
                    <a:gd name="T31" fmla="*/ 0 h 92"/>
                    <a:gd name="T32" fmla="*/ 0 w 214"/>
                    <a:gd name="T33" fmla="*/ 0 h 92"/>
                    <a:gd name="T34" fmla="*/ 0 w 214"/>
                    <a:gd name="T35" fmla="*/ 0 h 92"/>
                    <a:gd name="T36" fmla="*/ 0 w 214"/>
                    <a:gd name="T37" fmla="*/ 0 h 92"/>
                    <a:gd name="T38" fmla="*/ 0 w 214"/>
                    <a:gd name="T39" fmla="*/ 0 h 92"/>
                    <a:gd name="T40" fmla="*/ 0 w 214"/>
                    <a:gd name="T41" fmla="*/ 0 h 92"/>
                    <a:gd name="T42" fmla="*/ 0 w 214"/>
                    <a:gd name="T43" fmla="*/ 0 h 92"/>
                    <a:gd name="T44" fmla="*/ 0 w 214"/>
                    <a:gd name="T45" fmla="*/ 0 h 92"/>
                    <a:gd name="T46" fmla="*/ 0 w 214"/>
                    <a:gd name="T47" fmla="*/ 0 h 92"/>
                    <a:gd name="T48" fmla="*/ 0 w 214"/>
                    <a:gd name="T49" fmla="*/ 0 h 92"/>
                    <a:gd name="T50" fmla="*/ 0 w 214"/>
                    <a:gd name="T51" fmla="*/ 0 h 92"/>
                    <a:gd name="T52" fmla="*/ 0 w 214"/>
                    <a:gd name="T53" fmla="*/ 0 h 92"/>
                    <a:gd name="T54" fmla="*/ 0 w 214"/>
                    <a:gd name="T55" fmla="*/ 0 h 92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214"/>
                    <a:gd name="T85" fmla="*/ 0 h 92"/>
                    <a:gd name="T86" fmla="*/ 214 w 214"/>
                    <a:gd name="T87" fmla="*/ 92 h 92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214" h="92">
                      <a:moveTo>
                        <a:pt x="0" y="29"/>
                      </a:moveTo>
                      <a:lnTo>
                        <a:pt x="7" y="39"/>
                      </a:lnTo>
                      <a:lnTo>
                        <a:pt x="17" y="43"/>
                      </a:lnTo>
                      <a:lnTo>
                        <a:pt x="20" y="61"/>
                      </a:lnTo>
                      <a:lnTo>
                        <a:pt x="51" y="68"/>
                      </a:lnTo>
                      <a:lnTo>
                        <a:pt x="63" y="82"/>
                      </a:lnTo>
                      <a:lnTo>
                        <a:pt x="89" y="81"/>
                      </a:lnTo>
                      <a:lnTo>
                        <a:pt x="115" y="92"/>
                      </a:lnTo>
                      <a:lnTo>
                        <a:pt x="153" y="82"/>
                      </a:lnTo>
                      <a:lnTo>
                        <a:pt x="163" y="74"/>
                      </a:lnTo>
                      <a:lnTo>
                        <a:pt x="163" y="64"/>
                      </a:lnTo>
                      <a:lnTo>
                        <a:pt x="174" y="66"/>
                      </a:lnTo>
                      <a:lnTo>
                        <a:pt x="195" y="49"/>
                      </a:lnTo>
                      <a:lnTo>
                        <a:pt x="214" y="48"/>
                      </a:lnTo>
                      <a:lnTo>
                        <a:pt x="207" y="37"/>
                      </a:lnTo>
                      <a:lnTo>
                        <a:pt x="189" y="40"/>
                      </a:lnTo>
                      <a:lnTo>
                        <a:pt x="188" y="28"/>
                      </a:lnTo>
                      <a:lnTo>
                        <a:pt x="193" y="20"/>
                      </a:lnTo>
                      <a:lnTo>
                        <a:pt x="180" y="19"/>
                      </a:lnTo>
                      <a:lnTo>
                        <a:pt x="148" y="28"/>
                      </a:lnTo>
                      <a:lnTo>
                        <a:pt x="121" y="16"/>
                      </a:lnTo>
                      <a:lnTo>
                        <a:pt x="102" y="18"/>
                      </a:lnTo>
                      <a:lnTo>
                        <a:pt x="95" y="7"/>
                      </a:lnTo>
                      <a:lnTo>
                        <a:pt x="79" y="0"/>
                      </a:lnTo>
                      <a:lnTo>
                        <a:pt x="70" y="8"/>
                      </a:lnTo>
                      <a:lnTo>
                        <a:pt x="68" y="20"/>
                      </a:lnTo>
                      <a:lnTo>
                        <a:pt x="27" y="16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73" name="Freeform 511"/>
                <p:cNvSpPr>
                  <a:spLocks/>
                </p:cNvSpPr>
                <p:nvPr/>
              </p:nvSpPr>
              <p:spPr bwMode="auto">
                <a:xfrm>
                  <a:off x="4703" y="1524"/>
                  <a:ext cx="16" cy="19"/>
                </a:xfrm>
                <a:custGeom>
                  <a:avLst/>
                  <a:gdLst>
                    <a:gd name="T0" fmla="*/ 0 w 51"/>
                    <a:gd name="T1" fmla="*/ 0 h 58"/>
                    <a:gd name="T2" fmla="*/ 0 w 51"/>
                    <a:gd name="T3" fmla="*/ 0 h 58"/>
                    <a:gd name="T4" fmla="*/ 0 w 51"/>
                    <a:gd name="T5" fmla="*/ 0 h 58"/>
                    <a:gd name="T6" fmla="*/ 0 w 51"/>
                    <a:gd name="T7" fmla="*/ 0 h 58"/>
                    <a:gd name="T8" fmla="*/ 0 w 51"/>
                    <a:gd name="T9" fmla="*/ 0 h 58"/>
                    <a:gd name="T10" fmla="*/ 0 w 51"/>
                    <a:gd name="T11" fmla="*/ 0 h 58"/>
                    <a:gd name="T12" fmla="*/ 0 w 51"/>
                    <a:gd name="T13" fmla="*/ 0 h 58"/>
                    <a:gd name="T14" fmla="*/ 0 w 51"/>
                    <a:gd name="T15" fmla="*/ 0 h 58"/>
                    <a:gd name="T16" fmla="*/ 0 w 51"/>
                    <a:gd name="T17" fmla="*/ 0 h 58"/>
                    <a:gd name="T18" fmla="*/ 0 w 51"/>
                    <a:gd name="T19" fmla="*/ 0 h 58"/>
                    <a:gd name="T20" fmla="*/ 0 w 51"/>
                    <a:gd name="T21" fmla="*/ 0 h 58"/>
                    <a:gd name="T22" fmla="*/ 0 w 51"/>
                    <a:gd name="T23" fmla="*/ 0 h 58"/>
                    <a:gd name="T24" fmla="*/ 0 w 51"/>
                    <a:gd name="T25" fmla="*/ 0 h 58"/>
                    <a:gd name="T26" fmla="*/ 0 w 51"/>
                    <a:gd name="T27" fmla="*/ 0 h 58"/>
                    <a:gd name="T28" fmla="*/ 0 w 51"/>
                    <a:gd name="T29" fmla="*/ 0 h 5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51"/>
                    <a:gd name="T46" fmla="*/ 0 h 58"/>
                    <a:gd name="T47" fmla="*/ 51 w 51"/>
                    <a:gd name="T48" fmla="*/ 58 h 58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51" h="58">
                      <a:moveTo>
                        <a:pt x="0" y="41"/>
                      </a:moveTo>
                      <a:lnTo>
                        <a:pt x="8" y="58"/>
                      </a:lnTo>
                      <a:lnTo>
                        <a:pt x="19" y="56"/>
                      </a:lnTo>
                      <a:lnTo>
                        <a:pt x="39" y="41"/>
                      </a:lnTo>
                      <a:lnTo>
                        <a:pt x="39" y="33"/>
                      </a:lnTo>
                      <a:lnTo>
                        <a:pt x="51" y="21"/>
                      </a:lnTo>
                      <a:lnTo>
                        <a:pt x="51" y="17"/>
                      </a:lnTo>
                      <a:lnTo>
                        <a:pt x="46" y="9"/>
                      </a:lnTo>
                      <a:lnTo>
                        <a:pt x="30" y="0"/>
                      </a:lnTo>
                      <a:lnTo>
                        <a:pt x="26" y="0"/>
                      </a:lnTo>
                      <a:lnTo>
                        <a:pt x="29" y="4"/>
                      </a:lnTo>
                      <a:lnTo>
                        <a:pt x="21" y="15"/>
                      </a:lnTo>
                      <a:lnTo>
                        <a:pt x="26" y="20"/>
                      </a:lnTo>
                      <a:lnTo>
                        <a:pt x="20" y="33"/>
                      </a:lnTo>
                      <a:lnTo>
                        <a:pt x="0" y="41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74" name="Freeform 512"/>
                <p:cNvSpPr>
                  <a:spLocks/>
                </p:cNvSpPr>
                <p:nvPr/>
              </p:nvSpPr>
              <p:spPr bwMode="auto">
                <a:xfrm>
                  <a:off x="4766" y="1511"/>
                  <a:ext cx="19" cy="9"/>
                </a:xfrm>
                <a:custGeom>
                  <a:avLst/>
                  <a:gdLst>
                    <a:gd name="T0" fmla="*/ 0 w 56"/>
                    <a:gd name="T1" fmla="*/ 0 h 28"/>
                    <a:gd name="T2" fmla="*/ 0 w 56"/>
                    <a:gd name="T3" fmla="*/ 0 h 28"/>
                    <a:gd name="T4" fmla="*/ 0 w 56"/>
                    <a:gd name="T5" fmla="*/ 0 h 28"/>
                    <a:gd name="T6" fmla="*/ 0 w 56"/>
                    <a:gd name="T7" fmla="*/ 0 h 28"/>
                    <a:gd name="T8" fmla="*/ 0 w 56"/>
                    <a:gd name="T9" fmla="*/ 0 h 28"/>
                    <a:gd name="T10" fmla="*/ 0 w 56"/>
                    <a:gd name="T11" fmla="*/ 0 h 28"/>
                    <a:gd name="T12" fmla="*/ 0 w 56"/>
                    <a:gd name="T13" fmla="*/ 0 h 28"/>
                    <a:gd name="T14" fmla="*/ 0 w 56"/>
                    <a:gd name="T15" fmla="*/ 0 h 2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6"/>
                    <a:gd name="T25" fmla="*/ 0 h 28"/>
                    <a:gd name="T26" fmla="*/ 56 w 56"/>
                    <a:gd name="T27" fmla="*/ 28 h 2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6" h="28">
                      <a:moveTo>
                        <a:pt x="0" y="10"/>
                      </a:moveTo>
                      <a:lnTo>
                        <a:pt x="7" y="0"/>
                      </a:lnTo>
                      <a:lnTo>
                        <a:pt x="29" y="7"/>
                      </a:lnTo>
                      <a:lnTo>
                        <a:pt x="39" y="18"/>
                      </a:lnTo>
                      <a:lnTo>
                        <a:pt x="56" y="18"/>
                      </a:lnTo>
                      <a:lnTo>
                        <a:pt x="53" y="28"/>
                      </a:lnTo>
                      <a:lnTo>
                        <a:pt x="18" y="21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75" name="Freeform 513"/>
                <p:cNvSpPr>
                  <a:spLocks/>
                </p:cNvSpPr>
                <p:nvPr/>
              </p:nvSpPr>
              <p:spPr bwMode="auto">
                <a:xfrm>
                  <a:off x="4594" y="1449"/>
                  <a:ext cx="7" cy="7"/>
                </a:xfrm>
                <a:custGeom>
                  <a:avLst/>
                  <a:gdLst>
                    <a:gd name="T0" fmla="*/ 0 w 24"/>
                    <a:gd name="T1" fmla="*/ 0 h 23"/>
                    <a:gd name="T2" fmla="*/ 0 w 24"/>
                    <a:gd name="T3" fmla="*/ 0 h 23"/>
                    <a:gd name="T4" fmla="*/ 0 w 24"/>
                    <a:gd name="T5" fmla="*/ 0 h 23"/>
                    <a:gd name="T6" fmla="*/ 0 w 24"/>
                    <a:gd name="T7" fmla="*/ 0 h 23"/>
                    <a:gd name="T8" fmla="*/ 0 w 24"/>
                    <a:gd name="T9" fmla="*/ 0 h 23"/>
                    <a:gd name="T10" fmla="*/ 0 w 24"/>
                    <a:gd name="T11" fmla="*/ 0 h 23"/>
                    <a:gd name="T12" fmla="*/ 0 w 24"/>
                    <a:gd name="T13" fmla="*/ 0 h 23"/>
                    <a:gd name="T14" fmla="*/ 0 w 24"/>
                    <a:gd name="T15" fmla="*/ 0 h 23"/>
                    <a:gd name="T16" fmla="*/ 0 w 24"/>
                    <a:gd name="T17" fmla="*/ 0 h 23"/>
                    <a:gd name="T18" fmla="*/ 0 w 24"/>
                    <a:gd name="T19" fmla="*/ 0 h 23"/>
                    <a:gd name="T20" fmla="*/ 0 w 24"/>
                    <a:gd name="T21" fmla="*/ 0 h 23"/>
                    <a:gd name="T22" fmla="*/ 0 w 24"/>
                    <a:gd name="T23" fmla="*/ 0 h 2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4"/>
                    <a:gd name="T37" fmla="*/ 0 h 23"/>
                    <a:gd name="T38" fmla="*/ 24 w 24"/>
                    <a:gd name="T39" fmla="*/ 23 h 2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4" h="23">
                      <a:moveTo>
                        <a:pt x="0" y="17"/>
                      </a:moveTo>
                      <a:lnTo>
                        <a:pt x="10" y="14"/>
                      </a:lnTo>
                      <a:lnTo>
                        <a:pt x="4" y="12"/>
                      </a:lnTo>
                      <a:lnTo>
                        <a:pt x="10" y="4"/>
                      </a:lnTo>
                      <a:lnTo>
                        <a:pt x="13" y="8"/>
                      </a:lnTo>
                      <a:lnTo>
                        <a:pt x="13" y="0"/>
                      </a:lnTo>
                      <a:lnTo>
                        <a:pt x="24" y="0"/>
                      </a:lnTo>
                      <a:lnTo>
                        <a:pt x="23" y="8"/>
                      </a:lnTo>
                      <a:lnTo>
                        <a:pt x="18" y="13"/>
                      </a:lnTo>
                      <a:lnTo>
                        <a:pt x="18" y="23"/>
                      </a:lnTo>
                      <a:lnTo>
                        <a:pt x="11" y="16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76" name="Freeform 514"/>
                <p:cNvSpPr>
                  <a:spLocks/>
                </p:cNvSpPr>
                <p:nvPr/>
              </p:nvSpPr>
              <p:spPr bwMode="auto">
                <a:xfrm>
                  <a:off x="4961" y="1677"/>
                  <a:ext cx="16" cy="14"/>
                </a:xfrm>
                <a:custGeom>
                  <a:avLst/>
                  <a:gdLst>
                    <a:gd name="T0" fmla="*/ 0 w 51"/>
                    <a:gd name="T1" fmla="*/ 0 h 48"/>
                    <a:gd name="T2" fmla="*/ 0 w 51"/>
                    <a:gd name="T3" fmla="*/ 0 h 48"/>
                    <a:gd name="T4" fmla="*/ 0 w 51"/>
                    <a:gd name="T5" fmla="*/ 0 h 48"/>
                    <a:gd name="T6" fmla="*/ 0 w 51"/>
                    <a:gd name="T7" fmla="*/ 0 h 48"/>
                    <a:gd name="T8" fmla="*/ 0 w 51"/>
                    <a:gd name="T9" fmla="*/ 0 h 48"/>
                    <a:gd name="T10" fmla="*/ 0 w 51"/>
                    <a:gd name="T11" fmla="*/ 0 h 48"/>
                    <a:gd name="T12" fmla="*/ 0 w 51"/>
                    <a:gd name="T13" fmla="*/ 0 h 48"/>
                    <a:gd name="T14" fmla="*/ 0 w 51"/>
                    <a:gd name="T15" fmla="*/ 0 h 48"/>
                    <a:gd name="T16" fmla="*/ 0 w 51"/>
                    <a:gd name="T17" fmla="*/ 0 h 48"/>
                    <a:gd name="T18" fmla="*/ 0 w 51"/>
                    <a:gd name="T19" fmla="*/ 0 h 48"/>
                    <a:gd name="T20" fmla="*/ 0 w 51"/>
                    <a:gd name="T21" fmla="*/ 0 h 48"/>
                    <a:gd name="T22" fmla="*/ 0 w 51"/>
                    <a:gd name="T23" fmla="*/ 0 h 48"/>
                    <a:gd name="T24" fmla="*/ 0 w 51"/>
                    <a:gd name="T25" fmla="*/ 0 h 4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51"/>
                    <a:gd name="T40" fmla="*/ 0 h 48"/>
                    <a:gd name="T41" fmla="*/ 51 w 51"/>
                    <a:gd name="T42" fmla="*/ 48 h 48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51" h="48">
                      <a:moveTo>
                        <a:pt x="0" y="43"/>
                      </a:moveTo>
                      <a:lnTo>
                        <a:pt x="9" y="26"/>
                      </a:lnTo>
                      <a:lnTo>
                        <a:pt x="29" y="15"/>
                      </a:lnTo>
                      <a:lnTo>
                        <a:pt x="39" y="0"/>
                      </a:lnTo>
                      <a:lnTo>
                        <a:pt x="44" y="5"/>
                      </a:lnTo>
                      <a:lnTo>
                        <a:pt x="51" y="2"/>
                      </a:lnTo>
                      <a:lnTo>
                        <a:pt x="51" y="9"/>
                      </a:lnTo>
                      <a:lnTo>
                        <a:pt x="41" y="20"/>
                      </a:lnTo>
                      <a:lnTo>
                        <a:pt x="44" y="24"/>
                      </a:lnTo>
                      <a:lnTo>
                        <a:pt x="33" y="26"/>
                      </a:lnTo>
                      <a:lnTo>
                        <a:pt x="27" y="43"/>
                      </a:lnTo>
                      <a:lnTo>
                        <a:pt x="14" y="48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77" name="Freeform 515"/>
                <p:cNvSpPr>
                  <a:spLocks/>
                </p:cNvSpPr>
                <p:nvPr/>
              </p:nvSpPr>
              <p:spPr bwMode="auto">
                <a:xfrm>
                  <a:off x="4974" y="1660"/>
                  <a:ext cx="13" cy="18"/>
                </a:xfrm>
                <a:custGeom>
                  <a:avLst/>
                  <a:gdLst>
                    <a:gd name="T0" fmla="*/ 0 w 40"/>
                    <a:gd name="T1" fmla="*/ 0 h 54"/>
                    <a:gd name="T2" fmla="*/ 0 w 40"/>
                    <a:gd name="T3" fmla="*/ 0 h 54"/>
                    <a:gd name="T4" fmla="*/ 0 w 40"/>
                    <a:gd name="T5" fmla="*/ 0 h 54"/>
                    <a:gd name="T6" fmla="*/ 0 w 40"/>
                    <a:gd name="T7" fmla="*/ 0 h 54"/>
                    <a:gd name="T8" fmla="*/ 0 w 40"/>
                    <a:gd name="T9" fmla="*/ 0 h 54"/>
                    <a:gd name="T10" fmla="*/ 0 w 40"/>
                    <a:gd name="T11" fmla="*/ 0 h 54"/>
                    <a:gd name="T12" fmla="*/ 0 w 40"/>
                    <a:gd name="T13" fmla="*/ 0 h 54"/>
                    <a:gd name="T14" fmla="*/ 0 w 40"/>
                    <a:gd name="T15" fmla="*/ 0 h 54"/>
                    <a:gd name="T16" fmla="*/ 0 w 40"/>
                    <a:gd name="T17" fmla="*/ 0 h 54"/>
                    <a:gd name="T18" fmla="*/ 0 w 40"/>
                    <a:gd name="T19" fmla="*/ 0 h 54"/>
                    <a:gd name="T20" fmla="*/ 0 w 40"/>
                    <a:gd name="T21" fmla="*/ 0 h 54"/>
                    <a:gd name="T22" fmla="*/ 0 w 40"/>
                    <a:gd name="T23" fmla="*/ 0 h 54"/>
                    <a:gd name="T24" fmla="*/ 0 w 40"/>
                    <a:gd name="T25" fmla="*/ 0 h 54"/>
                    <a:gd name="T26" fmla="*/ 0 w 40"/>
                    <a:gd name="T27" fmla="*/ 0 h 54"/>
                    <a:gd name="T28" fmla="*/ 0 w 40"/>
                    <a:gd name="T29" fmla="*/ 0 h 54"/>
                    <a:gd name="T30" fmla="*/ 0 w 40"/>
                    <a:gd name="T31" fmla="*/ 0 h 5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40"/>
                    <a:gd name="T49" fmla="*/ 0 h 54"/>
                    <a:gd name="T50" fmla="*/ 40 w 40"/>
                    <a:gd name="T51" fmla="*/ 54 h 54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40" h="54">
                      <a:moveTo>
                        <a:pt x="0" y="0"/>
                      </a:moveTo>
                      <a:lnTo>
                        <a:pt x="11" y="6"/>
                      </a:lnTo>
                      <a:lnTo>
                        <a:pt x="13" y="18"/>
                      </a:lnTo>
                      <a:lnTo>
                        <a:pt x="20" y="22"/>
                      </a:lnTo>
                      <a:lnTo>
                        <a:pt x="21" y="17"/>
                      </a:lnTo>
                      <a:lnTo>
                        <a:pt x="24" y="24"/>
                      </a:lnTo>
                      <a:lnTo>
                        <a:pt x="40" y="24"/>
                      </a:lnTo>
                      <a:lnTo>
                        <a:pt x="36" y="36"/>
                      </a:lnTo>
                      <a:lnTo>
                        <a:pt x="28" y="39"/>
                      </a:lnTo>
                      <a:lnTo>
                        <a:pt x="21" y="54"/>
                      </a:lnTo>
                      <a:lnTo>
                        <a:pt x="13" y="54"/>
                      </a:lnTo>
                      <a:lnTo>
                        <a:pt x="19" y="49"/>
                      </a:lnTo>
                      <a:lnTo>
                        <a:pt x="7" y="38"/>
                      </a:lnTo>
                      <a:lnTo>
                        <a:pt x="15" y="29"/>
                      </a:lnTo>
                      <a:lnTo>
                        <a:pt x="13" y="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78" name="Freeform 516"/>
                <p:cNvSpPr>
                  <a:spLocks/>
                </p:cNvSpPr>
                <p:nvPr/>
              </p:nvSpPr>
              <p:spPr bwMode="auto">
                <a:xfrm>
                  <a:off x="4390" y="1547"/>
                  <a:ext cx="9" cy="9"/>
                </a:xfrm>
                <a:custGeom>
                  <a:avLst/>
                  <a:gdLst>
                    <a:gd name="T0" fmla="*/ 0 w 26"/>
                    <a:gd name="T1" fmla="*/ 0 h 27"/>
                    <a:gd name="T2" fmla="*/ 0 w 26"/>
                    <a:gd name="T3" fmla="*/ 0 h 27"/>
                    <a:gd name="T4" fmla="*/ 0 w 26"/>
                    <a:gd name="T5" fmla="*/ 0 h 27"/>
                    <a:gd name="T6" fmla="*/ 0 w 26"/>
                    <a:gd name="T7" fmla="*/ 0 h 27"/>
                    <a:gd name="T8" fmla="*/ 0 w 26"/>
                    <a:gd name="T9" fmla="*/ 0 h 27"/>
                    <a:gd name="T10" fmla="*/ 0 w 26"/>
                    <a:gd name="T11" fmla="*/ 0 h 2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6"/>
                    <a:gd name="T19" fmla="*/ 0 h 27"/>
                    <a:gd name="T20" fmla="*/ 26 w 26"/>
                    <a:gd name="T21" fmla="*/ 27 h 2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6" h="27">
                      <a:moveTo>
                        <a:pt x="0" y="14"/>
                      </a:moveTo>
                      <a:lnTo>
                        <a:pt x="12" y="27"/>
                      </a:lnTo>
                      <a:lnTo>
                        <a:pt x="25" y="27"/>
                      </a:lnTo>
                      <a:lnTo>
                        <a:pt x="26" y="0"/>
                      </a:lnTo>
                      <a:lnTo>
                        <a:pt x="18" y="1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79" name="Freeform 517"/>
                <p:cNvSpPr>
                  <a:spLocks/>
                </p:cNvSpPr>
                <p:nvPr/>
              </p:nvSpPr>
              <p:spPr bwMode="auto">
                <a:xfrm>
                  <a:off x="4598" y="1386"/>
                  <a:ext cx="58" cy="47"/>
                </a:xfrm>
                <a:custGeom>
                  <a:avLst/>
                  <a:gdLst>
                    <a:gd name="T0" fmla="*/ 0 w 175"/>
                    <a:gd name="T1" fmla="*/ 0 h 141"/>
                    <a:gd name="T2" fmla="*/ 0 w 175"/>
                    <a:gd name="T3" fmla="*/ 0 h 141"/>
                    <a:gd name="T4" fmla="*/ 0 w 175"/>
                    <a:gd name="T5" fmla="*/ 0 h 141"/>
                    <a:gd name="T6" fmla="*/ 0 w 175"/>
                    <a:gd name="T7" fmla="*/ 0 h 141"/>
                    <a:gd name="T8" fmla="*/ 0 w 175"/>
                    <a:gd name="T9" fmla="*/ 0 h 141"/>
                    <a:gd name="T10" fmla="*/ 0 w 175"/>
                    <a:gd name="T11" fmla="*/ 0 h 141"/>
                    <a:gd name="T12" fmla="*/ 0 w 175"/>
                    <a:gd name="T13" fmla="*/ 0 h 141"/>
                    <a:gd name="T14" fmla="*/ 0 w 175"/>
                    <a:gd name="T15" fmla="*/ 0 h 141"/>
                    <a:gd name="T16" fmla="*/ 0 w 175"/>
                    <a:gd name="T17" fmla="*/ 0 h 141"/>
                    <a:gd name="T18" fmla="*/ 0 w 175"/>
                    <a:gd name="T19" fmla="*/ 0 h 141"/>
                    <a:gd name="T20" fmla="*/ 0 w 175"/>
                    <a:gd name="T21" fmla="*/ 0 h 141"/>
                    <a:gd name="T22" fmla="*/ 0 w 175"/>
                    <a:gd name="T23" fmla="*/ 0 h 141"/>
                    <a:gd name="T24" fmla="*/ 0 w 175"/>
                    <a:gd name="T25" fmla="*/ 0 h 141"/>
                    <a:gd name="T26" fmla="*/ 0 w 175"/>
                    <a:gd name="T27" fmla="*/ 0 h 141"/>
                    <a:gd name="T28" fmla="*/ 0 w 175"/>
                    <a:gd name="T29" fmla="*/ 0 h 141"/>
                    <a:gd name="T30" fmla="*/ 0 w 175"/>
                    <a:gd name="T31" fmla="*/ 0 h 141"/>
                    <a:gd name="T32" fmla="*/ 0 w 175"/>
                    <a:gd name="T33" fmla="*/ 0 h 141"/>
                    <a:gd name="T34" fmla="*/ 0 w 175"/>
                    <a:gd name="T35" fmla="*/ 0 h 141"/>
                    <a:gd name="T36" fmla="*/ 0 w 175"/>
                    <a:gd name="T37" fmla="*/ 0 h 141"/>
                    <a:gd name="T38" fmla="*/ 0 w 175"/>
                    <a:gd name="T39" fmla="*/ 0 h 141"/>
                    <a:gd name="T40" fmla="*/ 0 w 175"/>
                    <a:gd name="T41" fmla="*/ 0 h 141"/>
                    <a:gd name="T42" fmla="*/ 0 w 175"/>
                    <a:gd name="T43" fmla="*/ 0 h 141"/>
                    <a:gd name="T44" fmla="*/ 0 w 175"/>
                    <a:gd name="T45" fmla="*/ 0 h 141"/>
                    <a:gd name="T46" fmla="*/ 0 w 175"/>
                    <a:gd name="T47" fmla="*/ 0 h 141"/>
                    <a:gd name="T48" fmla="*/ 0 w 175"/>
                    <a:gd name="T49" fmla="*/ 0 h 141"/>
                    <a:gd name="T50" fmla="*/ 0 w 175"/>
                    <a:gd name="T51" fmla="*/ 0 h 141"/>
                    <a:gd name="T52" fmla="*/ 0 w 175"/>
                    <a:gd name="T53" fmla="*/ 0 h 141"/>
                    <a:gd name="T54" fmla="*/ 0 w 175"/>
                    <a:gd name="T55" fmla="*/ 0 h 141"/>
                    <a:gd name="T56" fmla="*/ 0 w 175"/>
                    <a:gd name="T57" fmla="*/ 0 h 141"/>
                    <a:gd name="T58" fmla="*/ 0 w 175"/>
                    <a:gd name="T59" fmla="*/ 0 h 141"/>
                    <a:gd name="T60" fmla="*/ 0 w 175"/>
                    <a:gd name="T61" fmla="*/ 0 h 141"/>
                    <a:gd name="T62" fmla="*/ 0 w 175"/>
                    <a:gd name="T63" fmla="*/ 0 h 141"/>
                    <a:gd name="T64" fmla="*/ 0 w 175"/>
                    <a:gd name="T65" fmla="*/ 0 h 141"/>
                    <a:gd name="T66" fmla="*/ 0 w 175"/>
                    <a:gd name="T67" fmla="*/ 0 h 141"/>
                    <a:gd name="T68" fmla="*/ 0 w 175"/>
                    <a:gd name="T69" fmla="*/ 0 h 141"/>
                    <a:gd name="T70" fmla="*/ 0 w 175"/>
                    <a:gd name="T71" fmla="*/ 0 h 141"/>
                    <a:gd name="T72" fmla="*/ 0 w 175"/>
                    <a:gd name="T73" fmla="*/ 0 h 141"/>
                    <a:gd name="T74" fmla="*/ 0 w 175"/>
                    <a:gd name="T75" fmla="*/ 0 h 141"/>
                    <a:gd name="T76" fmla="*/ 0 w 175"/>
                    <a:gd name="T77" fmla="*/ 0 h 141"/>
                    <a:gd name="T78" fmla="*/ 0 w 175"/>
                    <a:gd name="T79" fmla="*/ 0 h 141"/>
                    <a:gd name="T80" fmla="*/ 0 w 175"/>
                    <a:gd name="T81" fmla="*/ 0 h 14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75"/>
                    <a:gd name="T124" fmla="*/ 0 h 141"/>
                    <a:gd name="T125" fmla="*/ 175 w 175"/>
                    <a:gd name="T126" fmla="*/ 141 h 141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75" h="141">
                      <a:moveTo>
                        <a:pt x="0" y="105"/>
                      </a:moveTo>
                      <a:lnTo>
                        <a:pt x="0" y="112"/>
                      </a:lnTo>
                      <a:lnTo>
                        <a:pt x="16" y="107"/>
                      </a:lnTo>
                      <a:lnTo>
                        <a:pt x="17" y="109"/>
                      </a:lnTo>
                      <a:lnTo>
                        <a:pt x="0" y="114"/>
                      </a:lnTo>
                      <a:lnTo>
                        <a:pt x="2" y="115"/>
                      </a:lnTo>
                      <a:lnTo>
                        <a:pt x="2" y="124"/>
                      </a:lnTo>
                      <a:lnTo>
                        <a:pt x="13" y="117"/>
                      </a:lnTo>
                      <a:lnTo>
                        <a:pt x="1" y="127"/>
                      </a:lnTo>
                      <a:lnTo>
                        <a:pt x="9" y="127"/>
                      </a:lnTo>
                      <a:lnTo>
                        <a:pt x="2" y="137"/>
                      </a:lnTo>
                      <a:lnTo>
                        <a:pt x="20" y="141"/>
                      </a:lnTo>
                      <a:lnTo>
                        <a:pt x="33" y="132"/>
                      </a:lnTo>
                      <a:lnTo>
                        <a:pt x="38" y="124"/>
                      </a:lnTo>
                      <a:lnTo>
                        <a:pt x="41" y="132"/>
                      </a:lnTo>
                      <a:lnTo>
                        <a:pt x="49" y="123"/>
                      </a:lnTo>
                      <a:lnTo>
                        <a:pt x="46" y="113"/>
                      </a:lnTo>
                      <a:lnTo>
                        <a:pt x="51" y="109"/>
                      </a:lnTo>
                      <a:lnTo>
                        <a:pt x="46" y="105"/>
                      </a:lnTo>
                      <a:lnTo>
                        <a:pt x="48" y="85"/>
                      </a:lnTo>
                      <a:lnTo>
                        <a:pt x="60" y="79"/>
                      </a:lnTo>
                      <a:lnTo>
                        <a:pt x="59" y="75"/>
                      </a:lnTo>
                      <a:lnTo>
                        <a:pt x="62" y="59"/>
                      </a:lnTo>
                      <a:lnTo>
                        <a:pt x="75" y="48"/>
                      </a:lnTo>
                      <a:lnTo>
                        <a:pt x="77" y="38"/>
                      </a:lnTo>
                      <a:lnTo>
                        <a:pt x="86" y="37"/>
                      </a:lnTo>
                      <a:lnTo>
                        <a:pt x="87" y="30"/>
                      </a:lnTo>
                      <a:lnTo>
                        <a:pt x="100" y="31"/>
                      </a:lnTo>
                      <a:lnTo>
                        <a:pt x="101" y="25"/>
                      </a:lnTo>
                      <a:lnTo>
                        <a:pt x="105" y="25"/>
                      </a:lnTo>
                      <a:lnTo>
                        <a:pt x="107" y="22"/>
                      </a:lnTo>
                      <a:lnTo>
                        <a:pt x="117" y="28"/>
                      </a:lnTo>
                      <a:lnTo>
                        <a:pt x="130" y="29"/>
                      </a:lnTo>
                      <a:lnTo>
                        <a:pt x="138" y="25"/>
                      </a:lnTo>
                      <a:lnTo>
                        <a:pt x="139" y="16"/>
                      </a:lnTo>
                      <a:lnTo>
                        <a:pt x="154" y="13"/>
                      </a:lnTo>
                      <a:lnTo>
                        <a:pt x="160" y="17"/>
                      </a:lnTo>
                      <a:lnTo>
                        <a:pt x="159" y="25"/>
                      </a:lnTo>
                      <a:lnTo>
                        <a:pt x="173" y="16"/>
                      </a:lnTo>
                      <a:lnTo>
                        <a:pt x="165" y="17"/>
                      </a:lnTo>
                      <a:lnTo>
                        <a:pt x="166" y="15"/>
                      </a:lnTo>
                      <a:lnTo>
                        <a:pt x="158" y="12"/>
                      </a:lnTo>
                      <a:lnTo>
                        <a:pt x="175" y="9"/>
                      </a:lnTo>
                      <a:lnTo>
                        <a:pt x="160" y="3"/>
                      </a:lnTo>
                      <a:lnTo>
                        <a:pt x="154" y="9"/>
                      </a:lnTo>
                      <a:lnTo>
                        <a:pt x="157" y="1"/>
                      </a:lnTo>
                      <a:lnTo>
                        <a:pt x="150" y="0"/>
                      </a:lnTo>
                      <a:lnTo>
                        <a:pt x="146" y="9"/>
                      </a:lnTo>
                      <a:lnTo>
                        <a:pt x="145" y="9"/>
                      </a:lnTo>
                      <a:lnTo>
                        <a:pt x="145" y="2"/>
                      </a:lnTo>
                      <a:lnTo>
                        <a:pt x="134" y="13"/>
                      </a:lnTo>
                      <a:lnTo>
                        <a:pt x="139" y="3"/>
                      </a:lnTo>
                      <a:lnTo>
                        <a:pt x="134" y="2"/>
                      </a:lnTo>
                      <a:lnTo>
                        <a:pt x="121" y="13"/>
                      </a:lnTo>
                      <a:lnTo>
                        <a:pt x="111" y="10"/>
                      </a:lnTo>
                      <a:lnTo>
                        <a:pt x="114" y="17"/>
                      </a:lnTo>
                      <a:lnTo>
                        <a:pt x="107" y="13"/>
                      </a:lnTo>
                      <a:lnTo>
                        <a:pt x="101" y="22"/>
                      </a:lnTo>
                      <a:lnTo>
                        <a:pt x="101" y="15"/>
                      </a:lnTo>
                      <a:lnTo>
                        <a:pt x="97" y="21"/>
                      </a:lnTo>
                      <a:lnTo>
                        <a:pt x="94" y="17"/>
                      </a:lnTo>
                      <a:lnTo>
                        <a:pt x="97" y="22"/>
                      </a:lnTo>
                      <a:lnTo>
                        <a:pt x="87" y="19"/>
                      </a:lnTo>
                      <a:lnTo>
                        <a:pt x="85" y="28"/>
                      </a:lnTo>
                      <a:lnTo>
                        <a:pt x="77" y="31"/>
                      </a:lnTo>
                      <a:lnTo>
                        <a:pt x="85" y="31"/>
                      </a:lnTo>
                      <a:lnTo>
                        <a:pt x="71" y="37"/>
                      </a:lnTo>
                      <a:lnTo>
                        <a:pt x="67" y="41"/>
                      </a:lnTo>
                      <a:lnTo>
                        <a:pt x="72" y="41"/>
                      </a:lnTo>
                      <a:lnTo>
                        <a:pt x="55" y="51"/>
                      </a:lnTo>
                      <a:lnTo>
                        <a:pt x="49" y="68"/>
                      </a:lnTo>
                      <a:lnTo>
                        <a:pt x="30" y="82"/>
                      </a:lnTo>
                      <a:lnTo>
                        <a:pt x="33" y="86"/>
                      </a:lnTo>
                      <a:lnTo>
                        <a:pt x="41" y="84"/>
                      </a:lnTo>
                      <a:lnTo>
                        <a:pt x="22" y="87"/>
                      </a:lnTo>
                      <a:lnTo>
                        <a:pt x="13" y="93"/>
                      </a:lnTo>
                      <a:lnTo>
                        <a:pt x="16" y="96"/>
                      </a:lnTo>
                      <a:lnTo>
                        <a:pt x="9" y="96"/>
                      </a:lnTo>
                      <a:lnTo>
                        <a:pt x="9" y="100"/>
                      </a:lnTo>
                      <a:lnTo>
                        <a:pt x="0" y="100"/>
                      </a:lnTo>
                      <a:lnTo>
                        <a:pt x="9" y="103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80" name="Freeform 518"/>
                <p:cNvSpPr>
                  <a:spLocks/>
                </p:cNvSpPr>
                <p:nvPr/>
              </p:nvSpPr>
              <p:spPr bwMode="auto">
                <a:xfrm>
                  <a:off x="4723" y="1494"/>
                  <a:ext cx="38" cy="32"/>
                </a:xfrm>
                <a:custGeom>
                  <a:avLst/>
                  <a:gdLst>
                    <a:gd name="T0" fmla="*/ 0 w 115"/>
                    <a:gd name="T1" fmla="*/ 0 h 97"/>
                    <a:gd name="T2" fmla="*/ 0 w 115"/>
                    <a:gd name="T3" fmla="*/ 0 h 97"/>
                    <a:gd name="T4" fmla="*/ 0 w 115"/>
                    <a:gd name="T5" fmla="*/ 0 h 97"/>
                    <a:gd name="T6" fmla="*/ 0 w 115"/>
                    <a:gd name="T7" fmla="*/ 0 h 97"/>
                    <a:gd name="T8" fmla="*/ 0 w 115"/>
                    <a:gd name="T9" fmla="*/ 0 h 97"/>
                    <a:gd name="T10" fmla="*/ 0 w 115"/>
                    <a:gd name="T11" fmla="*/ 0 h 97"/>
                    <a:gd name="T12" fmla="*/ 0 w 115"/>
                    <a:gd name="T13" fmla="*/ 0 h 97"/>
                    <a:gd name="T14" fmla="*/ 0 w 115"/>
                    <a:gd name="T15" fmla="*/ 0 h 97"/>
                    <a:gd name="T16" fmla="*/ 0 w 115"/>
                    <a:gd name="T17" fmla="*/ 0 h 97"/>
                    <a:gd name="T18" fmla="*/ 0 w 115"/>
                    <a:gd name="T19" fmla="*/ 0 h 97"/>
                    <a:gd name="T20" fmla="*/ 0 w 115"/>
                    <a:gd name="T21" fmla="*/ 0 h 97"/>
                    <a:gd name="T22" fmla="*/ 0 w 115"/>
                    <a:gd name="T23" fmla="*/ 0 h 97"/>
                    <a:gd name="T24" fmla="*/ 0 w 115"/>
                    <a:gd name="T25" fmla="*/ 0 h 97"/>
                    <a:gd name="T26" fmla="*/ 0 w 115"/>
                    <a:gd name="T27" fmla="*/ 0 h 97"/>
                    <a:gd name="T28" fmla="*/ 0 w 115"/>
                    <a:gd name="T29" fmla="*/ 0 h 97"/>
                    <a:gd name="T30" fmla="*/ 0 w 115"/>
                    <a:gd name="T31" fmla="*/ 0 h 97"/>
                    <a:gd name="T32" fmla="*/ 0 w 115"/>
                    <a:gd name="T33" fmla="*/ 0 h 97"/>
                    <a:gd name="T34" fmla="*/ 0 w 115"/>
                    <a:gd name="T35" fmla="*/ 0 h 97"/>
                    <a:gd name="T36" fmla="*/ 0 w 115"/>
                    <a:gd name="T37" fmla="*/ 0 h 97"/>
                    <a:gd name="T38" fmla="*/ 0 w 115"/>
                    <a:gd name="T39" fmla="*/ 0 h 97"/>
                    <a:gd name="T40" fmla="*/ 0 w 115"/>
                    <a:gd name="T41" fmla="*/ 0 h 97"/>
                    <a:gd name="T42" fmla="*/ 0 w 115"/>
                    <a:gd name="T43" fmla="*/ 0 h 97"/>
                    <a:gd name="T44" fmla="*/ 0 w 115"/>
                    <a:gd name="T45" fmla="*/ 0 h 97"/>
                    <a:gd name="T46" fmla="*/ 0 w 115"/>
                    <a:gd name="T47" fmla="*/ 0 h 97"/>
                    <a:gd name="T48" fmla="*/ 0 w 115"/>
                    <a:gd name="T49" fmla="*/ 0 h 97"/>
                    <a:gd name="T50" fmla="*/ 0 w 115"/>
                    <a:gd name="T51" fmla="*/ 0 h 97"/>
                    <a:gd name="T52" fmla="*/ 0 w 115"/>
                    <a:gd name="T53" fmla="*/ 0 h 97"/>
                    <a:gd name="T54" fmla="*/ 0 w 115"/>
                    <a:gd name="T55" fmla="*/ 0 h 97"/>
                    <a:gd name="T56" fmla="*/ 0 w 115"/>
                    <a:gd name="T57" fmla="*/ 0 h 97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115"/>
                    <a:gd name="T88" fmla="*/ 0 h 97"/>
                    <a:gd name="T89" fmla="*/ 115 w 115"/>
                    <a:gd name="T90" fmla="*/ 97 h 97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115" h="97">
                      <a:moveTo>
                        <a:pt x="0" y="53"/>
                      </a:moveTo>
                      <a:lnTo>
                        <a:pt x="11" y="55"/>
                      </a:lnTo>
                      <a:lnTo>
                        <a:pt x="36" y="53"/>
                      </a:lnTo>
                      <a:lnTo>
                        <a:pt x="41" y="42"/>
                      </a:lnTo>
                      <a:lnTo>
                        <a:pt x="57" y="37"/>
                      </a:lnTo>
                      <a:lnTo>
                        <a:pt x="60" y="29"/>
                      </a:lnTo>
                      <a:lnTo>
                        <a:pt x="64" y="26"/>
                      </a:lnTo>
                      <a:lnTo>
                        <a:pt x="63" y="22"/>
                      </a:lnTo>
                      <a:lnTo>
                        <a:pt x="67" y="21"/>
                      </a:lnTo>
                      <a:lnTo>
                        <a:pt x="74" y="13"/>
                      </a:lnTo>
                      <a:lnTo>
                        <a:pt x="70" y="5"/>
                      </a:lnTo>
                      <a:lnTo>
                        <a:pt x="94" y="0"/>
                      </a:lnTo>
                      <a:lnTo>
                        <a:pt x="115" y="12"/>
                      </a:lnTo>
                      <a:lnTo>
                        <a:pt x="108" y="16"/>
                      </a:lnTo>
                      <a:lnTo>
                        <a:pt x="88" y="16"/>
                      </a:lnTo>
                      <a:lnTo>
                        <a:pt x="88" y="27"/>
                      </a:lnTo>
                      <a:lnTo>
                        <a:pt x="97" y="34"/>
                      </a:lnTo>
                      <a:lnTo>
                        <a:pt x="94" y="39"/>
                      </a:lnTo>
                      <a:lnTo>
                        <a:pt x="94" y="44"/>
                      </a:lnTo>
                      <a:lnTo>
                        <a:pt x="74" y="68"/>
                      </a:lnTo>
                      <a:lnTo>
                        <a:pt x="64" y="67"/>
                      </a:lnTo>
                      <a:lnTo>
                        <a:pt x="60" y="72"/>
                      </a:lnTo>
                      <a:lnTo>
                        <a:pt x="70" y="92"/>
                      </a:lnTo>
                      <a:lnTo>
                        <a:pt x="55" y="92"/>
                      </a:lnTo>
                      <a:lnTo>
                        <a:pt x="49" y="97"/>
                      </a:lnTo>
                      <a:lnTo>
                        <a:pt x="37" y="84"/>
                      </a:lnTo>
                      <a:lnTo>
                        <a:pt x="8" y="88"/>
                      </a:lnTo>
                      <a:lnTo>
                        <a:pt x="16" y="72"/>
                      </a:ln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81" name="Freeform 519"/>
                <p:cNvSpPr>
                  <a:spLocks/>
                </p:cNvSpPr>
                <p:nvPr/>
              </p:nvSpPr>
              <p:spPr bwMode="auto">
                <a:xfrm>
                  <a:off x="4400" y="1559"/>
                  <a:ext cx="12" cy="5"/>
                </a:xfrm>
                <a:custGeom>
                  <a:avLst/>
                  <a:gdLst>
                    <a:gd name="T0" fmla="*/ 0 w 37"/>
                    <a:gd name="T1" fmla="*/ 0 h 17"/>
                    <a:gd name="T2" fmla="*/ 0 w 37"/>
                    <a:gd name="T3" fmla="*/ 0 h 17"/>
                    <a:gd name="T4" fmla="*/ 0 w 37"/>
                    <a:gd name="T5" fmla="*/ 0 h 17"/>
                    <a:gd name="T6" fmla="*/ 0 w 37"/>
                    <a:gd name="T7" fmla="*/ 0 h 17"/>
                    <a:gd name="T8" fmla="*/ 0 w 37"/>
                    <a:gd name="T9" fmla="*/ 0 h 17"/>
                    <a:gd name="T10" fmla="*/ 0 w 37"/>
                    <a:gd name="T11" fmla="*/ 0 h 17"/>
                    <a:gd name="T12" fmla="*/ 0 w 37"/>
                    <a:gd name="T13" fmla="*/ 0 h 17"/>
                    <a:gd name="T14" fmla="*/ 0 w 37"/>
                    <a:gd name="T15" fmla="*/ 0 h 17"/>
                    <a:gd name="T16" fmla="*/ 0 w 37"/>
                    <a:gd name="T17" fmla="*/ 0 h 17"/>
                    <a:gd name="T18" fmla="*/ 0 w 37"/>
                    <a:gd name="T19" fmla="*/ 0 h 17"/>
                    <a:gd name="T20" fmla="*/ 0 w 37"/>
                    <a:gd name="T21" fmla="*/ 0 h 17"/>
                    <a:gd name="T22" fmla="*/ 0 w 37"/>
                    <a:gd name="T23" fmla="*/ 0 h 1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7"/>
                    <a:gd name="T37" fmla="*/ 0 h 17"/>
                    <a:gd name="T38" fmla="*/ 37 w 37"/>
                    <a:gd name="T39" fmla="*/ 17 h 1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7" h="17">
                      <a:moveTo>
                        <a:pt x="0" y="9"/>
                      </a:moveTo>
                      <a:lnTo>
                        <a:pt x="3" y="0"/>
                      </a:lnTo>
                      <a:lnTo>
                        <a:pt x="10" y="4"/>
                      </a:lnTo>
                      <a:lnTo>
                        <a:pt x="24" y="0"/>
                      </a:lnTo>
                      <a:lnTo>
                        <a:pt x="37" y="6"/>
                      </a:lnTo>
                      <a:lnTo>
                        <a:pt x="33" y="17"/>
                      </a:lnTo>
                      <a:lnTo>
                        <a:pt x="31" y="9"/>
                      </a:lnTo>
                      <a:lnTo>
                        <a:pt x="24" y="4"/>
                      </a:lnTo>
                      <a:lnTo>
                        <a:pt x="16" y="10"/>
                      </a:lnTo>
                      <a:lnTo>
                        <a:pt x="18" y="14"/>
                      </a:lnTo>
                      <a:lnTo>
                        <a:pt x="15" y="17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82" name="Freeform 520"/>
                <p:cNvSpPr>
                  <a:spLocks/>
                </p:cNvSpPr>
                <p:nvPr/>
              </p:nvSpPr>
              <p:spPr bwMode="auto">
                <a:xfrm>
                  <a:off x="4904" y="1586"/>
                  <a:ext cx="22" cy="18"/>
                </a:xfrm>
                <a:custGeom>
                  <a:avLst/>
                  <a:gdLst>
                    <a:gd name="T0" fmla="*/ 0 w 66"/>
                    <a:gd name="T1" fmla="*/ 0 h 53"/>
                    <a:gd name="T2" fmla="*/ 0 w 66"/>
                    <a:gd name="T3" fmla="*/ 0 h 53"/>
                    <a:gd name="T4" fmla="*/ 0 w 66"/>
                    <a:gd name="T5" fmla="*/ 0 h 53"/>
                    <a:gd name="T6" fmla="*/ 0 w 66"/>
                    <a:gd name="T7" fmla="*/ 0 h 53"/>
                    <a:gd name="T8" fmla="*/ 0 w 66"/>
                    <a:gd name="T9" fmla="*/ 0 h 53"/>
                    <a:gd name="T10" fmla="*/ 0 w 66"/>
                    <a:gd name="T11" fmla="*/ 0 h 53"/>
                    <a:gd name="T12" fmla="*/ 0 w 66"/>
                    <a:gd name="T13" fmla="*/ 0 h 53"/>
                    <a:gd name="T14" fmla="*/ 0 w 66"/>
                    <a:gd name="T15" fmla="*/ 0 h 53"/>
                    <a:gd name="T16" fmla="*/ 0 w 66"/>
                    <a:gd name="T17" fmla="*/ 0 h 53"/>
                    <a:gd name="T18" fmla="*/ 0 w 66"/>
                    <a:gd name="T19" fmla="*/ 0 h 53"/>
                    <a:gd name="T20" fmla="*/ 0 w 66"/>
                    <a:gd name="T21" fmla="*/ 0 h 53"/>
                    <a:gd name="T22" fmla="*/ 0 w 66"/>
                    <a:gd name="T23" fmla="*/ 0 h 5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6"/>
                    <a:gd name="T37" fmla="*/ 0 h 53"/>
                    <a:gd name="T38" fmla="*/ 66 w 66"/>
                    <a:gd name="T39" fmla="*/ 53 h 5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6" h="53">
                      <a:moveTo>
                        <a:pt x="0" y="0"/>
                      </a:moveTo>
                      <a:lnTo>
                        <a:pt x="0" y="44"/>
                      </a:lnTo>
                      <a:lnTo>
                        <a:pt x="11" y="45"/>
                      </a:lnTo>
                      <a:lnTo>
                        <a:pt x="23" y="33"/>
                      </a:lnTo>
                      <a:lnTo>
                        <a:pt x="35" y="38"/>
                      </a:lnTo>
                      <a:lnTo>
                        <a:pt x="46" y="51"/>
                      </a:lnTo>
                      <a:lnTo>
                        <a:pt x="66" y="53"/>
                      </a:lnTo>
                      <a:lnTo>
                        <a:pt x="43" y="33"/>
                      </a:lnTo>
                      <a:lnTo>
                        <a:pt x="44" y="23"/>
                      </a:lnTo>
                      <a:lnTo>
                        <a:pt x="33" y="19"/>
                      </a:lnTo>
                      <a:lnTo>
                        <a:pt x="21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83" name="Freeform 521"/>
                <p:cNvSpPr>
                  <a:spLocks/>
                </p:cNvSpPr>
                <p:nvPr/>
              </p:nvSpPr>
              <p:spPr bwMode="auto">
                <a:xfrm>
                  <a:off x="4920" y="1590"/>
                  <a:ext cx="9" cy="3"/>
                </a:xfrm>
                <a:custGeom>
                  <a:avLst/>
                  <a:gdLst>
                    <a:gd name="T0" fmla="*/ 0 w 27"/>
                    <a:gd name="T1" fmla="*/ 0 h 13"/>
                    <a:gd name="T2" fmla="*/ 0 w 27"/>
                    <a:gd name="T3" fmla="*/ 0 h 13"/>
                    <a:gd name="T4" fmla="*/ 0 w 27"/>
                    <a:gd name="T5" fmla="*/ 0 h 13"/>
                    <a:gd name="T6" fmla="*/ 0 w 27"/>
                    <a:gd name="T7" fmla="*/ 0 h 13"/>
                    <a:gd name="T8" fmla="*/ 0 w 27"/>
                    <a:gd name="T9" fmla="*/ 0 h 13"/>
                    <a:gd name="T10" fmla="*/ 0 w 27"/>
                    <a:gd name="T11" fmla="*/ 0 h 1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7"/>
                    <a:gd name="T19" fmla="*/ 0 h 13"/>
                    <a:gd name="T20" fmla="*/ 27 w 27"/>
                    <a:gd name="T21" fmla="*/ 13 h 1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7" h="13">
                      <a:moveTo>
                        <a:pt x="0" y="7"/>
                      </a:moveTo>
                      <a:lnTo>
                        <a:pt x="17" y="13"/>
                      </a:lnTo>
                      <a:lnTo>
                        <a:pt x="27" y="3"/>
                      </a:lnTo>
                      <a:lnTo>
                        <a:pt x="25" y="0"/>
                      </a:lnTo>
                      <a:lnTo>
                        <a:pt x="19" y="5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84" name="Freeform 522"/>
                <p:cNvSpPr>
                  <a:spLocks/>
                </p:cNvSpPr>
                <p:nvPr/>
              </p:nvSpPr>
              <p:spPr bwMode="auto">
                <a:xfrm>
                  <a:off x="4925" y="1586"/>
                  <a:ext cx="5" cy="5"/>
                </a:xfrm>
                <a:custGeom>
                  <a:avLst/>
                  <a:gdLst>
                    <a:gd name="T0" fmla="*/ 0 w 14"/>
                    <a:gd name="T1" fmla="*/ 0 h 14"/>
                    <a:gd name="T2" fmla="*/ 0 w 14"/>
                    <a:gd name="T3" fmla="*/ 0 h 14"/>
                    <a:gd name="T4" fmla="*/ 0 w 14"/>
                    <a:gd name="T5" fmla="*/ 0 h 14"/>
                    <a:gd name="T6" fmla="*/ 0 w 14"/>
                    <a:gd name="T7" fmla="*/ 0 h 14"/>
                    <a:gd name="T8" fmla="*/ 0 w 14"/>
                    <a:gd name="T9" fmla="*/ 0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"/>
                    <a:gd name="T16" fmla="*/ 0 h 14"/>
                    <a:gd name="T17" fmla="*/ 14 w 14"/>
                    <a:gd name="T18" fmla="*/ 14 h 1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" h="14">
                      <a:moveTo>
                        <a:pt x="0" y="0"/>
                      </a:moveTo>
                      <a:lnTo>
                        <a:pt x="10" y="6"/>
                      </a:lnTo>
                      <a:lnTo>
                        <a:pt x="14" y="14"/>
                      </a:lnTo>
                      <a:lnTo>
                        <a:pt x="14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85" name="Freeform 523"/>
                <p:cNvSpPr>
                  <a:spLocks/>
                </p:cNvSpPr>
                <p:nvPr/>
              </p:nvSpPr>
              <p:spPr bwMode="auto">
                <a:xfrm>
                  <a:off x="4446" y="1623"/>
                  <a:ext cx="18" cy="20"/>
                </a:xfrm>
                <a:custGeom>
                  <a:avLst/>
                  <a:gdLst>
                    <a:gd name="T0" fmla="*/ 0 w 54"/>
                    <a:gd name="T1" fmla="*/ 0 h 56"/>
                    <a:gd name="T2" fmla="*/ 0 w 54"/>
                    <a:gd name="T3" fmla="*/ 0 h 56"/>
                    <a:gd name="T4" fmla="*/ 0 w 54"/>
                    <a:gd name="T5" fmla="*/ 0 h 56"/>
                    <a:gd name="T6" fmla="*/ 0 w 54"/>
                    <a:gd name="T7" fmla="*/ 0 h 56"/>
                    <a:gd name="T8" fmla="*/ 0 w 54"/>
                    <a:gd name="T9" fmla="*/ 0 h 56"/>
                    <a:gd name="T10" fmla="*/ 0 w 54"/>
                    <a:gd name="T11" fmla="*/ 0 h 56"/>
                    <a:gd name="T12" fmla="*/ 0 w 54"/>
                    <a:gd name="T13" fmla="*/ 0 h 56"/>
                    <a:gd name="T14" fmla="*/ 0 w 54"/>
                    <a:gd name="T15" fmla="*/ 0 h 56"/>
                    <a:gd name="T16" fmla="*/ 0 w 54"/>
                    <a:gd name="T17" fmla="*/ 0 h 56"/>
                    <a:gd name="T18" fmla="*/ 0 w 54"/>
                    <a:gd name="T19" fmla="*/ 0 h 56"/>
                    <a:gd name="T20" fmla="*/ 0 w 54"/>
                    <a:gd name="T21" fmla="*/ 0 h 56"/>
                    <a:gd name="T22" fmla="*/ 0 w 54"/>
                    <a:gd name="T23" fmla="*/ 0 h 56"/>
                    <a:gd name="T24" fmla="*/ 0 w 54"/>
                    <a:gd name="T25" fmla="*/ 0 h 5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54"/>
                    <a:gd name="T40" fmla="*/ 0 h 56"/>
                    <a:gd name="T41" fmla="*/ 54 w 54"/>
                    <a:gd name="T42" fmla="*/ 56 h 5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54" h="56">
                      <a:moveTo>
                        <a:pt x="0" y="20"/>
                      </a:moveTo>
                      <a:lnTo>
                        <a:pt x="4" y="2"/>
                      </a:lnTo>
                      <a:lnTo>
                        <a:pt x="23" y="0"/>
                      </a:lnTo>
                      <a:lnTo>
                        <a:pt x="30" y="5"/>
                      </a:lnTo>
                      <a:lnTo>
                        <a:pt x="30" y="19"/>
                      </a:lnTo>
                      <a:lnTo>
                        <a:pt x="46" y="20"/>
                      </a:lnTo>
                      <a:lnTo>
                        <a:pt x="48" y="30"/>
                      </a:lnTo>
                      <a:lnTo>
                        <a:pt x="54" y="33"/>
                      </a:lnTo>
                      <a:lnTo>
                        <a:pt x="54" y="44"/>
                      </a:lnTo>
                      <a:lnTo>
                        <a:pt x="46" y="56"/>
                      </a:lnTo>
                      <a:lnTo>
                        <a:pt x="28" y="56"/>
                      </a:lnTo>
                      <a:lnTo>
                        <a:pt x="32" y="43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86" name="Freeform 524"/>
                <p:cNvSpPr>
                  <a:spLocks/>
                </p:cNvSpPr>
                <p:nvPr/>
              </p:nvSpPr>
              <p:spPr bwMode="auto">
                <a:xfrm>
                  <a:off x="4404" y="1581"/>
                  <a:ext cx="28" cy="40"/>
                </a:xfrm>
                <a:custGeom>
                  <a:avLst/>
                  <a:gdLst>
                    <a:gd name="T0" fmla="*/ 0 w 84"/>
                    <a:gd name="T1" fmla="*/ 0 h 121"/>
                    <a:gd name="T2" fmla="*/ 0 w 84"/>
                    <a:gd name="T3" fmla="*/ 0 h 121"/>
                    <a:gd name="T4" fmla="*/ 0 w 84"/>
                    <a:gd name="T5" fmla="*/ 0 h 121"/>
                    <a:gd name="T6" fmla="*/ 0 w 84"/>
                    <a:gd name="T7" fmla="*/ 0 h 121"/>
                    <a:gd name="T8" fmla="*/ 0 w 84"/>
                    <a:gd name="T9" fmla="*/ 0 h 121"/>
                    <a:gd name="T10" fmla="*/ 0 w 84"/>
                    <a:gd name="T11" fmla="*/ 0 h 121"/>
                    <a:gd name="T12" fmla="*/ 0 w 84"/>
                    <a:gd name="T13" fmla="*/ 0 h 121"/>
                    <a:gd name="T14" fmla="*/ 0 w 84"/>
                    <a:gd name="T15" fmla="*/ 0 h 121"/>
                    <a:gd name="T16" fmla="*/ 0 w 84"/>
                    <a:gd name="T17" fmla="*/ 0 h 121"/>
                    <a:gd name="T18" fmla="*/ 0 w 84"/>
                    <a:gd name="T19" fmla="*/ 0 h 121"/>
                    <a:gd name="T20" fmla="*/ 0 w 84"/>
                    <a:gd name="T21" fmla="*/ 0 h 121"/>
                    <a:gd name="T22" fmla="*/ 0 w 84"/>
                    <a:gd name="T23" fmla="*/ 0 h 121"/>
                    <a:gd name="T24" fmla="*/ 0 w 84"/>
                    <a:gd name="T25" fmla="*/ 0 h 121"/>
                    <a:gd name="T26" fmla="*/ 0 w 84"/>
                    <a:gd name="T27" fmla="*/ 0 h 121"/>
                    <a:gd name="T28" fmla="*/ 0 w 84"/>
                    <a:gd name="T29" fmla="*/ 0 h 121"/>
                    <a:gd name="T30" fmla="*/ 0 w 84"/>
                    <a:gd name="T31" fmla="*/ 0 h 121"/>
                    <a:gd name="T32" fmla="*/ 0 w 84"/>
                    <a:gd name="T33" fmla="*/ 0 h 121"/>
                    <a:gd name="T34" fmla="*/ 0 w 84"/>
                    <a:gd name="T35" fmla="*/ 0 h 121"/>
                    <a:gd name="T36" fmla="*/ 0 w 84"/>
                    <a:gd name="T37" fmla="*/ 0 h 121"/>
                    <a:gd name="T38" fmla="*/ 0 w 84"/>
                    <a:gd name="T39" fmla="*/ 0 h 121"/>
                    <a:gd name="T40" fmla="*/ 0 w 84"/>
                    <a:gd name="T41" fmla="*/ 0 h 121"/>
                    <a:gd name="T42" fmla="*/ 0 w 84"/>
                    <a:gd name="T43" fmla="*/ 0 h 121"/>
                    <a:gd name="T44" fmla="*/ 0 w 84"/>
                    <a:gd name="T45" fmla="*/ 0 h 121"/>
                    <a:gd name="T46" fmla="*/ 0 w 84"/>
                    <a:gd name="T47" fmla="*/ 0 h 121"/>
                    <a:gd name="T48" fmla="*/ 0 w 84"/>
                    <a:gd name="T49" fmla="*/ 0 h 121"/>
                    <a:gd name="T50" fmla="*/ 0 w 84"/>
                    <a:gd name="T51" fmla="*/ 0 h 121"/>
                    <a:gd name="T52" fmla="*/ 0 w 84"/>
                    <a:gd name="T53" fmla="*/ 0 h 121"/>
                    <a:gd name="T54" fmla="*/ 0 w 84"/>
                    <a:gd name="T55" fmla="*/ 0 h 121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84"/>
                    <a:gd name="T85" fmla="*/ 0 h 121"/>
                    <a:gd name="T86" fmla="*/ 84 w 84"/>
                    <a:gd name="T87" fmla="*/ 121 h 121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84" h="121">
                      <a:moveTo>
                        <a:pt x="0" y="29"/>
                      </a:moveTo>
                      <a:lnTo>
                        <a:pt x="1" y="38"/>
                      </a:lnTo>
                      <a:lnTo>
                        <a:pt x="18" y="55"/>
                      </a:lnTo>
                      <a:lnTo>
                        <a:pt x="33" y="96"/>
                      </a:lnTo>
                      <a:lnTo>
                        <a:pt x="72" y="121"/>
                      </a:lnTo>
                      <a:lnTo>
                        <a:pt x="79" y="117"/>
                      </a:lnTo>
                      <a:lnTo>
                        <a:pt x="82" y="108"/>
                      </a:lnTo>
                      <a:lnTo>
                        <a:pt x="77" y="106"/>
                      </a:lnTo>
                      <a:lnTo>
                        <a:pt x="81" y="102"/>
                      </a:lnTo>
                      <a:lnTo>
                        <a:pt x="84" y="82"/>
                      </a:lnTo>
                      <a:lnTo>
                        <a:pt x="79" y="72"/>
                      </a:lnTo>
                      <a:lnTo>
                        <a:pt x="72" y="72"/>
                      </a:lnTo>
                      <a:lnTo>
                        <a:pt x="72" y="61"/>
                      </a:lnTo>
                      <a:lnTo>
                        <a:pt x="64" y="67"/>
                      </a:lnTo>
                      <a:lnTo>
                        <a:pt x="56" y="62"/>
                      </a:lnTo>
                      <a:lnTo>
                        <a:pt x="50" y="49"/>
                      </a:lnTo>
                      <a:lnTo>
                        <a:pt x="60" y="34"/>
                      </a:lnTo>
                      <a:lnTo>
                        <a:pt x="77" y="28"/>
                      </a:lnTo>
                      <a:lnTo>
                        <a:pt x="72" y="24"/>
                      </a:lnTo>
                      <a:lnTo>
                        <a:pt x="73" y="16"/>
                      </a:lnTo>
                      <a:lnTo>
                        <a:pt x="56" y="14"/>
                      </a:lnTo>
                      <a:lnTo>
                        <a:pt x="42" y="0"/>
                      </a:lnTo>
                      <a:lnTo>
                        <a:pt x="39" y="11"/>
                      </a:lnTo>
                      <a:lnTo>
                        <a:pt x="21" y="20"/>
                      </a:lnTo>
                      <a:lnTo>
                        <a:pt x="16" y="32"/>
                      </a:lnTo>
                      <a:lnTo>
                        <a:pt x="6" y="30"/>
                      </a:lnTo>
                      <a:lnTo>
                        <a:pt x="6" y="23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87" name="Freeform 525"/>
                <p:cNvSpPr>
                  <a:spLocks/>
                </p:cNvSpPr>
                <p:nvPr/>
              </p:nvSpPr>
              <p:spPr bwMode="auto">
                <a:xfrm>
                  <a:off x="4850" y="1554"/>
                  <a:ext cx="5" cy="9"/>
                </a:xfrm>
                <a:custGeom>
                  <a:avLst/>
                  <a:gdLst>
                    <a:gd name="T0" fmla="*/ 0 w 17"/>
                    <a:gd name="T1" fmla="*/ 0 h 20"/>
                    <a:gd name="T2" fmla="*/ 0 w 17"/>
                    <a:gd name="T3" fmla="*/ 0 h 20"/>
                    <a:gd name="T4" fmla="*/ 0 w 17"/>
                    <a:gd name="T5" fmla="*/ 0 h 20"/>
                    <a:gd name="T6" fmla="*/ 0 w 17"/>
                    <a:gd name="T7" fmla="*/ 0 h 2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7"/>
                    <a:gd name="T13" fmla="*/ 0 h 20"/>
                    <a:gd name="T14" fmla="*/ 17 w 17"/>
                    <a:gd name="T15" fmla="*/ 20 h 2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7" h="20">
                      <a:moveTo>
                        <a:pt x="0" y="20"/>
                      </a:moveTo>
                      <a:lnTo>
                        <a:pt x="10" y="10"/>
                      </a:lnTo>
                      <a:lnTo>
                        <a:pt x="17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88" name="Freeform 526"/>
                <p:cNvSpPr>
                  <a:spLocks/>
                </p:cNvSpPr>
                <p:nvPr/>
              </p:nvSpPr>
              <p:spPr bwMode="auto">
                <a:xfrm>
                  <a:off x="4856" y="1538"/>
                  <a:ext cx="9" cy="14"/>
                </a:xfrm>
                <a:custGeom>
                  <a:avLst/>
                  <a:gdLst>
                    <a:gd name="T0" fmla="*/ 0 w 27"/>
                    <a:gd name="T1" fmla="*/ 0 h 43"/>
                    <a:gd name="T2" fmla="*/ 0 w 27"/>
                    <a:gd name="T3" fmla="*/ 0 h 43"/>
                    <a:gd name="T4" fmla="*/ 0 w 27"/>
                    <a:gd name="T5" fmla="*/ 0 h 43"/>
                    <a:gd name="T6" fmla="*/ 0 w 27"/>
                    <a:gd name="T7" fmla="*/ 0 h 43"/>
                    <a:gd name="T8" fmla="*/ 0 w 27"/>
                    <a:gd name="T9" fmla="*/ 0 h 43"/>
                    <a:gd name="T10" fmla="*/ 0 w 27"/>
                    <a:gd name="T11" fmla="*/ 0 h 43"/>
                    <a:gd name="T12" fmla="*/ 0 w 27"/>
                    <a:gd name="T13" fmla="*/ 0 h 43"/>
                    <a:gd name="T14" fmla="*/ 0 w 27"/>
                    <a:gd name="T15" fmla="*/ 0 h 43"/>
                    <a:gd name="T16" fmla="*/ 0 w 27"/>
                    <a:gd name="T17" fmla="*/ 0 h 43"/>
                    <a:gd name="T18" fmla="*/ 0 w 27"/>
                    <a:gd name="T19" fmla="*/ 0 h 43"/>
                    <a:gd name="T20" fmla="*/ 0 w 27"/>
                    <a:gd name="T21" fmla="*/ 0 h 43"/>
                    <a:gd name="T22" fmla="*/ 0 w 27"/>
                    <a:gd name="T23" fmla="*/ 0 h 43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27"/>
                    <a:gd name="T37" fmla="*/ 0 h 43"/>
                    <a:gd name="T38" fmla="*/ 27 w 27"/>
                    <a:gd name="T39" fmla="*/ 43 h 43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27" h="43">
                      <a:moveTo>
                        <a:pt x="0" y="18"/>
                      </a:moveTo>
                      <a:lnTo>
                        <a:pt x="6" y="0"/>
                      </a:lnTo>
                      <a:lnTo>
                        <a:pt x="14" y="2"/>
                      </a:lnTo>
                      <a:lnTo>
                        <a:pt x="19" y="13"/>
                      </a:lnTo>
                      <a:lnTo>
                        <a:pt x="9" y="23"/>
                      </a:lnTo>
                      <a:lnTo>
                        <a:pt x="11" y="29"/>
                      </a:lnTo>
                      <a:lnTo>
                        <a:pt x="27" y="34"/>
                      </a:lnTo>
                      <a:lnTo>
                        <a:pt x="27" y="43"/>
                      </a:lnTo>
                      <a:lnTo>
                        <a:pt x="19" y="34"/>
                      </a:lnTo>
                      <a:lnTo>
                        <a:pt x="19" y="37"/>
                      </a:lnTo>
                      <a:lnTo>
                        <a:pt x="6" y="34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89" name="Freeform 527"/>
                <p:cNvSpPr>
                  <a:spLocks/>
                </p:cNvSpPr>
                <p:nvPr/>
              </p:nvSpPr>
              <p:spPr bwMode="auto">
                <a:xfrm>
                  <a:off x="4857" y="1550"/>
                  <a:ext cx="2" cy="3"/>
                </a:xfrm>
                <a:custGeom>
                  <a:avLst/>
                  <a:gdLst>
                    <a:gd name="T0" fmla="*/ 0 w 8"/>
                    <a:gd name="T1" fmla="*/ 0 h 8"/>
                    <a:gd name="T2" fmla="*/ 0 w 8"/>
                    <a:gd name="T3" fmla="*/ 0 h 8"/>
                    <a:gd name="T4" fmla="*/ 0 w 8"/>
                    <a:gd name="T5" fmla="*/ 0 h 8"/>
                    <a:gd name="T6" fmla="*/ 0 w 8"/>
                    <a:gd name="T7" fmla="*/ 0 h 8"/>
                    <a:gd name="T8" fmla="*/ 0 w 8"/>
                    <a:gd name="T9" fmla="*/ 0 h 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8"/>
                    <a:gd name="T16" fmla="*/ 0 h 8"/>
                    <a:gd name="T17" fmla="*/ 8 w 8"/>
                    <a:gd name="T18" fmla="*/ 8 h 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8" h="8">
                      <a:moveTo>
                        <a:pt x="0" y="0"/>
                      </a:moveTo>
                      <a:lnTo>
                        <a:pt x="5" y="0"/>
                      </a:lnTo>
                      <a:lnTo>
                        <a:pt x="8" y="1"/>
                      </a:lnTo>
                      <a:lnTo>
                        <a:pt x="7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90" name="Freeform 528"/>
                <p:cNvSpPr>
                  <a:spLocks/>
                </p:cNvSpPr>
                <p:nvPr/>
              </p:nvSpPr>
              <p:spPr bwMode="auto">
                <a:xfrm>
                  <a:off x="4860" y="1554"/>
                  <a:ext cx="3" cy="3"/>
                </a:xfrm>
                <a:custGeom>
                  <a:avLst/>
                  <a:gdLst>
                    <a:gd name="T0" fmla="*/ 0 w 8"/>
                    <a:gd name="T1" fmla="*/ 0 h 10"/>
                    <a:gd name="T2" fmla="*/ 0 w 8"/>
                    <a:gd name="T3" fmla="*/ 0 h 10"/>
                    <a:gd name="T4" fmla="*/ 0 w 8"/>
                    <a:gd name="T5" fmla="*/ 0 h 10"/>
                    <a:gd name="T6" fmla="*/ 0 w 8"/>
                    <a:gd name="T7" fmla="*/ 0 h 1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8"/>
                    <a:gd name="T13" fmla="*/ 0 h 10"/>
                    <a:gd name="T14" fmla="*/ 8 w 8"/>
                    <a:gd name="T15" fmla="*/ 10 h 1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8" h="10">
                      <a:moveTo>
                        <a:pt x="0" y="0"/>
                      </a:moveTo>
                      <a:lnTo>
                        <a:pt x="0" y="10"/>
                      </a:lnTo>
                      <a:lnTo>
                        <a:pt x="8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91" name="Freeform 529"/>
                <p:cNvSpPr>
                  <a:spLocks/>
                </p:cNvSpPr>
                <p:nvPr/>
              </p:nvSpPr>
              <p:spPr bwMode="auto">
                <a:xfrm>
                  <a:off x="4860" y="1559"/>
                  <a:ext cx="10" cy="9"/>
                </a:xfrm>
                <a:custGeom>
                  <a:avLst/>
                  <a:gdLst>
                    <a:gd name="T0" fmla="*/ 0 w 29"/>
                    <a:gd name="T1" fmla="*/ 0 h 28"/>
                    <a:gd name="T2" fmla="*/ 0 w 29"/>
                    <a:gd name="T3" fmla="*/ 0 h 28"/>
                    <a:gd name="T4" fmla="*/ 0 w 29"/>
                    <a:gd name="T5" fmla="*/ 0 h 28"/>
                    <a:gd name="T6" fmla="*/ 0 w 29"/>
                    <a:gd name="T7" fmla="*/ 0 h 28"/>
                    <a:gd name="T8" fmla="*/ 0 w 29"/>
                    <a:gd name="T9" fmla="*/ 0 h 28"/>
                    <a:gd name="T10" fmla="*/ 0 w 29"/>
                    <a:gd name="T11" fmla="*/ 0 h 28"/>
                    <a:gd name="T12" fmla="*/ 0 w 29"/>
                    <a:gd name="T13" fmla="*/ 0 h 28"/>
                    <a:gd name="T14" fmla="*/ 0 w 29"/>
                    <a:gd name="T15" fmla="*/ 0 h 28"/>
                    <a:gd name="T16" fmla="*/ 0 w 29"/>
                    <a:gd name="T17" fmla="*/ 0 h 28"/>
                    <a:gd name="T18" fmla="*/ 0 w 29"/>
                    <a:gd name="T19" fmla="*/ 0 h 28"/>
                    <a:gd name="T20" fmla="*/ 0 w 29"/>
                    <a:gd name="T21" fmla="*/ 0 h 28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9"/>
                    <a:gd name="T34" fmla="*/ 0 h 28"/>
                    <a:gd name="T35" fmla="*/ 29 w 29"/>
                    <a:gd name="T36" fmla="*/ 28 h 28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9" h="28">
                      <a:moveTo>
                        <a:pt x="0" y="19"/>
                      </a:moveTo>
                      <a:lnTo>
                        <a:pt x="7" y="9"/>
                      </a:lnTo>
                      <a:lnTo>
                        <a:pt x="14" y="10"/>
                      </a:lnTo>
                      <a:lnTo>
                        <a:pt x="26" y="0"/>
                      </a:lnTo>
                      <a:lnTo>
                        <a:pt x="29" y="6"/>
                      </a:lnTo>
                      <a:lnTo>
                        <a:pt x="28" y="22"/>
                      </a:lnTo>
                      <a:lnTo>
                        <a:pt x="27" y="15"/>
                      </a:lnTo>
                      <a:lnTo>
                        <a:pt x="22" y="28"/>
                      </a:lnTo>
                      <a:lnTo>
                        <a:pt x="17" y="24"/>
                      </a:lnTo>
                      <a:lnTo>
                        <a:pt x="10" y="11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92" name="Freeform 530"/>
                <p:cNvSpPr>
                  <a:spLocks/>
                </p:cNvSpPr>
                <p:nvPr/>
              </p:nvSpPr>
              <p:spPr bwMode="auto">
                <a:xfrm>
                  <a:off x="4861" y="1556"/>
                  <a:ext cx="3" cy="3"/>
                </a:xfrm>
                <a:custGeom>
                  <a:avLst/>
                  <a:gdLst>
                    <a:gd name="T0" fmla="*/ 0 w 7"/>
                    <a:gd name="T1" fmla="*/ 0 h 11"/>
                    <a:gd name="T2" fmla="*/ 0 w 7"/>
                    <a:gd name="T3" fmla="*/ 0 h 11"/>
                    <a:gd name="T4" fmla="*/ 0 w 7"/>
                    <a:gd name="T5" fmla="*/ 0 h 11"/>
                    <a:gd name="T6" fmla="*/ 0 w 7"/>
                    <a:gd name="T7" fmla="*/ 0 h 11"/>
                    <a:gd name="T8" fmla="*/ 0 w 7"/>
                    <a:gd name="T9" fmla="*/ 0 h 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"/>
                    <a:gd name="T16" fmla="*/ 0 h 11"/>
                    <a:gd name="T17" fmla="*/ 7 w 7"/>
                    <a:gd name="T18" fmla="*/ 11 h 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" h="11">
                      <a:moveTo>
                        <a:pt x="0" y="8"/>
                      </a:moveTo>
                      <a:lnTo>
                        <a:pt x="3" y="6"/>
                      </a:lnTo>
                      <a:lnTo>
                        <a:pt x="7" y="0"/>
                      </a:lnTo>
                      <a:lnTo>
                        <a:pt x="5" y="11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93" name="Freeform 531"/>
                <p:cNvSpPr>
                  <a:spLocks/>
                </p:cNvSpPr>
                <p:nvPr/>
              </p:nvSpPr>
              <p:spPr bwMode="auto">
                <a:xfrm>
                  <a:off x="4618" y="1444"/>
                  <a:ext cx="21" cy="17"/>
                </a:xfrm>
                <a:custGeom>
                  <a:avLst/>
                  <a:gdLst>
                    <a:gd name="T0" fmla="*/ 0 w 67"/>
                    <a:gd name="T1" fmla="*/ 0 h 51"/>
                    <a:gd name="T2" fmla="*/ 0 w 67"/>
                    <a:gd name="T3" fmla="*/ 0 h 51"/>
                    <a:gd name="T4" fmla="*/ 0 w 67"/>
                    <a:gd name="T5" fmla="*/ 0 h 51"/>
                    <a:gd name="T6" fmla="*/ 0 w 67"/>
                    <a:gd name="T7" fmla="*/ 0 h 51"/>
                    <a:gd name="T8" fmla="*/ 0 w 67"/>
                    <a:gd name="T9" fmla="*/ 0 h 51"/>
                    <a:gd name="T10" fmla="*/ 0 w 67"/>
                    <a:gd name="T11" fmla="*/ 0 h 51"/>
                    <a:gd name="T12" fmla="*/ 0 w 67"/>
                    <a:gd name="T13" fmla="*/ 0 h 51"/>
                    <a:gd name="T14" fmla="*/ 0 w 67"/>
                    <a:gd name="T15" fmla="*/ 0 h 51"/>
                    <a:gd name="T16" fmla="*/ 0 w 67"/>
                    <a:gd name="T17" fmla="*/ 0 h 51"/>
                    <a:gd name="T18" fmla="*/ 0 w 67"/>
                    <a:gd name="T19" fmla="*/ 0 h 51"/>
                    <a:gd name="T20" fmla="*/ 0 w 67"/>
                    <a:gd name="T21" fmla="*/ 0 h 5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67"/>
                    <a:gd name="T34" fmla="*/ 0 h 51"/>
                    <a:gd name="T35" fmla="*/ 67 w 67"/>
                    <a:gd name="T36" fmla="*/ 51 h 51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67" h="51">
                      <a:moveTo>
                        <a:pt x="0" y="9"/>
                      </a:moveTo>
                      <a:lnTo>
                        <a:pt x="5" y="37"/>
                      </a:lnTo>
                      <a:lnTo>
                        <a:pt x="38" y="50"/>
                      </a:lnTo>
                      <a:lnTo>
                        <a:pt x="57" y="51"/>
                      </a:lnTo>
                      <a:lnTo>
                        <a:pt x="67" y="38"/>
                      </a:lnTo>
                      <a:lnTo>
                        <a:pt x="61" y="21"/>
                      </a:lnTo>
                      <a:lnTo>
                        <a:pt x="66" y="18"/>
                      </a:lnTo>
                      <a:lnTo>
                        <a:pt x="64" y="7"/>
                      </a:lnTo>
                      <a:lnTo>
                        <a:pt x="37" y="2"/>
                      </a:lnTo>
                      <a:lnTo>
                        <a:pt x="21" y="0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94" name="Freeform 532"/>
                <p:cNvSpPr>
                  <a:spLocks/>
                </p:cNvSpPr>
                <p:nvPr/>
              </p:nvSpPr>
              <p:spPr bwMode="auto">
                <a:xfrm>
                  <a:off x="4566" y="1481"/>
                  <a:ext cx="7" cy="13"/>
                </a:xfrm>
                <a:custGeom>
                  <a:avLst/>
                  <a:gdLst>
                    <a:gd name="T0" fmla="*/ 0 w 20"/>
                    <a:gd name="T1" fmla="*/ 0 h 38"/>
                    <a:gd name="T2" fmla="*/ 0 w 20"/>
                    <a:gd name="T3" fmla="*/ 0 h 38"/>
                    <a:gd name="T4" fmla="*/ 0 w 20"/>
                    <a:gd name="T5" fmla="*/ 0 h 38"/>
                    <a:gd name="T6" fmla="*/ 0 w 20"/>
                    <a:gd name="T7" fmla="*/ 0 h 38"/>
                    <a:gd name="T8" fmla="*/ 0 w 20"/>
                    <a:gd name="T9" fmla="*/ 0 h 38"/>
                    <a:gd name="T10" fmla="*/ 0 w 20"/>
                    <a:gd name="T11" fmla="*/ 0 h 38"/>
                    <a:gd name="T12" fmla="*/ 0 w 20"/>
                    <a:gd name="T13" fmla="*/ 0 h 38"/>
                    <a:gd name="T14" fmla="*/ 0 w 20"/>
                    <a:gd name="T15" fmla="*/ 0 h 3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0"/>
                    <a:gd name="T25" fmla="*/ 0 h 38"/>
                    <a:gd name="T26" fmla="*/ 20 w 20"/>
                    <a:gd name="T27" fmla="*/ 38 h 3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0" h="38">
                      <a:moveTo>
                        <a:pt x="0" y="23"/>
                      </a:moveTo>
                      <a:lnTo>
                        <a:pt x="4" y="0"/>
                      </a:lnTo>
                      <a:lnTo>
                        <a:pt x="20" y="2"/>
                      </a:lnTo>
                      <a:lnTo>
                        <a:pt x="13" y="16"/>
                      </a:lnTo>
                      <a:lnTo>
                        <a:pt x="13" y="35"/>
                      </a:lnTo>
                      <a:lnTo>
                        <a:pt x="4" y="38"/>
                      </a:lnTo>
                      <a:lnTo>
                        <a:pt x="4" y="25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95" name="Freeform 533"/>
                <p:cNvSpPr>
                  <a:spLocks/>
                </p:cNvSpPr>
                <p:nvPr/>
              </p:nvSpPr>
              <p:spPr bwMode="auto">
                <a:xfrm>
                  <a:off x="4632" y="1463"/>
                  <a:ext cx="21" cy="14"/>
                </a:xfrm>
                <a:custGeom>
                  <a:avLst/>
                  <a:gdLst>
                    <a:gd name="T0" fmla="*/ 0 w 65"/>
                    <a:gd name="T1" fmla="*/ 0 h 38"/>
                    <a:gd name="T2" fmla="*/ 0 w 65"/>
                    <a:gd name="T3" fmla="*/ 0 h 38"/>
                    <a:gd name="T4" fmla="*/ 0 w 65"/>
                    <a:gd name="T5" fmla="*/ 0 h 38"/>
                    <a:gd name="T6" fmla="*/ 0 w 65"/>
                    <a:gd name="T7" fmla="*/ 0 h 38"/>
                    <a:gd name="T8" fmla="*/ 0 w 65"/>
                    <a:gd name="T9" fmla="*/ 0 h 38"/>
                    <a:gd name="T10" fmla="*/ 0 w 65"/>
                    <a:gd name="T11" fmla="*/ 0 h 38"/>
                    <a:gd name="T12" fmla="*/ 0 w 65"/>
                    <a:gd name="T13" fmla="*/ 0 h 38"/>
                    <a:gd name="T14" fmla="*/ 0 w 65"/>
                    <a:gd name="T15" fmla="*/ 0 h 38"/>
                    <a:gd name="T16" fmla="*/ 0 w 65"/>
                    <a:gd name="T17" fmla="*/ 0 h 3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5"/>
                    <a:gd name="T28" fmla="*/ 0 h 38"/>
                    <a:gd name="T29" fmla="*/ 65 w 65"/>
                    <a:gd name="T30" fmla="*/ 38 h 38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5" h="38">
                      <a:moveTo>
                        <a:pt x="0" y="19"/>
                      </a:moveTo>
                      <a:lnTo>
                        <a:pt x="17" y="36"/>
                      </a:lnTo>
                      <a:lnTo>
                        <a:pt x="57" y="38"/>
                      </a:lnTo>
                      <a:lnTo>
                        <a:pt x="65" y="25"/>
                      </a:lnTo>
                      <a:lnTo>
                        <a:pt x="55" y="25"/>
                      </a:lnTo>
                      <a:lnTo>
                        <a:pt x="53" y="13"/>
                      </a:lnTo>
                      <a:lnTo>
                        <a:pt x="45" y="0"/>
                      </a:lnTo>
                      <a:lnTo>
                        <a:pt x="17" y="4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96" name="Freeform 534"/>
                <p:cNvSpPr>
                  <a:spLocks/>
                </p:cNvSpPr>
                <p:nvPr/>
              </p:nvSpPr>
              <p:spPr bwMode="auto">
                <a:xfrm>
                  <a:off x="4664" y="1506"/>
                  <a:ext cx="48" cy="39"/>
                </a:xfrm>
                <a:custGeom>
                  <a:avLst/>
                  <a:gdLst>
                    <a:gd name="T0" fmla="*/ 0 w 143"/>
                    <a:gd name="T1" fmla="*/ 0 h 119"/>
                    <a:gd name="T2" fmla="*/ 0 w 143"/>
                    <a:gd name="T3" fmla="*/ 0 h 119"/>
                    <a:gd name="T4" fmla="*/ 0 w 143"/>
                    <a:gd name="T5" fmla="*/ 0 h 119"/>
                    <a:gd name="T6" fmla="*/ 0 w 143"/>
                    <a:gd name="T7" fmla="*/ 0 h 119"/>
                    <a:gd name="T8" fmla="*/ 0 w 143"/>
                    <a:gd name="T9" fmla="*/ 0 h 119"/>
                    <a:gd name="T10" fmla="*/ 0 w 143"/>
                    <a:gd name="T11" fmla="*/ 0 h 119"/>
                    <a:gd name="T12" fmla="*/ 0 w 143"/>
                    <a:gd name="T13" fmla="*/ 0 h 119"/>
                    <a:gd name="T14" fmla="*/ 0 w 143"/>
                    <a:gd name="T15" fmla="*/ 0 h 119"/>
                    <a:gd name="T16" fmla="*/ 0 w 143"/>
                    <a:gd name="T17" fmla="*/ 0 h 119"/>
                    <a:gd name="T18" fmla="*/ 0 w 143"/>
                    <a:gd name="T19" fmla="*/ 0 h 119"/>
                    <a:gd name="T20" fmla="*/ 0 w 143"/>
                    <a:gd name="T21" fmla="*/ 0 h 119"/>
                    <a:gd name="T22" fmla="*/ 0 w 143"/>
                    <a:gd name="T23" fmla="*/ 0 h 119"/>
                    <a:gd name="T24" fmla="*/ 0 w 143"/>
                    <a:gd name="T25" fmla="*/ 0 h 119"/>
                    <a:gd name="T26" fmla="*/ 0 w 143"/>
                    <a:gd name="T27" fmla="*/ 0 h 119"/>
                    <a:gd name="T28" fmla="*/ 0 w 143"/>
                    <a:gd name="T29" fmla="*/ 0 h 119"/>
                    <a:gd name="T30" fmla="*/ 0 w 143"/>
                    <a:gd name="T31" fmla="*/ 0 h 119"/>
                    <a:gd name="T32" fmla="*/ 0 w 143"/>
                    <a:gd name="T33" fmla="*/ 0 h 119"/>
                    <a:gd name="T34" fmla="*/ 0 w 143"/>
                    <a:gd name="T35" fmla="*/ 0 h 119"/>
                    <a:gd name="T36" fmla="*/ 0 w 143"/>
                    <a:gd name="T37" fmla="*/ 0 h 119"/>
                    <a:gd name="T38" fmla="*/ 0 w 143"/>
                    <a:gd name="T39" fmla="*/ 0 h 119"/>
                    <a:gd name="T40" fmla="*/ 0 w 143"/>
                    <a:gd name="T41" fmla="*/ 0 h 119"/>
                    <a:gd name="T42" fmla="*/ 0 w 143"/>
                    <a:gd name="T43" fmla="*/ 0 h 119"/>
                    <a:gd name="T44" fmla="*/ 0 w 143"/>
                    <a:gd name="T45" fmla="*/ 0 h 119"/>
                    <a:gd name="T46" fmla="*/ 0 w 143"/>
                    <a:gd name="T47" fmla="*/ 0 h 119"/>
                    <a:gd name="T48" fmla="*/ 0 w 143"/>
                    <a:gd name="T49" fmla="*/ 0 h 119"/>
                    <a:gd name="T50" fmla="*/ 0 w 143"/>
                    <a:gd name="T51" fmla="*/ 0 h 119"/>
                    <a:gd name="T52" fmla="*/ 0 w 143"/>
                    <a:gd name="T53" fmla="*/ 0 h 119"/>
                    <a:gd name="T54" fmla="*/ 0 w 143"/>
                    <a:gd name="T55" fmla="*/ 0 h 119"/>
                    <a:gd name="T56" fmla="*/ 0 w 143"/>
                    <a:gd name="T57" fmla="*/ 0 h 119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143"/>
                    <a:gd name="T88" fmla="*/ 0 h 119"/>
                    <a:gd name="T89" fmla="*/ 143 w 143"/>
                    <a:gd name="T90" fmla="*/ 119 h 119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143" h="119">
                      <a:moveTo>
                        <a:pt x="0" y="32"/>
                      </a:moveTo>
                      <a:lnTo>
                        <a:pt x="4" y="20"/>
                      </a:lnTo>
                      <a:lnTo>
                        <a:pt x="10" y="23"/>
                      </a:lnTo>
                      <a:lnTo>
                        <a:pt x="19" y="17"/>
                      </a:lnTo>
                      <a:lnTo>
                        <a:pt x="24" y="13"/>
                      </a:lnTo>
                      <a:lnTo>
                        <a:pt x="16" y="6"/>
                      </a:lnTo>
                      <a:lnTo>
                        <a:pt x="31" y="0"/>
                      </a:lnTo>
                      <a:lnTo>
                        <a:pt x="60" y="15"/>
                      </a:lnTo>
                      <a:lnTo>
                        <a:pt x="60" y="19"/>
                      </a:lnTo>
                      <a:lnTo>
                        <a:pt x="68" y="23"/>
                      </a:lnTo>
                      <a:lnTo>
                        <a:pt x="76" y="25"/>
                      </a:lnTo>
                      <a:lnTo>
                        <a:pt x="81" y="23"/>
                      </a:lnTo>
                      <a:lnTo>
                        <a:pt x="94" y="28"/>
                      </a:lnTo>
                      <a:lnTo>
                        <a:pt x="109" y="54"/>
                      </a:lnTo>
                      <a:lnTo>
                        <a:pt x="112" y="56"/>
                      </a:lnTo>
                      <a:lnTo>
                        <a:pt x="117" y="67"/>
                      </a:lnTo>
                      <a:lnTo>
                        <a:pt x="138" y="69"/>
                      </a:lnTo>
                      <a:lnTo>
                        <a:pt x="143" y="74"/>
                      </a:lnTo>
                      <a:lnTo>
                        <a:pt x="137" y="87"/>
                      </a:lnTo>
                      <a:lnTo>
                        <a:pt x="117" y="95"/>
                      </a:lnTo>
                      <a:lnTo>
                        <a:pt x="96" y="100"/>
                      </a:lnTo>
                      <a:lnTo>
                        <a:pt x="78" y="119"/>
                      </a:lnTo>
                      <a:lnTo>
                        <a:pt x="78" y="111"/>
                      </a:lnTo>
                      <a:lnTo>
                        <a:pt x="66" y="106"/>
                      </a:lnTo>
                      <a:lnTo>
                        <a:pt x="55" y="112"/>
                      </a:lnTo>
                      <a:lnTo>
                        <a:pt x="42" y="92"/>
                      </a:lnTo>
                      <a:lnTo>
                        <a:pt x="31" y="83"/>
                      </a:lnTo>
                      <a:lnTo>
                        <a:pt x="27" y="61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97" name="Freeform 535"/>
                <p:cNvSpPr>
                  <a:spLocks/>
                </p:cNvSpPr>
                <p:nvPr/>
              </p:nvSpPr>
              <p:spPr bwMode="auto">
                <a:xfrm>
                  <a:off x="4630" y="1357"/>
                  <a:ext cx="384" cy="123"/>
                </a:xfrm>
                <a:custGeom>
                  <a:avLst/>
                  <a:gdLst>
                    <a:gd name="T0" fmla="*/ 0 w 1150"/>
                    <a:gd name="T1" fmla="*/ 0 h 369"/>
                    <a:gd name="T2" fmla="*/ 0 w 1150"/>
                    <a:gd name="T3" fmla="*/ 0 h 369"/>
                    <a:gd name="T4" fmla="*/ 0 w 1150"/>
                    <a:gd name="T5" fmla="*/ 0 h 369"/>
                    <a:gd name="T6" fmla="*/ 0 w 1150"/>
                    <a:gd name="T7" fmla="*/ 0 h 369"/>
                    <a:gd name="T8" fmla="*/ 0 w 1150"/>
                    <a:gd name="T9" fmla="*/ 0 h 369"/>
                    <a:gd name="T10" fmla="*/ 0 w 1150"/>
                    <a:gd name="T11" fmla="*/ 0 h 369"/>
                    <a:gd name="T12" fmla="*/ 0 w 1150"/>
                    <a:gd name="T13" fmla="*/ 0 h 369"/>
                    <a:gd name="T14" fmla="*/ 0 w 1150"/>
                    <a:gd name="T15" fmla="*/ 0 h 369"/>
                    <a:gd name="T16" fmla="*/ 0 w 1150"/>
                    <a:gd name="T17" fmla="*/ 0 h 369"/>
                    <a:gd name="T18" fmla="*/ 0 w 1150"/>
                    <a:gd name="T19" fmla="*/ 0 h 369"/>
                    <a:gd name="T20" fmla="*/ 0 w 1150"/>
                    <a:gd name="T21" fmla="*/ 0 h 369"/>
                    <a:gd name="T22" fmla="*/ 0 w 1150"/>
                    <a:gd name="T23" fmla="*/ 0 h 369"/>
                    <a:gd name="T24" fmla="*/ 0 w 1150"/>
                    <a:gd name="T25" fmla="*/ 0 h 369"/>
                    <a:gd name="T26" fmla="*/ 0 w 1150"/>
                    <a:gd name="T27" fmla="*/ 0 h 369"/>
                    <a:gd name="T28" fmla="*/ 0 w 1150"/>
                    <a:gd name="T29" fmla="*/ 0 h 369"/>
                    <a:gd name="T30" fmla="*/ 0 w 1150"/>
                    <a:gd name="T31" fmla="*/ 0 h 369"/>
                    <a:gd name="T32" fmla="*/ 0 w 1150"/>
                    <a:gd name="T33" fmla="*/ 0 h 369"/>
                    <a:gd name="T34" fmla="*/ 0 w 1150"/>
                    <a:gd name="T35" fmla="*/ 0 h 369"/>
                    <a:gd name="T36" fmla="*/ 0 w 1150"/>
                    <a:gd name="T37" fmla="*/ 0 h 369"/>
                    <a:gd name="T38" fmla="*/ 0 w 1150"/>
                    <a:gd name="T39" fmla="*/ 0 h 369"/>
                    <a:gd name="T40" fmla="*/ 0 w 1150"/>
                    <a:gd name="T41" fmla="*/ 0 h 369"/>
                    <a:gd name="T42" fmla="*/ 0 w 1150"/>
                    <a:gd name="T43" fmla="*/ 0 h 369"/>
                    <a:gd name="T44" fmla="*/ 0 w 1150"/>
                    <a:gd name="T45" fmla="*/ 0 h 369"/>
                    <a:gd name="T46" fmla="*/ 0 w 1150"/>
                    <a:gd name="T47" fmla="*/ 0 h 369"/>
                    <a:gd name="T48" fmla="*/ 0 w 1150"/>
                    <a:gd name="T49" fmla="*/ 0 h 369"/>
                    <a:gd name="T50" fmla="*/ 0 w 1150"/>
                    <a:gd name="T51" fmla="*/ 0 h 369"/>
                    <a:gd name="T52" fmla="*/ 0 w 1150"/>
                    <a:gd name="T53" fmla="*/ 0 h 369"/>
                    <a:gd name="T54" fmla="*/ 0 w 1150"/>
                    <a:gd name="T55" fmla="*/ 0 h 369"/>
                    <a:gd name="T56" fmla="*/ 0 w 1150"/>
                    <a:gd name="T57" fmla="*/ 0 h 369"/>
                    <a:gd name="T58" fmla="*/ 0 w 1150"/>
                    <a:gd name="T59" fmla="*/ 0 h 369"/>
                    <a:gd name="T60" fmla="*/ 0 w 1150"/>
                    <a:gd name="T61" fmla="*/ 0 h 369"/>
                    <a:gd name="T62" fmla="*/ 0 w 1150"/>
                    <a:gd name="T63" fmla="*/ 0 h 369"/>
                    <a:gd name="T64" fmla="*/ 0 w 1150"/>
                    <a:gd name="T65" fmla="*/ 0 h 369"/>
                    <a:gd name="T66" fmla="*/ 0 w 1150"/>
                    <a:gd name="T67" fmla="*/ 0 h 369"/>
                    <a:gd name="T68" fmla="*/ 0 w 1150"/>
                    <a:gd name="T69" fmla="*/ 0 h 369"/>
                    <a:gd name="T70" fmla="*/ 0 w 1150"/>
                    <a:gd name="T71" fmla="*/ 0 h 369"/>
                    <a:gd name="T72" fmla="*/ 0 w 1150"/>
                    <a:gd name="T73" fmla="*/ 0 h 369"/>
                    <a:gd name="T74" fmla="*/ 0 w 1150"/>
                    <a:gd name="T75" fmla="*/ 0 h 369"/>
                    <a:gd name="T76" fmla="*/ 0 w 1150"/>
                    <a:gd name="T77" fmla="*/ 0 h 369"/>
                    <a:gd name="T78" fmla="*/ 0 w 1150"/>
                    <a:gd name="T79" fmla="*/ 0 h 369"/>
                    <a:gd name="T80" fmla="*/ 0 w 1150"/>
                    <a:gd name="T81" fmla="*/ 0 h 369"/>
                    <a:gd name="T82" fmla="*/ 0 w 1150"/>
                    <a:gd name="T83" fmla="*/ 0 h 369"/>
                    <a:gd name="T84" fmla="*/ 0 w 1150"/>
                    <a:gd name="T85" fmla="*/ 0 h 369"/>
                    <a:gd name="T86" fmla="*/ 0 w 1150"/>
                    <a:gd name="T87" fmla="*/ 0 h 369"/>
                    <a:gd name="T88" fmla="*/ 0 w 1150"/>
                    <a:gd name="T89" fmla="*/ 0 h 369"/>
                    <a:gd name="T90" fmla="*/ 0 w 1150"/>
                    <a:gd name="T91" fmla="*/ 0 h 369"/>
                    <a:gd name="T92" fmla="*/ 0 w 1150"/>
                    <a:gd name="T93" fmla="*/ 0 h 369"/>
                    <a:gd name="T94" fmla="*/ 0 w 1150"/>
                    <a:gd name="T95" fmla="*/ 0 h 369"/>
                    <a:gd name="T96" fmla="*/ 0 w 1150"/>
                    <a:gd name="T97" fmla="*/ 0 h 369"/>
                    <a:gd name="T98" fmla="*/ 0 w 1150"/>
                    <a:gd name="T99" fmla="*/ 0 h 369"/>
                    <a:gd name="T100" fmla="*/ 0 w 1150"/>
                    <a:gd name="T101" fmla="*/ 0 h 369"/>
                    <a:gd name="T102" fmla="*/ 0 w 1150"/>
                    <a:gd name="T103" fmla="*/ 0 h 369"/>
                    <a:gd name="T104" fmla="*/ 0 w 1150"/>
                    <a:gd name="T105" fmla="*/ 0 h 369"/>
                    <a:gd name="T106" fmla="*/ 0 w 1150"/>
                    <a:gd name="T107" fmla="*/ 0 h 369"/>
                    <a:gd name="T108" fmla="*/ 0 w 1150"/>
                    <a:gd name="T109" fmla="*/ 0 h 369"/>
                    <a:gd name="T110" fmla="*/ 0 w 1150"/>
                    <a:gd name="T111" fmla="*/ 0 h 369"/>
                    <a:gd name="T112" fmla="*/ 0 w 1150"/>
                    <a:gd name="T113" fmla="*/ 0 h 369"/>
                    <a:gd name="T114" fmla="*/ 0 w 1150"/>
                    <a:gd name="T115" fmla="*/ 0 h 369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1150"/>
                    <a:gd name="T175" fmla="*/ 0 h 369"/>
                    <a:gd name="T176" fmla="*/ 1150 w 1150"/>
                    <a:gd name="T177" fmla="*/ 369 h 369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1150" h="369">
                      <a:moveTo>
                        <a:pt x="0" y="262"/>
                      </a:moveTo>
                      <a:lnTo>
                        <a:pt x="10" y="253"/>
                      </a:lnTo>
                      <a:lnTo>
                        <a:pt x="8" y="258"/>
                      </a:lnTo>
                      <a:lnTo>
                        <a:pt x="10" y="259"/>
                      </a:lnTo>
                      <a:lnTo>
                        <a:pt x="10" y="241"/>
                      </a:lnTo>
                      <a:lnTo>
                        <a:pt x="14" y="234"/>
                      </a:lnTo>
                      <a:lnTo>
                        <a:pt x="20" y="231"/>
                      </a:lnTo>
                      <a:lnTo>
                        <a:pt x="30" y="240"/>
                      </a:lnTo>
                      <a:lnTo>
                        <a:pt x="33" y="225"/>
                      </a:lnTo>
                      <a:lnTo>
                        <a:pt x="28" y="225"/>
                      </a:lnTo>
                      <a:lnTo>
                        <a:pt x="27" y="217"/>
                      </a:lnTo>
                      <a:lnTo>
                        <a:pt x="72" y="210"/>
                      </a:lnTo>
                      <a:lnTo>
                        <a:pt x="60" y="206"/>
                      </a:lnTo>
                      <a:lnTo>
                        <a:pt x="61" y="202"/>
                      </a:lnTo>
                      <a:lnTo>
                        <a:pt x="53" y="204"/>
                      </a:lnTo>
                      <a:lnTo>
                        <a:pt x="80" y="183"/>
                      </a:lnTo>
                      <a:lnTo>
                        <a:pt x="69" y="160"/>
                      </a:lnTo>
                      <a:lnTo>
                        <a:pt x="72" y="148"/>
                      </a:lnTo>
                      <a:lnTo>
                        <a:pt x="63" y="136"/>
                      </a:lnTo>
                      <a:lnTo>
                        <a:pt x="70" y="128"/>
                      </a:lnTo>
                      <a:lnTo>
                        <a:pt x="60" y="120"/>
                      </a:lnTo>
                      <a:lnTo>
                        <a:pt x="62" y="112"/>
                      </a:lnTo>
                      <a:lnTo>
                        <a:pt x="76" y="103"/>
                      </a:lnTo>
                      <a:lnTo>
                        <a:pt x="82" y="102"/>
                      </a:lnTo>
                      <a:lnTo>
                        <a:pt x="92" y="104"/>
                      </a:lnTo>
                      <a:lnTo>
                        <a:pt x="82" y="105"/>
                      </a:lnTo>
                      <a:lnTo>
                        <a:pt x="89" y="109"/>
                      </a:lnTo>
                      <a:lnTo>
                        <a:pt x="109" y="110"/>
                      </a:lnTo>
                      <a:lnTo>
                        <a:pt x="145" y="128"/>
                      </a:lnTo>
                      <a:lnTo>
                        <a:pt x="146" y="137"/>
                      </a:lnTo>
                      <a:lnTo>
                        <a:pt x="131" y="146"/>
                      </a:lnTo>
                      <a:lnTo>
                        <a:pt x="82" y="135"/>
                      </a:lnTo>
                      <a:lnTo>
                        <a:pt x="102" y="148"/>
                      </a:lnTo>
                      <a:lnTo>
                        <a:pt x="101" y="163"/>
                      </a:lnTo>
                      <a:lnTo>
                        <a:pt x="121" y="171"/>
                      </a:lnTo>
                      <a:lnTo>
                        <a:pt x="126" y="169"/>
                      </a:lnTo>
                      <a:lnTo>
                        <a:pt x="125" y="163"/>
                      </a:lnTo>
                      <a:lnTo>
                        <a:pt x="115" y="161"/>
                      </a:lnTo>
                      <a:lnTo>
                        <a:pt x="117" y="155"/>
                      </a:lnTo>
                      <a:lnTo>
                        <a:pt x="126" y="162"/>
                      </a:lnTo>
                      <a:lnTo>
                        <a:pt x="145" y="163"/>
                      </a:lnTo>
                      <a:lnTo>
                        <a:pt x="135" y="151"/>
                      </a:lnTo>
                      <a:lnTo>
                        <a:pt x="154" y="141"/>
                      </a:lnTo>
                      <a:lnTo>
                        <a:pt x="166" y="148"/>
                      </a:lnTo>
                      <a:lnTo>
                        <a:pt x="165" y="120"/>
                      </a:lnTo>
                      <a:lnTo>
                        <a:pt x="160" y="116"/>
                      </a:lnTo>
                      <a:lnTo>
                        <a:pt x="182" y="123"/>
                      </a:lnTo>
                      <a:lnTo>
                        <a:pt x="184" y="125"/>
                      </a:lnTo>
                      <a:lnTo>
                        <a:pt x="171" y="129"/>
                      </a:lnTo>
                      <a:lnTo>
                        <a:pt x="184" y="139"/>
                      </a:lnTo>
                      <a:lnTo>
                        <a:pt x="191" y="128"/>
                      </a:lnTo>
                      <a:lnTo>
                        <a:pt x="230" y="113"/>
                      </a:lnTo>
                      <a:lnTo>
                        <a:pt x="237" y="112"/>
                      </a:lnTo>
                      <a:lnTo>
                        <a:pt x="230" y="115"/>
                      </a:lnTo>
                      <a:lnTo>
                        <a:pt x="237" y="123"/>
                      </a:lnTo>
                      <a:lnTo>
                        <a:pt x="265" y="112"/>
                      </a:lnTo>
                      <a:lnTo>
                        <a:pt x="270" y="120"/>
                      </a:lnTo>
                      <a:lnTo>
                        <a:pt x="278" y="114"/>
                      </a:lnTo>
                      <a:lnTo>
                        <a:pt x="276" y="105"/>
                      </a:lnTo>
                      <a:lnTo>
                        <a:pt x="278" y="102"/>
                      </a:lnTo>
                      <a:lnTo>
                        <a:pt x="300" y="106"/>
                      </a:lnTo>
                      <a:lnTo>
                        <a:pt x="328" y="122"/>
                      </a:lnTo>
                      <a:lnTo>
                        <a:pt x="334" y="115"/>
                      </a:lnTo>
                      <a:lnTo>
                        <a:pt x="328" y="106"/>
                      </a:lnTo>
                      <a:lnTo>
                        <a:pt x="319" y="104"/>
                      </a:lnTo>
                      <a:lnTo>
                        <a:pt x="322" y="91"/>
                      </a:lnTo>
                      <a:lnTo>
                        <a:pt x="315" y="90"/>
                      </a:lnTo>
                      <a:lnTo>
                        <a:pt x="319" y="86"/>
                      </a:lnTo>
                      <a:lnTo>
                        <a:pt x="328" y="79"/>
                      </a:lnTo>
                      <a:lnTo>
                        <a:pt x="335" y="64"/>
                      </a:lnTo>
                      <a:lnTo>
                        <a:pt x="352" y="64"/>
                      </a:lnTo>
                      <a:lnTo>
                        <a:pt x="356" y="66"/>
                      </a:lnTo>
                      <a:lnTo>
                        <a:pt x="352" y="81"/>
                      </a:lnTo>
                      <a:lnTo>
                        <a:pt x="356" y="90"/>
                      </a:lnTo>
                      <a:lnTo>
                        <a:pt x="355" y="112"/>
                      </a:lnTo>
                      <a:lnTo>
                        <a:pt x="364" y="118"/>
                      </a:lnTo>
                      <a:lnTo>
                        <a:pt x="361" y="126"/>
                      </a:lnTo>
                      <a:lnTo>
                        <a:pt x="349" y="134"/>
                      </a:lnTo>
                      <a:lnTo>
                        <a:pt x="353" y="136"/>
                      </a:lnTo>
                      <a:lnTo>
                        <a:pt x="339" y="138"/>
                      </a:lnTo>
                      <a:lnTo>
                        <a:pt x="354" y="145"/>
                      </a:lnTo>
                      <a:lnTo>
                        <a:pt x="372" y="126"/>
                      </a:lnTo>
                      <a:lnTo>
                        <a:pt x="369" y="116"/>
                      </a:lnTo>
                      <a:lnTo>
                        <a:pt x="375" y="115"/>
                      </a:lnTo>
                      <a:lnTo>
                        <a:pt x="385" y="113"/>
                      </a:lnTo>
                      <a:lnTo>
                        <a:pt x="391" y="118"/>
                      </a:lnTo>
                      <a:lnTo>
                        <a:pt x="391" y="126"/>
                      </a:lnTo>
                      <a:lnTo>
                        <a:pt x="401" y="129"/>
                      </a:lnTo>
                      <a:lnTo>
                        <a:pt x="392" y="126"/>
                      </a:lnTo>
                      <a:lnTo>
                        <a:pt x="394" y="122"/>
                      </a:lnTo>
                      <a:lnTo>
                        <a:pt x="393" y="115"/>
                      </a:lnTo>
                      <a:lnTo>
                        <a:pt x="365" y="110"/>
                      </a:lnTo>
                      <a:lnTo>
                        <a:pt x="369" y="93"/>
                      </a:lnTo>
                      <a:lnTo>
                        <a:pt x="361" y="81"/>
                      </a:lnTo>
                      <a:lnTo>
                        <a:pt x="373" y="72"/>
                      </a:lnTo>
                      <a:lnTo>
                        <a:pt x="372" y="66"/>
                      </a:lnTo>
                      <a:lnTo>
                        <a:pt x="377" y="68"/>
                      </a:lnTo>
                      <a:lnTo>
                        <a:pt x="374" y="84"/>
                      </a:lnTo>
                      <a:lnTo>
                        <a:pt x="378" y="86"/>
                      </a:lnTo>
                      <a:lnTo>
                        <a:pt x="397" y="89"/>
                      </a:lnTo>
                      <a:lnTo>
                        <a:pt x="381" y="77"/>
                      </a:lnTo>
                      <a:lnTo>
                        <a:pt x="393" y="78"/>
                      </a:lnTo>
                      <a:lnTo>
                        <a:pt x="391" y="74"/>
                      </a:lnTo>
                      <a:lnTo>
                        <a:pt x="397" y="72"/>
                      </a:lnTo>
                      <a:lnTo>
                        <a:pt x="430" y="80"/>
                      </a:lnTo>
                      <a:lnTo>
                        <a:pt x="424" y="87"/>
                      </a:lnTo>
                      <a:lnTo>
                        <a:pt x="423" y="96"/>
                      </a:lnTo>
                      <a:lnTo>
                        <a:pt x="430" y="100"/>
                      </a:lnTo>
                      <a:lnTo>
                        <a:pt x="433" y="80"/>
                      </a:lnTo>
                      <a:lnTo>
                        <a:pt x="414" y="71"/>
                      </a:lnTo>
                      <a:lnTo>
                        <a:pt x="412" y="58"/>
                      </a:lnTo>
                      <a:lnTo>
                        <a:pt x="453" y="52"/>
                      </a:lnTo>
                      <a:lnTo>
                        <a:pt x="446" y="39"/>
                      </a:lnTo>
                      <a:lnTo>
                        <a:pt x="453" y="42"/>
                      </a:lnTo>
                      <a:lnTo>
                        <a:pt x="459" y="38"/>
                      </a:lnTo>
                      <a:lnTo>
                        <a:pt x="455" y="37"/>
                      </a:lnTo>
                      <a:lnTo>
                        <a:pt x="497" y="26"/>
                      </a:lnTo>
                      <a:lnTo>
                        <a:pt x="495" y="23"/>
                      </a:lnTo>
                      <a:lnTo>
                        <a:pt x="514" y="22"/>
                      </a:lnTo>
                      <a:lnTo>
                        <a:pt x="512" y="24"/>
                      </a:lnTo>
                      <a:lnTo>
                        <a:pt x="518" y="24"/>
                      </a:lnTo>
                      <a:lnTo>
                        <a:pt x="532" y="21"/>
                      </a:lnTo>
                      <a:lnTo>
                        <a:pt x="541" y="23"/>
                      </a:lnTo>
                      <a:lnTo>
                        <a:pt x="532" y="17"/>
                      </a:lnTo>
                      <a:lnTo>
                        <a:pt x="550" y="16"/>
                      </a:lnTo>
                      <a:lnTo>
                        <a:pt x="550" y="10"/>
                      </a:lnTo>
                      <a:lnTo>
                        <a:pt x="570" y="0"/>
                      </a:lnTo>
                      <a:lnTo>
                        <a:pt x="583" y="4"/>
                      </a:lnTo>
                      <a:lnTo>
                        <a:pt x="571" y="11"/>
                      </a:lnTo>
                      <a:lnTo>
                        <a:pt x="592" y="10"/>
                      </a:lnTo>
                      <a:lnTo>
                        <a:pt x="583" y="17"/>
                      </a:lnTo>
                      <a:lnTo>
                        <a:pt x="616" y="13"/>
                      </a:lnTo>
                      <a:lnTo>
                        <a:pt x="634" y="24"/>
                      </a:lnTo>
                      <a:lnTo>
                        <a:pt x="632" y="29"/>
                      </a:lnTo>
                      <a:lnTo>
                        <a:pt x="625" y="27"/>
                      </a:lnTo>
                      <a:lnTo>
                        <a:pt x="634" y="30"/>
                      </a:lnTo>
                      <a:lnTo>
                        <a:pt x="631" y="37"/>
                      </a:lnTo>
                      <a:lnTo>
                        <a:pt x="570" y="68"/>
                      </a:lnTo>
                      <a:lnTo>
                        <a:pt x="589" y="65"/>
                      </a:lnTo>
                      <a:lnTo>
                        <a:pt x="584" y="61"/>
                      </a:lnTo>
                      <a:lnTo>
                        <a:pt x="616" y="54"/>
                      </a:lnTo>
                      <a:lnTo>
                        <a:pt x="607" y="57"/>
                      </a:lnTo>
                      <a:lnTo>
                        <a:pt x="609" y="50"/>
                      </a:lnTo>
                      <a:lnTo>
                        <a:pt x="625" y="54"/>
                      </a:lnTo>
                      <a:lnTo>
                        <a:pt x="628" y="50"/>
                      </a:lnTo>
                      <a:lnTo>
                        <a:pt x="633" y="61"/>
                      </a:lnTo>
                      <a:lnTo>
                        <a:pt x="641" y="61"/>
                      </a:lnTo>
                      <a:lnTo>
                        <a:pt x="633" y="58"/>
                      </a:lnTo>
                      <a:lnTo>
                        <a:pt x="648" y="54"/>
                      </a:lnTo>
                      <a:lnTo>
                        <a:pt x="668" y="58"/>
                      </a:lnTo>
                      <a:lnTo>
                        <a:pt x="667" y="61"/>
                      </a:lnTo>
                      <a:lnTo>
                        <a:pt x="684" y="64"/>
                      </a:lnTo>
                      <a:lnTo>
                        <a:pt x="698" y="64"/>
                      </a:lnTo>
                      <a:lnTo>
                        <a:pt x="699" y="54"/>
                      </a:lnTo>
                      <a:lnTo>
                        <a:pt x="704" y="52"/>
                      </a:lnTo>
                      <a:lnTo>
                        <a:pt x="740" y="64"/>
                      </a:lnTo>
                      <a:lnTo>
                        <a:pt x="737" y="80"/>
                      </a:lnTo>
                      <a:lnTo>
                        <a:pt x="752" y="91"/>
                      </a:lnTo>
                      <a:lnTo>
                        <a:pt x="762" y="76"/>
                      </a:lnTo>
                      <a:lnTo>
                        <a:pt x="769" y="84"/>
                      </a:lnTo>
                      <a:lnTo>
                        <a:pt x="781" y="80"/>
                      </a:lnTo>
                      <a:lnTo>
                        <a:pt x="798" y="87"/>
                      </a:lnTo>
                      <a:lnTo>
                        <a:pt x="811" y="81"/>
                      </a:lnTo>
                      <a:lnTo>
                        <a:pt x="810" y="76"/>
                      </a:lnTo>
                      <a:lnTo>
                        <a:pt x="820" y="66"/>
                      </a:lnTo>
                      <a:lnTo>
                        <a:pt x="875" y="74"/>
                      </a:lnTo>
                      <a:lnTo>
                        <a:pt x="877" y="78"/>
                      </a:lnTo>
                      <a:lnTo>
                        <a:pt x="873" y="80"/>
                      </a:lnTo>
                      <a:lnTo>
                        <a:pt x="889" y="81"/>
                      </a:lnTo>
                      <a:lnTo>
                        <a:pt x="896" y="90"/>
                      </a:lnTo>
                      <a:lnTo>
                        <a:pt x="939" y="89"/>
                      </a:lnTo>
                      <a:lnTo>
                        <a:pt x="947" y="96"/>
                      </a:lnTo>
                      <a:lnTo>
                        <a:pt x="945" y="103"/>
                      </a:lnTo>
                      <a:lnTo>
                        <a:pt x="957" y="108"/>
                      </a:lnTo>
                      <a:lnTo>
                        <a:pt x="963" y="104"/>
                      </a:lnTo>
                      <a:lnTo>
                        <a:pt x="992" y="106"/>
                      </a:lnTo>
                      <a:lnTo>
                        <a:pt x="998" y="103"/>
                      </a:lnTo>
                      <a:lnTo>
                        <a:pt x="1003" y="109"/>
                      </a:lnTo>
                      <a:lnTo>
                        <a:pt x="1015" y="115"/>
                      </a:lnTo>
                      <a:lnTo>
                        <a:pt x="1022" y="112"/>
                      </a:lnTo>
                      <a:lnTo>
                        <a:pt x="1015" y="105"/>
                      </a:lnTo>
                      <a:lnTo>
                        <a:pt x="1018" y="100"/>
                      </a:lnTo>
                      <a:lnTo>
                        <a:pt x="1071" y="108"/>
                      </a:lnTo>
                      <a:lnTo>
                        <a:pt x="1104" y="127"/>
                      </a:lnTo>
                      <a:lnTo>
                        <a:pt x="1113" y="127"/>
                      </a:lnTo>
                      <a:lnTo>
                        <a:pt x="1122" y="143"/>
                      </a:lnTo>
                      <a:lnTo>
                        <a:pt x="1116" y="135"/>
                      </a:lnTo>
                      <a:lnTo>
                        <a:pt x="1123" y="134"/>
                      </a:lnTo>
                      <a:lnTo>
                        <a:pt x="1126" y="137"/>
                      </a:lnTo>
                      <a:lnTo>
                        <a:pt x="1136" y="136"/>
                      </a:lnTo>
                      <a:lnTo>
                        <a:pt x="1150" y="145"/>
                      </a:lnTo>
                      <a:lnTo>
                        <a:pt x="1130" y="154"/>
                      </a:lnTo>
                      <a:lnTo>
                        <a:pt x="1134" y="158"/>
                      </a:lnTo>
                      <a:lnTo>
                        <a:pt x="1128" y="160"/>
                      </a:lnTo>
                      <a:lnTo>
                        <a:pt x="1134" y="163"/>
                      </a:lnTo>
                      <a:lnTo>
                        <a:pt x="1122" y="164"/>
                      </a:lnTo>
                      <a:lnTo>
                        <a:pt x="1116" y="158"/>
                      </a:lnTo>
                      <a:lnTo>
                        <a:pt x="1113" y="160"/>
                      </a:lnTo>
                      <a:lnTo>
                        <a:pt x="1104" y="151"/>
                      </a:lnTo>
                      <a:lnTo>
                        <a:pt x="1091" y="152"/>
                      </a:lnTo>
                      <a:lnTo>
                        <a:pt x="1087" y="146"/>
                      </a:lnTo>
                      <a:lnTo>
                        <a:pt x="1091" y="143"/>
                      </a:lnTo>
                      <a:lnTo>
                        <a:pt x="1084" y="143"/>
                      </a:lnTo>
                      <a:lnTo>
                        <a:pt x="1082" y="145"/>
                      </a:lnTo>
                      <a:lnTo>
                        <a:pt x="1085" y="152"/>
                      </a:lnTo>
                      <a:lnTo>
                        <a:pt x="1083" y="155"/>
                      </a:lnTo>
                      <a:lnTo>
                        <a:pt x="1071" y="162"/>
                      </a:lnTo>
                      <a:lnTo>
                        <a:pt x="1064" y="161"/>
                      </a:lnTo>
                      <a:lnTo>
                        <a:pt x="1076" y="179"/>
                      </a:lnTo>
                      <a:lnTo>
                        <a:pt x="1074" y="185"/>
                      </a:lnTo>
                      <a:lnTo>
                        <a:pt x="1062" y="180"/>
                      </a:lnTo>
                      <a:lnTo>
                        <a:pt x="1062" y="183"/>
                      </a:lnTo>
                      <a:lnTo>
                        <a:pt x="1038" y="192"/>
                      </a:lnTo>
                      <a:lnTo>
                        <a:pt x="1015" y="211"/>
                      </a:lnTo>
                      <a:lnTo>
                        <a:pt x="1000" y="203"/>
                      </a:lnTo>
                      <a:lnTo>
                        <a:pt x="987" y="211"/>
                      </a:lnTo>
                      <a:lnTo>
                        <a:pt x="987" y="204"/>
                      </a:lnTo>
                      <a:lnTo>
                        <a:pt x="980" y="211"/>
                      </a:lnTo>
                      <a:lnTo>
                        <a:pt x="971" y="211"/>
                      </a:lnTo>
                      <a:lnTo>
                        <a:pt x="959" y="229"/>
                      </a:lnTo>
                      <a:lnTo>
                        <a:pt x="968" y="231"/>
                      </a:lnTo>
                      <a:lnTo>
                        <a:pt x="965" y="238"/>
                      </a:lnTo>
                      <a:lnTo>
                        <a:pt x="968" y="248"/>
                      </a:lnTo>
                      <a:lnTo>
                        <a:pt x="961" y="244"/>
                      </a:lnTo>
                      <a:lnTo>
                        <a:pt x="957" y="253"/>
                      </a:lnTo>
                      <a:lnTo>
                        <a:pt x="959" y="261"/>
                      </a:lnTo>
                      <a:lnTo>
                        <a:pt x="946" y="267"/>
                      </a:lnTo>
                      <a:lnTo>
                        <a:pt x="947" y="274"/>
                      </a:lnTo>
                      <a:lnTo>
                        <a:pt x="937" y="277"/>
                      </a:lnTo>
                      <a:lnTo>
                        <a:pt x="934" y="287"/>
                      </a:lnTo>
                      <a:lnTo>
                        <a:pt x="925" y="296"/>
                      </a:lnTo>
                      <a:lnTo>
                        <a:pt x="918" y="261"/>
                      </a:lnTo>
                      <a:lnTo>
                        <a:pt x="919" y="242"/>
                      </a:lnTo>
                      <a:lnTo>
                        <a:pt x="925" y="230"/>
                      </a:lnTo>
                      <a:lnTo>
                        <a:pt x="937" y="229"/>
                      </a:lnTo>
                      <a:lnTo>
                        <a:pt x="959" y="205"/>
                      </a:lnTo>
                      <a:lnTo>
                        <a:pt x="971" y="201"/>
                      </a:lnTo>
                      <a:lnTo>
                        <a:pt x="973" y="187"/>
                      </a:lnTo>
                      <a:lnTo>
                        <a:pt x="980" y="184"/>
                      </a:lnTo>
                      <a:lnTo>
                        <a:pt x="971" y="183"/>
                      </a:lnTo>
                      <a:lnTo>
                        <a:pt x="967" y="194"/>
                      </a:lnTo>
                      <a:lnTo>
                        <a:pt x="947" y="204"/>
                      </a:lnTo>
                      <a:lnTo>
                        <a:pt x="948" y="190"/>
                      </a:lnTo>
                      <a:lnTo>
                        <a:pt x="927" y="192"/>
                      </a:lnTo>
                      <a:lnTo>
                        <a:pt x="907" y="211"/>
                      </a:lnTo>
                      <a:lnTo>
                        <a:pt x="909" y="219"/>
                      </a:lnTo>
                      <a:lnTo>
                        <a:pt x="889" y="221"/>
                      </a:lnTo>
                      <a:lnTo>
                        <a:pt x="887" y="219"/>
                      </a:lnTo>
                      <a:lnTo>
                        <a:pt x="894" y="217"/>
                      </a:lnTo>
                      <a:lnTo>
                        <a:pt x="875" y="213"/>
                      </a:lnTo>
                      <a:lnTo>
                        <a:pt x="869" y="217"/>
                      </a:lnTo>
                      <a:lnTo>
                        <a:pt x="829" y="218"/>
                      </a:lnTo>
                      <a:lnTo>
                        <a:pt x="779" y="260"/>
                      </a:lnTo>
                      <a:lnTo>
                        <a:pt x="790" y="262"/>
                      </a:lnTo>
                      <a:lnTo>
                        <a:pt x="790" y="269"/>
                      </a:lnTo>
                      <a:lnTo>
                        <a:pt x="796" y="264"/>
                      </a:lnTo>
                      <a:lnTo>
                        <a:pt x="794" y="271"/>
                      </a:lnTo>
                      <a:lnTo>
                        <a:pt x="803" y="267"/>
                      </a:lnTo>
                      <a:lnTo>
                        <a:pt x="801" y="272"/>
                      </a:lnTo>
                      <a:lnTo>
                        <a:pt x="803" y="264"/>
                      </a:lnTo>
                      <a:lnTo>
                        <a:pt x="810" y="264"/>
                      </a:lnTo>
                      <a:lnTo>
                        <a:pt x="821" y="273"/>
                      </a:lnTo>
                      <a:lnTo>
                        <a:pt x="811" y="274"/>
                      </a:lnTo>
                      <a:lnTo>
                        <a:pt x="820" y="277"/>
                      </a:lnTo>
                      <a:lnTo>
                        <a:pt x="821" y="282"/>
                      </a:lnTo>
                      <a:lnTo>
                        <a:pt x="815" y="297"/>
                      </a:lnTo>
                      <a:lnTo>
                        <a:pt x="814" y="317"/>
                      </a:lnTo>
                      <a:lnTo>
                        <a:pt x="779" y="359"/>
                      </a:lnTo>
                      <a:lnTo>
                        <a:pt x="768" y="364"/>
                      </a:lnTo>
                      <a:lnTo>
                        <a:pt x="757" y="359"/>
                      </a:lnTo>
                      <a:lnTo>
                        <a:pt x="749" y="367"/>
                      </a:lnTo>
                      <a:lnTo>
                        <a:pt x="748" y="365"/>
                      </a:lnTo>
                      <a:lnTo>
                        <a:pt x="752" y="359"/>
                      </a:lnTo>
                      <a:lnTo>
                        <a:pt x="750" y="348"/>
                      </a:lnTo>
                      <a:lnTo>
                        <a:pt x="766" y="344"/>
                      </a:lnTo>
                      <a:lnTo>
                        <a:pt x="777" y="316"/>
                      </a:lnTo>
                      <a:lnTo>
                        <a:pt x="751" y="322"/>
                      </a:lnTo>
                      <a:lnTo>
                        <a:pt x="748" y="312"/>
                      </a:lnTo>
                      <a:lnTo>
                        <a:pt x="727" y="306"/>
                      </a:lnTo>
                      <a:lnTo>
                        <a:pt x="716" y="277"/>
                      </a:lnTo>
                      <a:lnTo>
                        <a:pt x="700" y="272"/>
                      </a:lnTo>
                      <a:lnTo>
                        <a:pt x="678" y="279"/>
                      </a:lnTo>
                      <a:lnTo>
                        <a:pt x="683" y="286"/>
                      </a:lnTo>
                      <a:lnTo>
                        <a:pt x="672" y="302"/>
                      </a:lnTo>
                      <a:lnTo>
                        <a:pt x="662" y="307"/>
                      </a:lnTo>
                      <a:lnTo>
                        <a:pt x="652" y="302"/>
                      </a:lnTo>
                      <a:lnTo>
                        <a:pt x="639" y="301"/>
                      </a:lnTo>
                      <a:lnTo>
                        <a:pt x="607" y="310"/>
                      </a:lnTo>
                      <a:lnTo>
                        <a:pt x="580" y="298"/>
                      </a:lnTo>
                      <a:lnTo>
                        <a:pt x="561" y="300"/>
                      </a:lnTo>
                      <a:lnTo>
                        <a:pt x="554" y="289"/>
                      </a:lnTo>
                      <a:lnTo>
                        <a:pt x="538" y="282"/>
                      </a:lnTo>
                      <a:lnTo>
                        <a:pt x="529" y="290"/>
                      </a:lnTo>
                      <a:lnTo>
                        <a:pt x="527" y="302"/>
                      </a:lnTo>
                      <a:lnTo>
                        <a:pt x="486" y="298"/>
                      </a:lnTo>
                      <a:lnTo>
                        <a:pt x="465" y="310"/>
                      </a:lnTo>
                      <a:lnTo>
                        <a:pt x="455" y="314"/>
                      </a:lnTo>
                      <a:lnTo>
                        <a:pt x="439" y="305"/>
                      </a:lnTo>
                      <a:lnTo>
                        <a:pt x="430" y="310"/>
                      </a:lnTo>
                      <a:lnTo>
                        <a:pt x="413" y="302"/>
                      </a:lnTo>
                      <a:lnTo>
                        <a:pt x="406" y="302"/>
                      </a:lnTo>
                      <a:lnTo>
                        <a:pt x="403" y="292"/>
                      </a:lnTo>
                      <a:lnTo>
                        <a:pt x="393" y="292"/>
                      </a:lnTo>
                      <a:lnTo>
                        <a:pt x="391" y="296"/>
                      </a:lnTo>
                      <a:lnTo>
                        <a:pt x="382" y="287"/>
                      </a:lnTo>
                      <a:lnTo>
                        <a:pt x="377" y="289"/>
                      </a:lnTo>
                      <a:lnTo>
                        <a:pt x="372" y="291"/>
                      </a:lnTo>
                      <a:lnTo>
                        <a:pt x="353" y="276"/>
                      </a:lnTo>
                      <a:lnTo>
                        <a:pt x="348" y="274"/>
                      </a:lnTo>
                      <a:lnTo>
                        <a:pt x="334" y="262"/>
                      </a:lnTo>
                      <a:lnTo>
                        <a:pt x="322" y="269"/>
                      </a:lnTo>
                      <a:lnTo>
                        <a:pt x="320" y="264"/>
                      </a:lnTo>
                      <a:lnTo>
                        <a:pt x="303" y="263"/>
                      </a:lnTo>
                      <a:lnTo>
                        <a:pt x="296" y="254"/>
                      </a:lnTo>
                      <a:lnTo>
                        <a:pt x="288" y="256"/>
                      </a:lnTo>
                      <a:lnTo>
                        <a:pt x="283" y="260"/>
                      </a:lnTo>
                      <a:lnTo>
                        <a:pt x="270" y="262"/>
                      </a:lnTo>
                      <a:lnTo>
                        <a:pt x="268" y="260"/>
                      </a:lnTo>
                      <a:lnTo>
                        <a:pt x="264" y="266"/>
                      </a:lnTo>
                      <a:lnTo>
                        <a:pt x="260" y="264"/>
                      </a:lnTo>
                      <a:lnTo>
                        <a:pt x="247" y="267"/>
                      </a:lnTo>
                      <a:lnTo>
                        <a:pt x="239" y="264"/>
                      </a:lnTo>
                      <a:lnTo>
                        <a:pt x="239" y="267"/>
                      </a:lnTo>
                      <a:lnTo>
                        <a:pt x="247" y="274"/>
                      </a:lnTo>
                      <a:lnTo>
                        <a:pt x="242" y="278"/>
                      </a:lnTo>
                      <a:lnTo>
                        <a:pt x="244" y="285"/>
                      </a:lnTo>
                      <a:lnTo>
                        <a:pt x="249" y="286"/>
                      </a:lnTo>
                      <a:lnTo>
                        <a:pt x="255" y="291"/>
                      </a:lnTo>
                      <a:lnTo>
                        <a:pt x="252" y="297"/>
                      </a:lnTo>
                      <a:lnTo>
                        <a:pt x="247" y="292"/>
                      </a:lnTo>
                      <a:lnTo>
                        <a:pt x="239" y="296"/>
                      </a:lnTo>
                      <a:lnTo>
                        <a:pt x="237" y="292"/>
                      </a:lnTo>
                      <a:lnTo>
                        <a:pt x="236" y="289"/>
                      </a:lnTo>
                      <a:lnTo>
                        <a:pt x="229" y="291"/>
                      </a:lnTo>
                      <a:lnTo>
                        <a:pt x="225" y="289"/>
                      </a:lnTo>
                      <a:lnTo>
                        <a:pt x="219" y="292"/>
                      </a:lnTo>
                      <a:lnTo>
                        <a:pt x="215" y="292"/>
                      </a:lnTo>
                      <a:lnTo>
                        <a:pt x="210" y="289"/>
                      </a:lnTo>
                      <a:lnTo>
                        <a:pt x="187" y="288"/>
                      </a:lnTo>
                      <a:lnTo>
                        <a:pt x="186" y="289"/>
                      </a:lnTo>
                      <a:lnTo>
                        <a:pt x="184" y="289"/>
                      </a:lnTo>
                      <a:lnTo>
                        <a:pt x="179" y="296"/>
                      </a:lnTo>
                      <a:lnTo>
                        <a:pt x="182" y="300"/>
                      </a:lnTo>
                      <a:lnTo>
                        <a:pt x="178" y="300"/>
                      </a:lnTo>
                      <a:lnTo>
                        <a:pt x="177" y="297"/>
                      </a:lnTo>
                      <a:lnTo>
                        <a:pt x="174" y="297"/>
                      </a:lnTo>
                      <a:lnTo>
                        <a:pt x="172" y="311"/>
                      </a:lnTo>
                      <a:lnTo>
                        <a:pt x="177" y="315"/>
                      </a:lnTo>
                      <a:lnTo>
                        <a:pt x="177" y="318"/>
                      </a:lnTo>
                      <a:lnTo>
                        <a:pt x="179" y="318"/>
                      </a:lnTo>
                      <a:lnTo>
                        <a:pt x="184" y="316"/>
                      </a:lnTo>
                      <a:lnTo>
                        <a:pt x="187" y="322"/>
                      </a:lnTo>
                      <a:lnTo>
                        <a:pt x="191" y="327"/>
                      </a:lnTo>
                      <a:lnTo>
                        <a:pt x="195" y="331"/>
                      </a:lnTo>
                      <a:lnTo>
                        <a:pt x="198" y="334"/>
                      </a:lnTo>
                      <a:lnTo>
                        <a:pt x="192" y="337"/>
                      </a:lnTo>
                      <a:lnTo>
                        <a:pt x="187" y="335"/>
                      </a:lnTo>
                      <a:lnTo>
                        <a:pt x="184" y="350"/>
                      </a:lnTo>
                      <a:lnTo>
                        <a:pt x="189" y="354"/>
                      </a:lnTo>
                      <a:lnTo>
                        <a:pt x="195" y="369"/>
                      </a:lnTo>
                      <a:lnTo>
                        <a:pt x="189" y="367"/>
                      </a:lnTo>
                      <a:lnTo>
                        <a:pt x="185" y="365"/>
                      </a:lnTo>
                      <a:lnTo>
                        <a:pt x="179" y="364"/>
                      </a:lnTo>
                      <a:lnTo>
                        <a:pt x="177" y="363"/>
                      </a:lnTo>
                      <a:lnTo>
                        <a:pt x="172" y="363"/>
                      </a:lnTo>
                      <a:lnTo>
                        <a:pt x="169" y="356"/>
                      </a:lnTo>
                      <a:lnTo>
                        <a:pt x="161" y="360"/>
                      </a:lnTo>
                      <a:lnTo>
                        <a:pt x="157" y="360"/>
                      </a:lnTo>
                      <a:lnTo>
                        <a:pt x="152" y="355"/>
                      </a:lnTo>
                      <a:lnTo>
                        <a:pt x="141" y="350"/>
                      </a:lnTo>
                      <a:lnTo>
                        <a:pt x="131" y="352"/>
                      </a:lnTo>
                      <a:lnTo>
                        <a:pt x="119" y="344"/>
                      </a:lnTo>
                      <a:lnTo>
                        <a:pt x="128" y="336"/>
                      </a:lnTo>
                      <a:lnTo>
                        <a:pt x="130" y="330"/>
                      </a:lnTo>
                      <a:lnTo>
                        <a:pt x="130" y="325"/>
                      </a:lnTo>
                      <a:lnTo>
                        <a:pt x="130" y="319"/>
                      </a:lnTo>
                      <a:lnTo>
                        <a:pt x="135" y="317"/>
                      </a:lnTo>
                      <a:lnTo>
                        <a:pt x="132" y="307"/>
                      </a:lnTo>
                      <a:lnTo>
                        <a:pt x="125" y="306"/>
                      </a:lnTo>
                      <a:lnTo>
                        <a:pt x="121" y="304"/>
                      </a:lnTo>
                      <a:lnTo>
                        <a:pt x="117" y="305"/>
                      </a:lnTo>
                      <a:lnTo>
                        <a:pt x="106" y="302"/>
                      </a:lnTo>
                      <a:lnTo>
                        <a:pt x="99" y="294"/>
                      </a:lnTo>
                      <a:lnTo>
                        <a:pt x="92" y="291"/>
                      </a:lnTo>
                      <a:lnTo>
                        <a:pt x="89" y="282"/>
                      </a:lnTo>
                      <a:lnTo>
                        <a:pt x="82" y="281"/>
                      </a:lnTo>
                      <a:lnTo>
                        <a:pt x="79" y="285"/>
                      </a:lnTo>
                      <a:lnTo>
                        <a:pt x="76" y="287"/>
                      </a:lnTo>
                      <a:lnTo>
                        <a:pt x="73" y="281"/>
                      </a:lnTo>
                      <a:lnTo>
                        <a:pt x="70" y="278"/>
                      </a:lnTo>
                      <a:lnTo>
                        <a:pt x="79" y="278"/>
                      </a:lnTo>
                      <a:lnTo>
                        <a:pt x="79" y="274"/>
                      </a:lnTo>
                      <a:lnTo>
                        <a:pt x="76" y="273"/>
                      </a:lnTo>
                      <a:lnTo>
                        <a:pt x="73" y="272"/>
                      </a:lnTo>
                      <a:lnTo>
                        <a:pt x="69" y="262"/>
                      </a:lnTo>
                      <a:lnTo>
                        <a:pt x="62" y="256"/>
                      </a:lnTo>
                      <a:lnTo>
                        <a:pt x="57" y="256"/>
                      </a:lnTo>
                      <a:lnTo>
                        <a:pt x="52" y="256"/>
                      </a:lnTo>
                      <a:lnTo>
                        <a:pt x="48" y="253"/>
                      </a:lnTo>
                      <a:lnTo>
                        <a:pt x="42" y="252"/>
                      </a:lnTo>
                      <a:lnTo>
                        <a:pt x="40" y="252"/>
                      </a:lnTo>
                      <a:lnTo>
                        <a:pt x="37" y="254"/>
                      </a:lnTo>
                      <a:lnTo>
                        <a:pt x="33" y="259"/>
                      </a:lnTo>
                      <a:lnTo>
                        <a:pt x="32" y="263"/>
                      </a:lnTo>
                      <a:lnTo>
                        <a:pt x="30" y="264"/>
                      </a:lnTo>
                      <a:lnTo>
                        <a:pt x="28" y="271"/>
                      </a:lnTo>
                      <a:lnTo>
                        <a:pt x="28" y="269"/>
                      </a:lnTo>
                      <a:lnTo>
                        <a:pt x="27" y="267"/>
                      </a:lnTo>
                      <a:lnTo>
                        <a:pt x="0" y="26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98" name="Freeform 536"/>
                <p:cNvSpPr>
                  <a:spLocks/>
                </p:cNvSpPr>
                <p:nvPr/>
              </p:nvSpPr>
              <p:spPr bwMode="auto">
                <a:xfrm>
                  <a:off x="4692" y="1341"/>
                  <a:ext cx="12" cy="5"/>
                </a:xfrm>
                <a:custGeom>
                  <a:avLst/>
                  <a:gdLst>
                    <a:gd name="T0" fmla="*/ 0 w 32"/>
                    <a:gd name="T1" fmla="*/ 0 h 14"/>
                    <a:gd name="T2" fmla="*/ 0 w 32"/>
                    <a:gd name="T3" fmla="*/ 0 h 14"/>
                    <a:gd name="T4" fmla="*/ 0 w 32"/>
                    <a:gd name="T5" fmla="*/ 0 h 14"/>
                    <a:gd name="T6" fmla="*/ 0 w 32"/>
                    <a:gd name="T7" fmla="*/ 0 h 14"/>
                    <a:gd name="T8" fmla="*/ 0 w 32"/>
                    <a:gd name="T9" fmla="*/ 0 h 14"/>
                    <a:gd name="T10" fmla="*/ 0 w 32"/>
                    <a:gd name="T11" fmla="*/ 0 h 14"/>
                    <a:gd name="T12" fmla="*/ 0 w 32"/>
                    <a:gd name="T13" fmla="*/ 0 h 14"/>
                    <a:gd name="T14" fmla="*/ 0 w 32"/>
                    <a:gd name="T15" fmla="*/ 0 h 14"/>
                    <a:gd name="T16" fmla="*/ 0 w 32"/>
                    <a:gd name="T17" fmla="*/ 0 h 14"/>
                    <a:gd name="T18" fmla="*/ 0 w 32"/>
                    <a:gd name="T19" fmla="*/ 0 h 14"/>
                    <a:gd name="T20" fmla="*/ 0 w 32"/>
                    <a:gd name="T21" fmla="*/ 0 h 1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32"/>
                    <a:gd name="T34" fmla="*/ 0 h 14"/>
                    <a:gd name="T35" fmla="*/ 32 w 32"/>
                    <a:gd name="T36" fmla="*/ 14 h 1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32" h="14">
                      <a:moveTo>
                        <a:pt x="0" y="10"/>
                      </a:moveTo>
                      <a:lnTo>
                        <a:pt x="5" y="7"/>
                      </a:lnTo>
                      <a:lnTo>
                        <a:pt x="0" y="3"/>
                      </a:lnTo>
                      <a:lnTo>
                        <a:pt x="24" y="0"/>
                      </a:lnTo>
                      <a:lnTo>
                        <a:pt x="29" y="0"/>
                      </a:lnTo>
                      <a:lnTo>
                        <a:pt x="24" y="3"/>
                      </a:lnTo>
                      <a:lnTo>
                        <a:pt x="32" y="3"/>
                      </a:lnTo>
                      <a:lnTo>
                        <a:pt x="11" y="11"/>
                      </a:lnTo>
                      <a:lnTo>
                        <a:pt x="5" y="14"/>
                      </a:lnTo>
                      <a:lnTo>
                        <a:pt x="7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499" name="Freeform 537"/>
                <p:cNvSpPr>
                  <a:spLocks/>
                </p:cNvSpPr>
                <p:nvPr/>
              </p:nvSpPr>
              <p:spPr bwMode="auto">
                <a:xfrm>
                  <a:off x="4694" y="1393"/>
                  <a:ext cx="5" cy="3"/>
                </a:xfrm>
                <a:custGeom>
                  <a:avLst/>
                  <a:gdLst>
                    <a:gd name="T0" fmla="*/ 0 w 14"/>
                    <a:gd name="T1" fmla="*/ 0 h 9"/>
                    <a:gd name="T2" fmla="*/ 0 w 14"/>
                    <a:gd name="T3" fmla="*/ 0 h 9"/>
                    <a:gd name="T4" fmla="*/ 0 w 14"/>
                    <a:gd name="T5" fmla="*/ 0 h 9"/>
                    <a:gd name="T6" fmla="*/ 0 w 14"/>
                    <a:gd name="T7" fmla="*/ 0 h 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"/>
                    <a:gd name="T13" fmla="*/ 0 h 9"/>
                    <a:gd name="T14" fmla="*/ 14 w 14"/>
                    <a:gd name="T15" fmla="*/ 9 h 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" h="9">
                      <a:moveTo>
                        <a:pt x="0" y="9"/>
                      </a:moveTo>
                      <a:lnTo>
                        <a:pt x="5" y="0"/>
                      </a:lnTo>
                      <a:lnTo>
                        <a:pt x="14" y="6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00" name="Freeform 538"/>
                <p:cNvSpPr>
                  <a:spLocks/>
                </p:cNvSpPr>
                <p:nvPr/>
              </p:nvSpPr>
              <p:spPr bwMode="auto">
                <a:xfrm>
                  <a:off x="4702" y="1378"/>
                  <a:ext cx="14" cy="9"/>
                </a:xfrm>
                <a:custGeom>
                  <a:avLst/>
                  <a:gdLst>
                    <a:gd name="T0" fmla="*/ 0 w 41"/>
                    <a:gd name="T1" fmla="*/ 0 h 30"/>
                    <a:gd name="T2" fmla="*/ 0 w 41"/>
                    <a:gd name="T3" fmla="*/ 0 h 30"/>
                    <a:gd name="T4" fmla="*/ 0 w 41"/>
                    <a:gd name="T5" fmla="*/ 0 h 30"/>
                    <a:gd name="T6" fmla="*/ 0 w 41"/>
                    <a:gd name="T7" fmla="*/ 0 h 30"/>
                    <a:gd name="T8" fmla="*/ 0 w 41"/>
                    <a:gd name="T9" fmla="*/ 0 h 30"/>
                    <a:gd name="T10" fmla="*/ 0 w 41"/>
                    <a:gd name="T11" fmla="*/ 0 h 30"/>
                    <a:gd name="T12" fmla="*/ 0 w 41"/>
                    <a:gd name="T13" fmla="*/ 0 h 30"/>
                    <a:gd name="T14" fmla="*/ 0 w 41"/>
                    <a:gd name="T15" fmla="*/ 0 h 30"/>
                    <a:gd name="T16" fmla="*/ 0 w 41"/>
                    <a:gd name="T17" fmla="*/ 0 h 30"/>
                    <a:gd name="T18" fmla="*/ 0 w 41"/>
                    <a:gd name="T19" fmla="*/ 0 h 30"/>
                    <a:gd name="T20" fmla="*/ 0 w 41"/>
                    <a:gd name="T21" fmla="*/ 0 h 30"/>
                    <a:gd name="T22" fmla="*/ 0 w 41"/>
                    <a:gd name="T23" fmla="*/ 0 h 30"/>
                    <a:gd name="T24" fmla="*/ 0 w 41"/>
                    <a:gd name="T25" fmla="*/ 0 h 30"/>
                    <a:gd name="T26" fmla="*/ 0 w 41"/>
                    <a:gd name="T27" fmla="*/ 0 h 3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41"/>
                    <a:gd name="T43" fmla="*/ 0 h 30"/>
                    <a:gd name="T44" fmla="*/ 41 w 41"/>
                    <a:gd name="T45" fmla="*/ 30 h 3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41" h="30">
                      <a:moveTo>
                        <a:pt x="0" y="15"/>
                      </a:moveTo>
                      <a:lnTo>
                        <a:pt x="2" y="20"/>
                      </a:lnTo>
                      <a:lnTo>
                        <a:pt x="8" y="19"/>
                      </a:lnTo>
                      <a:lnTo>
                        <a:pt x="12" y="25"/>
                      </a:lnTo>
                      <a:lnTo>
                        <a:pt x="18" y="20"/>
                      </a:lnTo>
                      <a:lnTo>
                        <a:pt x="14" y="29"/>
                      </a:lnTo>
                      <a:lnTo>
                        <a:pt x="41" y="30"/>
                      </a:lnTo>
                      <a:lnTo>
                        <a:pt x="31" y="26"/>
                      </a:lnTo>
                      <a:lnTo>
                        <a:pt x="26" y="16"/>
                      </a:lnTo>
                      <a:lnTo>
                        <a:pt x="26" y="5"/>
                      </a:lnTo>
                      <a:lnTo>
                        <a:pt x="33" y="0"/>
                      </a:lnTo>
                      <a:lnTo>
                        <a:pt x="10" y="1"/>
                      </a:lnTo>
                      <a:lnTo>
                        <a:pt x="3" y="15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01" name="Freeform 539"/>
                <p:cNvSpPr>
                  <a:spLocks/>
                </p:cNvSpPr>
                <p:nvPr/>
              </p:nvSpPr>
              <p:spPr bwMode="auto">
                <a:xfrm>
                  <a:off x="4707" y="1361"/>
                  <a:ext cx="35" cy="17"/>
                </a:xfrm>
                <a:custGeom>
                  <a:avLst/>
                  <a:gdLst>
                    <a:gd name="T0" fmla="*/ 0 w 105"/>
                    <a:gd name="T1" fmla="*/ 0 h 51"/>
                    <a:gd name="T2" fmla="*/ 0 w 105"/>
                    <a:gd name="T3" fmla="*/ 0 h 51"/>
                    <a:gd name="T4" fmla="*/ 0 w 105"/>
                    <a:gd name="T5" fmla="*/ 0 h 51"/>
                    <a:gd name="T6" fmla="*/ 0 w 105"/>
                    <a:gd name="T7" fmla="*/ 0 h 51"/>
                    <a:gd name="T8" fmla="*/ 0 w 105"/>
                    <a:gd name="T9" fmla="*/ 0 h 51"/>
                    <a:gd name="T10" fmla="*/ 0 w 105"/>
                    <a:gd name="T11" fmla="*/ 0 h 51"/>
                    <a:gd name="T12" fmla="*/ 0 w 105"/>
                    <a:gd name="T13" fmla="*/ 0 h 51"/>
                    <a:gd name="T14" fmla="*/ 0 w 105"/>
                    <a:gd name="T15" fmla="*/ 0 h 51"/>
                    <a:gd name="T16" fmla="*/ 0 w 105"/>
                    <a:gd name="T17" fmla="*/ 0 h 51"/>
                    <a:gd name="T18" fmla="*/ 0 w 105"/>
                    <a:gd name="T19" fmla="*/ 0 h 51"/>
                    <a:gd name="T20" fmla="*/ 0 w 105"/>
                    <a:gd name="T21" fmla="*/ 0 h 51"/>
                    <a:gd name="T22" fmla="*/ 0 w 105"/>
                    <a:gd name="T23" fmla="*/ 0 h 51"/>
                    <a:gd name="T24" fmla="*/ 0 w 105"/>
                    <a:gd name="T25" fmla="*/ 0 h 51"/>
                    <a:gd name="T26" fmla="*/ 0 w 105"/>
                    <a:gd name="T27" fmla="*/ 0 h 51"/>
                    <a:gd name="T28" fmla="*/ 0 w 105"/>
                    <a:gd name="T29" fmla="*/ 0 h 51"/>
                    <a:gd name="T30" fmla="*/ 0 w 105"/>
                    <a:gd name="T31" fmla="*/ 0 h 51"/>
                    <a:gd name="T32" fmla="*/ 0 w 105"/>
                    <a:gd name="T33" fmla="*/ 0 h 51"/>
                    <a:gd name="T34" fmla="*/ 0 w 105"/>
                    <a:gd name="T35" fmla="*/ 0 h 51"/>
                    <a:gd name="T36" fmla="*/ 0 w 105"/>
                    <a:gd name="T37" fmla="*/ 0 h 51"/>
                    <a:gd name="T38" fmla="*/ 0 w 105"/>
                    <a:gd name="T39" fmla="*/ 0 h 51"/>
                    <a:gd name="T40" fmla="*/ 0 w 105"/>
                    <a:gd name="T41" fmla="*/ 0 h 51"/>
                    <a:gd name="T42" fmla="*/ 0 w 105"/>
                    <a:gd name="T43" fmla="*/ 0 h 51"/>
                    <a:gd name="T44" fmla="*/ 0 w 105"/>
                    <a:gd name="T45" fmla="*/ 0 h 51"/>
                    <a:gd name="T46" fmla="*/ 0 w 105"/>
                    <a:gd name="T47" fmla="*/ 0 h 51"/>
                    <a:gd name="T48" fmla="*/ 0 w 105"/>
                    <a:gd name="T49" fmla="*/ 0 h 51"/>
                    <a:gd name="T50" fmla="*/ 0 w 105"/>
                    <a:gd name="T51" fmla="*/ 0 h 51"/>
                    <a:gd name="T52" fmla="*/ 0 w 105"/>
                    <a:gd name="T53" fmla="*/ 0 h 51"/>
                    <a:gd name="T54" fmla="*/ 0 w 105"/>
                    <a:gd name="T55" fmla="*/ 0 h 51"/>
                    <a:gd name="T56" fmla="*/ 0 w 105"/>
                    <a:gd name="T57" fmla="*/ 0 h 51"/>
                    <a:gd name="T58" fmla="*/ 0 w 105"/>
                    <a:gd name="T59" fmla="*/ 0 h 51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105"/>
                    <a:gd name="T91" fmla="*/ 0 h 51"/>
                    <a:gd name="T92" fmla="*/ 105 w 105"/>
                    <a:gd name="T93" fmla="*/ 51 h 51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105" h="51">
                      <a:moveTo>
                        <a:pt x="0" y="44"/>
                      </a:moveTo>
                      <a:lnTo>
                        <a:pt x="10" y="44"/>
                      </a:lnTo>
                      <a:lnTo>
                        <a:pt x="5" y="49"/>
                      </a:lnTo>
                      <a:lnTo>
                        <a:pt x="20" y="51"/>
                      </a:lnTo>
                      <a:lnTo>
                        <a:pt x="21" y="44"/>
                      </a:lnTo>
                      <a:lnTo>
                        <a:pt x="27" y="47"/>
                      </a:lnTo>
                      <a:lnTo>
                        <a:pt x="21" y="42"/>
                      </a:lnTo>
                      <a:lnTo>
                        <a:pt x="29" y="44"/>
                      </a:lnTo>
                      <a:lnTo>
                        <a:pt x="27" y="38"/>
                      </a:lnTo>
                      <a:lnTo>
                        <a:pt x="31" y="41"/>
                      </a:lnTo>
                      <a:lnTo>
                        <a:pt x="35" y="38"/>
                      </a:lnTo>
                      <a:lnTo>
                        <a:pt x="33" y="32"/>
                      </a:lnTo>
                      <a:lnTo>
                        <a:pt x="44" y="35"/>
                      </a:lnTo>
                      <a:lnTo>
                        <a:pt x="40" y="31"/>
                      </a:lnTo>
                      <a:lnTo>
                        <a:pt x="46" y="31"/>
                      </a:lnTo>
                      <a:lnTo>
                        <a:pt x="47" y="27"/>
                      </a:lnTo>
                      <a:lnTo>
                        <a:pt x="99" y="11"/>
                      </a:lnTo>
                      <a:lnTo>
                        <a:pt x="105" y="4"/>
                      </a:lnTo>
                      <a:lnTo>
                        <a:pt x="94" y="0"/>
                      </a:lnTo>
                      <a:lnTo>
                        <a:pt x="73" y="10"/>
                      </a:lnTo>
                      <a:lnTo>
                        <a:pt x="49" y="10"/>
                      </a:lnTo>
                      <a:lnTo>
                        <a:pt x="27" y="24"/>
                      </a:lnTo>
                      <a:lnTo>
                        <a:pt x="15" y="26"/>
                      </a:lnTo>
                      <a:lnTo>
                        <a:pt x="15" y="31"/>
                      </a:lnTo>
                      <a:lnTo>
                        <a:pt x="20" y="31"/>
                      </a:lnTo>
                      <a:lnTo>
                        <a:pt x="13" y="32"/>
                      </a:lnTo>
                      <a:lnTo>
                        <a:pt x="18" y="35"/>
                      </a:lnTo>
                      <a:lnTo>
                        <a:pt x="10" y="38"/>
                      </a:lnTo>
                      <a:lnTo>
                        <a:pt x="18" y="4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02" name="Freeform 540"/>
                <p:cNvSpPr>
                  <a:spLocks/>
                </p:cNvSpPr>
                <p:nvPr/>
              </p:nvSpPr>
              <p:spPr bwMode="auto">
                <a:xfrm>
                  <a:off x="4727" y="1339"/>
                  <a:ext cx="6" cy="3"/>
                </a:xfrm>
                <a:custGeom>
                  <a:avLst/>
                  <a:gdLst>
                    <a:gd name="T0" fmla="*/ 0 w 20"/>
                    <a:gd name="T1" fmla="*/ 0 h 10"/>
                    <a:gd name="T2" fmla="*/ 0 w 20"/>
                    <a:gd name="T3" fmla="*/ 0 h 10"/>
                    <a:gd name="T4" fmla="*/ 0 w 20"/>
                    <a:gd name="T5" fmla="*/ 0 h 10"/>
                    <a:gd name="T6" fmla="*/ 0 w 20"/>
                    <a:gd name="T7" fmla="*/ 0 h 10"/>
                    <a:gd name="T8" fmla="*/ 0 w 20"/>
                    <a:gd name="T9" fmla="*/ 0 h 1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"/>
                    <a:gd name="T16" fmla="*/ 0 h 10"/>
                    <a:gd name="T17" fmla="*/ 20 w 20"/>
                    <a:gd name="T18" fmla="*/ 10 h 1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" h="10">
                      <a:moveTo>
                        <a:pt x="0" y="7"/>
                      </a:moveTo>
                      <a:lnTo>
                        <a:pt x="7" y="10"/>
                      </a:lnTo>
                      <a:lnTo>
                        <a:pt x="20" y="7"/>
                      </a:lnTo>
                      <a:lnTo>
                        <a:pt x="13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03" name="Freeform 541"/>
                <p:cNvSpPr>
                  <a:spLocks/>
                </p:cNvSpPr>
                <p:nvPr/>
              </p:nvSpPr>
              <p:spPr bwMode="auto">
                <a:xfrm>
                  <a:off x="4791" y="1345"/>
                  <a:ext cx="7" cy="3"/>
                </a:xfrm>
                <a:custGeom>
                  <a:avLst/>
                  <a:gdLst>
                    <a:gd name="T0" fmla="*/ 0 w 17"/>
                    <a:gd name="T1" fmla="*/ 0 h 7"/>
                    <a:gd name="T2" fmla="*/ 0 w 17"/>
                    <a:gd name="T3" fmla="*/ 0 h 7"/>
                    <a:gd name="T4" fmla="*/ 0 w 17"/>
                    <a:gd name="T5" fmla="*/ 0 h 7"/>
                    <a:gd name="T6" fmla="*/ 0 w 17"/>
                    <a:gd name="T7" fmla="*/ 0 h 7"/>
                    <a:gd name="T8" fmla="*/ 0 w 17"/>
                    <a:gd name="T9" fmla="*/ 0 h 7"/>
                    <a:gd name="T10" fmla="*/ 0 w 17"/>
                    <a:gd name="T11" fmla="*/ 0 h 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7"/>
                    <a:gd name="T19" fmla="*/ 0 h 7"/>
                    <a:gd name="T20" fmla="*/ 17 w 17"/>
                    <a:gd name="T21" fmla="*/ 7 h 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7" h="7">
                      <a:moveTo>
                        <a:pt x="0" y="0"/>
                      </a:moveTo>
                      <a:lnTo>
                        <a:pt x="8" y="6"/>
                      </a:lnTo>
                      <a:lnTo>
                        <a:pt x="4" y="7"/>
                      </a:lnTo>
                      <a:lnTo>
                        <a:pt x="13" y="7"/>
                      </a:lnTo>
                      <a:lnTo>
                        <a:pt x="17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04" name="Freeform 542"/>
                <p:cNvSpPr>
                  <a:spLocks/>
                </p:cNvSpPr>
                <p:nvPr/>
              </p:nvSpPr>
              <p:spPr bwMode="auto">
                <a:xfrm>
                  <a:off x="4792" y="1340"/>
                  <a:ext cx="14" cy="6"/>
                </a:xfrm>
                <a:custGeom>
                  <a:avLst/>
                  <a:gdLst>
                    <a:gd name="T0" fmla="*/ 0 w 42"/>
                    <a:gd name="T1" fmla="*/ 0 h 18"/>
                    <a:gd name="T2" fmla="*/ 0 w 42"/>
                    <a:gd name="T3" fmla="*/ 0 h 18"/>
                    <a:gd name="T4" fmla="*/ 0 w 42"/>
                    <a:gd name="T5" fmla="*/ 0 h 18"/>
                    <a:gd name="T6" fmla="*/ 0 w 42"/>
                    <a:gd name="T7" fmla="*/ 0 h 18"/>
                    <a:gd name="T8" fmla="*/ 0 w 42"/>
                    <a:gd name="T9" fmla="*/ 0 h 18"/>
                    <a:gd name="T10" fmla="*/ 0 w 42"/>
                    <a:gd name="T11" fmla="*/ 0 h 18"/>
                    <a:gd name="T12" fmla="*/ 0 w 42"/>
                    <a:gd name="T13" fmla="*/ 0 h 18"/>
                    <a:gd name="T14" fmla="*/ 0 w 42"/>
                    <a:gd name="T15" fmla="*/ 0 h 1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2"/>
                    <a:gd name="T25" fmla="*/ 0 h 18"/>
                    <a:gd name="T26" fmla="*/ 42 w 42"/>
                    <a:gd name="T27" fmla="*/ 18 h 1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2" h="18">
                      <a:moveTo>
                        <a:pt x="0" y="15"/>
                      </a:moveTo>
                      <a:lnTo>
                        <a:pt x="11" y="5"/>
                      </a:lnTo>
                      <a:lnTo>
                        <a:pt x="26" y="0"/>
                      </a:lnTo>
                      <a:lnTo>
                        <a:pt x="42" y="8"/>
                      </a:lnTo>
                      <a:lnTo>
                        <a:pt x="37" y="10"/>
                      </a:lnTo>
                      <a:lnTo>
                        <a:pt x="38" y="15"/>
                      </a:lnTo>
                      <a:lnTo>
                        <a:pt x="17" y="18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05" name="Freeform 543"/>
                <p:cNvSpPr>
                  <a:spLocks/>
                </p:cNvSpPr>
                <p:nvPr/>
              </p:nvSpPr>
              <p:spPr bwMode="auto">
                <a:xfrm>
                  <a:off x="4795" y="1345"/>
                  <a:ext cx="16" cy="7"/>
                </a:xfrm>
                <a:custGeom>
                  <a:avLst/>
                  <a:gdLst>
                    <a:gd name="T0" fmla="*/ 0 w 47"/>
                    <a:gd name="T1" fmla="*/ 0 h 22"/>
                    <a:gd name="T2" fmla="*/ 0 w 47"/>
                    <a:gd name="T3" fmla="*/ 0 h 22"/>
                    <a:gd name="T4" fmla="*/ 0 w 47"/>
                    <a:gd name="T5" fmla="*/ 0 h 22"/>
                    <a:gd name="T6" fmla="*/ 0 w 47"/>
                    <a:gd name="T7" fmla="*/ 0 h 22"/>
                    <a:gd name="T8" fmla="*/ 0 w 47"/>
                    <a:gd name="T9" fmla="*/ 0 h 22"/>
                    <a:gd name="T10" fmla="*/ 0 w 47"/>
                    <a:gd name="T11" fmla="*/ 0 h 22"/>
                    <a:gd name="T12" fmla="*/ 0 w 47"/>
                    <a:gd name="T13" fmla="*/ 0 h 22"/>
                    <a:gd name="T14" fmla="*/ 0 w 47"/>
                    <a:gd name="T15" fmla="*/ 0 h 22"/>
                    <a:gd name="T16" fmla="*/ 0 w 47"/>
                    <a:gd name="T17" fmla="*/ 0 h 22"/>
                    <a:gd name="T18" fmla="*/ 0 w 47"/>
                    <a:gd name="T19" fmla="*/ 0 h 22"/>
                    <a:gd name="T20" fmla="*/ 0 w 47"/>
                    <a:gd name="T21" fmla="*/ 0 h 22"/>
                    <a:gd name="T22" fmla="*/ 0 w 47"/>
                    <a:gd name="T23" fmla="*/ 0 h 22"/>
                    <a:gd name="T24" fmla="*/ 0 w 47"/>
                    <a:gd name="T25" fmla="*/ 0 h 22"/>
                    <a:gd name="T26" fmla="*/ 0 w 47"/>
                    <a:gd name="T27" fmla="*/ 0 h 22"/>
                    <a:gd name="T28" fmla="*/ 0 w 47"/>
                    <a:gd name="T29" fmla="*/ 0 h 22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47"/>
                    <a:gd name="T46" fmla="*/ 0 h 22"/>
                    <a:gd name="T47" fmla="*/ 47 w 47"/>
                    <a:gd name="T48" fmla="*/ 22 h 22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47" h="22">
                      <a:moveTo>
                        <a:pt x="0" y="10"/>
                      </a:moveTo>
                      <a:lnTo>
                        <a:pt x="7" y="12"/>
                      </a:lnTo>
                      <a:lnTo>
                        <a:pt x="14" y="18"/>
                      </a:lnTo>
                      <a:lnTo>
                        <a:pt x="17" y="17"/>
                      </a:lnTo>
                      <a:lnTo>
                        <a:pt x="37" y="22"/>
                      </a:lnTo>
                      <a:lnTo>
                        <a:pt x="46" y="20"/>
                      </a:lnTo>
                      <a:lnTo>
                        <a:pt x="39" y="14"/>
                      </a:lnTo>
                      <a:lnTo>
                        <a:pt x="45" y="16"/>
                      </a:lnTo>
                      <a:lnTo>
                        <a:pt x="47" y="8"/>
                      </a:lnTo>
                      <a:lnTo>
                        <a:pt x="36" y="2"/>
                      </a:lnTo>
                      <a:lnTo>
                        <a:pt x="26" y="9"/>
                      </a:lnTo>
                      <a:lnTo>
                        <a:pt x="34" y="4"/>
                      </a:lnTo>
                      <a:lnTo>
                        <a:pt x="28" y="0"/>
                      </a:lnTo>
                      <a:lnTo>
                        <a:pt x="14" y="2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06" name="Freeform 544"/>
                <p:cNvSpPr>
                  <a:spLocks/>
                </p:cNvSpPr>
                <p:nvPr/>
              </p:nvSpPr>
              <p:spPr bwMode="auto">
                <a:xfrm>
                  <a:off x="4810" y="1349"/>
                  <a:ext cx="12" cy="7"/>
                </a:xfrm>
                <a:custGeom>
                  <a:avLst/>
                  <a:gdLst>
                    <a:gd name="T0" fmla="*/ 0 w 40"/>
                    <a:gd name="T1" fmla="*/ 0 h 23"/>
                    <a:gd name="T2" fmla="*/ 0 w 40"/>
                    <a:gd name="T3" fmla="*/ 0 h 23"/>
                    <a:gd name="T4" fmla="*/ 0 w 40"/>
                    <a:gd name="T5" fmla="*/ 0 h 23"/>
                    <a:gd name="T6" fmla="*/ 0 w 40"/>
                    <a:gd name="T7" fmla="*/ 0 h 23"/>
                    <a:gd name="T8" fmla="*/ 0 w 40"/>
                    <a:gd name="T9" fmla="*/ 0 h 23"/>
                    <a:gd name="T10" fmla="*/ 0 w 40"/>
                    <a:gd name="T11" fmla="*/ 0 h 23"/>
                    <a:gd name="T12" fmla="*/ 0 w 40"/>
                    <a:gd name="T13" fmla="*/ 0 h 23"/>
                    <a:gd name="T14" fmla="*/ 0 w 40"/>
                    <a:gd name="T15" fmla="*/ 0 h 23"/>
                    <a:gd name="T16" fmla="*/ 0 w 40"/>
                    <a:gd name="T17" fmla="*/ 0 h 23"/>
                    <a:gd name="T18" fmla="*/ 0 w 40"/>
                    <a:gd name="T19" fmla="*/ 0 h 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0"/>
                    <a:gd name="T31" fmla="*/ 0 h 23"/>
                    <a:gd name="T32" fmla="*/ 40 w 40"/>
                    <a:gd name="T33" fmla="*/ 23 h 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0" h="23">
                      <a:moveTo>
                        <a:pt x="0" y="18"/>
                      </a:moveTo>
                      <a:lnTo>
                        <a:pt x="2" y="23"/>
                      </a:lnTo>
                      <a:lnTo>
                        <a:pt x="35" y="17"/>
                      </a:lnTo>
                      <a:lnTo>
                        <a:pt x="40" y="10"/>
                      </a:lnTo>
                      <a:lnTo>
                        <a:pt x="30" y="5"/>
                      </a:lnTo>
                      <a:lnTo>
                        <a:pt x="21" y="6"/>
                      </a:lnTo>
                      <a:lnTo>
                        <a:pt x="22" y="1"/>
                      </a:lnTo>
                      <a:lnTo>
                        <a:pt x="18" y="0"/>
                      </a:lnTo>
                      <a:lnTo>
                        <a:pt x="2" y="16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07" name="Freeform 545"/>
                <p:cNvSpPr>
                  <a:spLocks/>
                </p:cNvSpPr>
                <p:nvPr/>
              </p:nvSpPr>
              <p:spPr bwMode="auto">
                <a:xfrm>
                  <a:off x="4893" y="1364"/>
                  <a:ext cx="16" cy="7"/>
                </a:xfrm>
                <a:custGeom>
                  <a:avLst/>
                  <a:gdLst>
                    <a:gd name="T0" fmla="*/ 0 w 46"/>
                    <a:gd name="T1" fmla="*/ 0 h 20"/>
                    <a:gd name="T2" fmla="*/ 0 w 46"/>
                    <a:gd name="T3" fmla="*/ 0 h 20"/>
                    <a:gd name="T4" fmla="*/ 0 w 46"/>
                    <a:gd name="T5" fmla="*/ 0 h 20"/>
                    <a:gd name="T6" fmla="*/ 0 w 46"/>
                    <a:gd name="T7" fmla="*/ 0 h 20"/>
                    <a:gd name="T8" fmla="*/ 0 w 46"/>
                    <a:gd name="T9" fmla="*/ 0 h 20"/>
                    <a:gd name="T10" fmla="*/ 0 w 46"/>
                    <a:gd name="T11" fmla="*/ 0 h 20"/>
                    <a:gd name="T12" fmla="*/ 0 w 46"/>
                    <a:gd name="T13" fmla="*/ 0 h 20"/>
                    <a:gd name="T14" fmla="*/ 0 w 46"/>
                    <a:gd name="T15" fmla="*/ 0 h 20"/>
                    <a:gd name="T16" fmla="*/ 0 w 46"/>
                    <a:gd name="T17" fmla="*/ 0 h 20"/>
                    <a:gd name="T18" fmla="*/ 0 w 46"/>
                    <a:gd name="T19" fmla="*/ 0 h 20"/>
                    <a:gd name="T20" fmla="*/ 0 w 46"/>
                    <a:gd name="T21" fmla="*/ 0 h 20"/>
                    <a:gd name="T22" fmla="*/ 0 w 46"/>
                    <a:gd name="T23" fmla="*/ 0 h 2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6"/>
                    <a:gd name="T37" fmla="*/ 0 h 20"/>
                    <a:gd name="T38" fmla="*/ 46 w 46"/>
                    <a:gd name="T39" fmla="*/ 20 h 2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6" h="20">
                      <a:moveTo>
                        <a:pt x="0" y="11"/>
                      </a:moveTo>
                      <a:lnTo>
                        <a:pt x="9" y="1"/>
                      </a:lnTo>
                      <a:lnTo>
                        <a:pt x="16" y="0"/>
                      </a:lnTo>
                      <a:lnTo>
                        <a:pt x="26" y="8"/>
                      </a:lnTo>
                      <a:lnTo>
                        <a:pt x="27" y="2"/>
                      </a:lnTo>
                      <a:lnTo>
                        <a:pt x="40" y="7"/>
                      </a:lnTo>
                      <a:lnTo>
                        <a:pt x="38" y="15"/>
                      </a:lnTo>
                      <a:lnTo>
                        <a:pt x="46" y="17"/>
                      </a:lnTo>
                      <a:lnTo>
                        <a:pt x="21" y="18"/>
                      </a:lnTo>
                      <a:lnTo>
                        <a:pt x="20" y="16"/>
                      </a:lnTo>
                      <a:lnTo>
                        <a:pt x="16" y="20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08" name="Freeform 546"/>
                <p:cNvSpPr>
                  <a:spLocks/>
                </p:cNvSpPr>
                <p:nvPr/>
              </p:nvSpPr>
              <p:spPr bwMode="auto">
                <a:xfrm>
                  <a:off x="4904" y="1365"/>
                  <a:ext cx="9" cy="5"/>
                </a:xfrm>
                <a:custGeom>
                  <a:avLst/>
                  <a:gdLst>
                    <a:gd name="T0" fmla="*/ 0 w 28"/>
                    <a:gd name="T1" fmla="*/ 0 h 15"/>
                    <a:gd name="T2" fmla="*/ 0 w 28"/>
                    <a:gd name="T3" fmla="*/ 0 h 15"/>
                    <a:gd name="T4" fmla="*/ 0 w 28"/>
                    <a:gd name="T5" fmla="*/ 0 h 15"/>
                    <a:gd name="T6" fmla="*/ 0 w 28"/>
                    <a:gd name="T7" fmla="*/ 0 h 15"/>
                    <a:gd name="T8" fmla="*/ 0 w 28"/>
                    <a:gd name="T9" fmla="*/ 0 h 15"/>
                    <a:gd name="T10" fmla="*/ 0 w 28"/>
                    <a:gd name="T11" fmla="*/ 0 h 15"/>
                    <a:gd name="T12" fmla="*/ 0 w 28"/>
                    <a:gd name="T13" fmla="*/ 0 h 1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8"/>
                    <a:gd name="T22" fmla="*/ 0 h 15"/>
                    <a:gd name="T23" fmla="*/ 28 w 28"/>
                    <a:gd name="T24" fmla="*/ 15 h 1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8" h="15">
                      <a:moveTo>
                        <a:pt x="0" y="0"/>
                      </a:moveTo>
                      <a:lnTo>
                        <a:pt x="9" y="5"/>
                      </a:lnTo>
                      <a:lnTo>
                        <a:pt x="7" y="10"/>
                      </a:lnTo>
                      <a:lnTo>
                        <a:pt x="11" y="15"/>
                      </a:lnTo>
                      <a:lnTo>
                        <a:pt x="21" y="15"/>
                      </a:lnTo>
                      <a:lnTo>
                        <a:pt x="28" y="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09" name="Freeform 547"/>
                <p:cNvSpPr>
                  <a:spLocks/>
                </p:cNvSpPr>
                <p:nvPr/>
              </p:nvSpPr>
              <p:spPr bwMode="auto">
                <a:xfrm>
                  <a:off x="4905" y="1445"/>
                  <a:ext cx="7" cy="26"/>
                </a:xfrm>
                <a:custGeom>
                  <a:avLst/>
                  <a:gdLst>
                    <a:gd name="T0" fmla="*/ 0 w 21"/>
                    <a:gd name="T1" fmla="*/ 0 h 74"/>
                    <a:gd name="T2" fmla="*/ 0 w 21"/>
                    <a:gd name="T3" fmla="*/ 0 h 74"/>
                    <a:gd name="T4" fmla="*/ 0 w 21"/>
                    <a:gd name="T5" fmla="*/ 0 h 74"/>
                    <a:gd name="T6" fmla="*/ 0 w 21"/>
                    <a:gd name="T7" fmla="*/ 0 h 74"/>
                    <a:gd name="T8" fmla="*/ 0 w 21"/>
                    <a:gd name="T9" fmla="*/ 0 h 74"/>
                    <a:gd name="T10" fmla="*/ 0 w 21"/>
                    <a:gd name="T11" fmla="*/ 0 h 74"/>
                    <a:gd name="T12" fmla="*/ 0 w 21"/>
                    <a:gd name="T13" fmla="*/ 0 h 74"/>
                    <a:gd name="T14" fmla="*/ 0 w 21"/>
                    <a:gd name="T15" fmla="*/ 0 h 74"/>
                    <a:gd name="T16" fmla="*/ 0 w 21"/>
                    <a:gd name="T17" fmla="*/ 0 h 74"/>
                    <a:gd name="T18" fmla="*/ 0 w 21"/>
                    <a:gd name="T19" fmla="*/ 0 h 74"/>
                    <a:gd name="T20" fmla="*/ 0 w 21"/>
                    <a:gd name="T21" fmla="*/ 0 h 7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1"/>
                    <a:gd name="T34" fmla="*/ 0 h 74"/>
                    <a:gd name="T35" fmla="*/ 21 w 21"/>
                    <a:gd name="T36" fmla="*/ 74 h 7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1" h="74">
                      <a:moveTo>
                        <a:pt x="0" y="19"/>
                      </a:moveTo>
                      <a:lnTo>
                        <a:pt x="4" y="28"/>
                      </a:lnTo>
                      <a:lnTo>
                        <a:pt x="4" y="74"/>
                      </a:lnTo>
                      <a:lnTo>
                        <a:pt x="7" y="68"/>
                      </a:lnTo>
                      <a:lnTo>
                        <a:pt x="12" y="73"/>
                      </a:lnTo>
                      <a:lnTo>
                        <a:pt x="6" y="59"/>
                      </a:lnTo>
                      <a:lnTo>
                        <a:pt x="11" y="47"/>
                      </a:lnTo>
                      <a:lnTo>
                        <a:pt x="21" y="52"/>
                      </a:lnTo>
                      <a:lnTo>
                        <a:pt x="11" y="26"/>
                      </a:lnTo>
                      <a:lnTo>
                        <a:pt x="7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0" name="Freeform 548"/>
                <p:cNvSpPr>
                  <a:spLocks/>
                </p:cNvSpPr>
                <p:nvPr/>
              </p:nvSpPr>
              <p:spPr bwMode="auto">
                <a:xfrm>
                  <a:off x="4915" y="1367"/>
                  <a:ext cx="10" cy="3"/>
                </a:xfrm>
                <a:custGeom>
                  <a:avLst/>
                  <a:gdLst>
                    <a:gd name="T0" fmla="*/ 0 w 31"/>
                    <a:gd name="T1" fmla="*/ 0 h 11"/>
                    <a:gd name="T2" fmla="*/ 0 w 31"/>
                    <a:gd name="T3" fmla="*/ 0 h 11"/>
                    <a:gd name="T4" fmla="*/ 0 w 31"/>
                    <a:gd name="T5" fmla="*/ 0 h 11"/>
                    <a:gd name="T6" fmla="*/ 0 w 31"/>
                    <a:gd name="T7" fmla="*/ 0 h 11"/>
                    <a:gd name="T8" fmla="*/ 0 w 31"/>
                    <a:gd name="T9" fmla="*/ 0 h 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1"/>
                    <a:gd name="T16" fmla="*/ 0 h 11"/>
                    <a:gd name="T17" fmla="*/ 31 w 31"/>
                    <a:gd name="T18" fmla="*/ 11 h 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1" h="11">
                      <a:moveTo>
                        <a:pt x="0" y="0"/>
                      </a:moveTo>
                      <a:lnTo>
                        <a:pt x="5" y="8"/>
                      </a:lnTo>
                      <a:lnTo>
                        <a:pt x="20" y="11"/>
                      </a:lnTo>
                      <a:lnTo>
                        <a:pt x="31" y="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1" name="Freeform 549"/>
                <p:cNvSpPr>
                  <a:spLocks/>
                </p:cNvSpPr>
                <p:nvPr/>
              </p:nvSpPr>
              <p:spPr bwMode="auto">
                <a:xfrm>
                  <a:off x="4566" y="1476"/>
                  <a:ext cx="28" cy="20"/>
                </a:xfrm>
                <a:custGeom>
                  <a:avLst/>
                  <a:gdLst>
                    <a:gd name="T0" fmla="*/ 0 w 84"/>
                    <a:gd name="T1" fmla="*/ 0 h 60"/>
                    <a:gd name="T2" fmla="*/ 0 w 84"/>
                    <a:gd name="T3" fmla="*/ 0 h 60"/>
                    <a:gd name="T4" fmla="*/ 0 w 84"/>
                    <a:gd name="T5" fmla="*/ 0 h 60"/>
                    <a:gd name="T6" fmla="*/ 0 w 84"/>
                    <a:gd name="T7" fmla="*/ 0 h 60"/>
                    <a:gd name="T8" fmla="*/ 0 w 84"/>
                    <a:gd name="T9" fmla="*/ 0 h 60"/>
                    <a:gd name="T10" fmla="*/ 0 w 84"/>
                    <a:gd name="T11" fmla="*/ 0 h 60"/>
                    <a:gd name="T12" fmla="*/ 0 w 84"/>
                    <a:gd name="T13" fmla="*/ 0 h 60"/>
                    <a:gd name="T14" fmla="*/ 0 w 84"/>
                    <a:gd name="T15" fmla="*/ 0 h 60"/>
                    <a:gd name="T16" fmla="*/ 0 w 84"/>
                    <a:gd name="T17" fmla="*/ 0 h 60"/>
                    <a:gd name="T18" fmla="*/ 0 w 84"/>
                    <a:gd name="T19" fmla="*/ 0 h 60"/>
                    <a:gd name="T20" fmla="*/ 0 w 84"/>
                    <a:gd name="T21" fmla="*/ 0 h 60"/>
                    <a:gd name="T22" fmla="*/ 0 w 84"/>
                    <a:gd name="T23" fmla="*/ 0 h 60"/>
                    <a:gd name="T24" fmla="*/ 0 w 84"/>
                    <a:gd name="T25" fmla="*/ 0 h 60"/>
                    <a:gd name="T26" fmla="*/ 0 w 84"/>
                    <a:gd name="T27" fmla="*/ 0 h 60"/>
                    <a:gd name="T28" fmla="*/ 0 w 84"/>
                    <a:gd name="T29" fmla="*/ 0 h 60"/>
                    <a:gd name="T30" fmla="*/ 0 w 84"/>
                    <a:gd name="T31" fmla="*/ 0 h 60"/>
                    <a:gd name="T32" fmla="*/ 0 w 84"/>
                    <a:gd name="T33" fmla="*/ 0 h 6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4"/>
                    <a:gd name="T52" fmla="*/ 0 h 60"/>
                    <a:gd name="T53" fmla="*/ 84 w 84"/>
                    <a:gd name="T54" fmla="*/ 60 h 6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4" h="60">
                      <a:moveTo>
                        <a:pt x="0" y="6"/>
                      </a:moveTo>
                      <a:lnTo>
                        <a:pt x="4" y="16"/>
                      </a:lnTo>
                      <a:lnTo>
                        <a:pt x="20" y="18"/>
                      </a:lnTo>
                      <a:lnTo>
                        <a:pt x="13" y="32"/>
                      </a:lnTo>
                      <a:lnTo>
                        <a:pt x="13" y="51"/>
                      </a:lnTo>
                      <a:lnTo>
                        <a:pt x="25" y="60"/>
                      </a:lnTo>
                      <a:lnTo>
                        <a:pt x="50" y="55"/>
                      </a:lnTo>
                      <a:lnTo>
                        <a:pt x="64" y="41"/>
                      </a:lnTo>
                      <a:lnTo>
                        <a:pt x="60" y="35"/>
                      </a:lnTo>
                      <a:lnTo>
                        <a:pt x="66" y="23"/>
                      </a:lnTo>
                      <a:lnTo>
                        <a:pt x="84" y="17"/>
                      </a:lnTo>
                      <a:lnTo>
                        <a:pt x="84" y="11"/>
                      </a:lnTo>
                      <a:lnTo>
                        <a:pt x="73" y="9"/>
                      </a:lnTo>
                      <a:lnTo>
                        <a:pt x="72" y="9"/>
                      </a:lnTo>
                      <a:lnTo>
                        <a:pt x="50" y="3"/>
                      </a:lnTo>
                      <a:lnTo>
                        <a:pt x="8" y="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2" name="Freeform 550"/>
                <p:cNvSpPr>
                  <a:spLocks/>
                </p:cNvSpPr>
                <p:nvPr/>
              </p:nvSpPr>
              <p:spPr bwMode="auto">
                <a:xfrm>
                  <a:off x="4456" y="1567"/>
                  <a:ext cx="9" cy="9"/>
                </a:xfrm>
                <a:custGeom>
                  <a:avLst/>
                  <a:gdLst>
                    <a:gd name="T0" fmla="*/ 0 w 26"/>
                    <a:gd name="T1" fmla="*/ 0 h 27"/>
                    <a:gd name="T2" fmla="*/ 0 w 26"/>
                    <a:gd name="T3" fmla="*/ 0 h 27"/>
                    <a:gd name="T4" fmla="*/ 0 w 26"/>
                    <a:gd name="T5" fmla="*/ 0 h 27"/>
                    <a:gd name="T6" fmla="*/ 0 w 26"/>
                    <a:gd name="T7" fmla="*/ 0 h 27"/>
                    <a:gd name="T8" fmla="*/ 0 w 26"/>
                    <a:gd name="T9" fmla="*/ 0 h 27"/>
                    <a:gd name="T10" fmla="*/ 0 w 26"/>
                    <a:gd name="T11" fmla="*/ 0 h 2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26"/>
                    <a:gd name="T19" fmla="*/ 0 h 27"/>
                    <a:gd name="T20" fmla="*/ 26 w 26"/>
                    <a:gd name="T21" fmla="*/ 27 h 2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6" h="27">
                      <a:moveTo>
                        <a:pt x="0" y="13"/>
                      </a:moveTo>
                      <a:lnTo>
                        <a:pt x="6" y="0"/>
                      </a:lnTo>
                      <a:lnTo>
                        <a:pt x="26" y="3"/>
                      </a:lnTo>
                      <a:lnTo>
                        <a:pt x="24" y="25"/>
                      </a:lnTo>
                      <a:lnTo>
                        <a:pt x="10" y="27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3" name="Freeform 551"/>
                <p:cNvSpPr>
                  <a:spLocks/>
                </p:cNvSpPr>
                <p:nvPr/>
              </p:nvSpPr>
              <p:spPr bwMode="auto">
                <a:xfrm>
                  <a:off x="4611" y="1345"/>
                  <a:ext cx="23" cy="17"/>
                </a:xfrm>
                <a:custGeom>
                  <a:avLst/>
                  <a:gdLst>
                    <a:gd name="T0" fmla="*/ 0 w 69"/>
                    <a:gd name="T1" fmla="*/ 0 h 50"/>
                    <a:gd name="T2" fmla="*/ 0 w 69"/>
                    <a:gd name="T3" fmla="*/ 0 h 50"/>
                    <a:gd name="T4" fmla="*/ 0 w 69"/>
                    <a:gd name="T5" fmla="*/ 0 h 50"/>
                    <a:gd name="T6" fmla="*/ 0 w 69"/>
                    <a:gd name="T7" fmla="*/ 0 h 50"/>
                    <a:gd name="T8" fmla="*/ 0 w 69"/>
                    <a:gd name="T9" fmla="*/ 0 h 50"/>
                    <a:gd name="T10" fmla="*/ 0 w 69"/>
                    <a:gd name="T11" fmla="*/ 0 h 50"/>
                    <a:gd name="T12" fmla="*/ 0 w 69"/>
                    <a:gd name="T13" fmla="*/ 0 h 50"/>
                    <a:gd name="T14" fmla="*/ 0 w 69"/>
                    <a:gd name="T15" fmla="*/ 0 h 50"/>
                    <a:gd name="T16" fmla="*/ 0 w 69"/>
                    <a:gd name="T17" fmla="*/ 0 h 50"/>
                    <a:gd name="T18" fmla="*/ 0 w 69"/>
                    <a:gd name="T19" fmla="*/ 0 h 50"/>
                    <a:gd name="T20" fmla="*/ 0 w 69"/>
                    <a:gd name="T21" fmla="*/ 0 h 50"/>
                    <a:gd name="T22" fmla="*/ 0 w 69"/>
                    <a:gd name="T23" fmla="*/ 0 h 50"/>
                    <a:gd name="T24" fmla="*/ 0 w 69"/>
                    <a:gd name="T25" fmla="*/ 0 h 50"/>
                    <a:gd name="T26" fmla="*/ 0 w 69"/>
                    <a:gd name="T27" fmla="*/ 0 h 50"/>
                    <a:gd name="T28" fmla="*/ 0 w 69"/>
                    <a:gd name="T29" fmla="*/ 0 h 50"/>
                    <a:gd name="T30" fmla="*/ 0 w 69"/>
                    <a:gd name="T31" fmla="*/ 0 h 50"/>
                    <a:gd name="T32" fmla="*/ 0 w 69"/>
                    <a:gd name="T33" fmla="*/ 0 h 50"/>
                    <a:gd name="T34" fmla="*/ 0 w 69"/>
                    <a:gd name="T35" fmla="*/ 0 h 50"/>
                    <a:gd name="T36" fmla="*/ 0 w 69"/>
                    <a:gd name="T37" fmla="*/ 0 h 50"/>
                    <a:gd name="T38" fmla="*/ 0 w 69"/>
                    <a:gd name="T39" fmla="*/ 0 h 50"/>
                    <a:gd name="T40" fmla="*/ 0 w 69"/>
                    <a:gd name="T41" fmla="*/ 0 h 50"/>
                    <a:gd name="T42" fmla="*/ 0 w 69"/>
                    <a:gd name="T43" fmla="*/ 0 h 50"/>
                    <a:gd name="T44" fmla="*/ 0 w 69"/>
                    <a:gd name="T45" fmla="*/ 0 h 50"/>
                    <a:gd name="T46" fmla="*/ 0 w 69"/>
                    <a:gd name="T47" fmla="*/ 0 h 50"/>
                    <a:gd name="T48" fmla="*/ 0 w 69"/>
                    <a:gd name="T49" fmla="*/ 0 h 50"/>
                    <a:gd name="T50" fmla="*/ 0 w 69"/>
                    <a:gd name="T51" fmla="*/ 0 h 50"/>
                    <a:gd name="T52" fmla="*/ 0 w 69"/>
                    <a:gd name="T53" fmla="*/ 0 h 50"/>
                    <a:gd name="T54" fmla="*/ 0 w 69"/>
                    <a:gd name="T55" fmla="*/ 0 h 50"/>
                    <a:gd name="T56" fmla="*/ 0 w 69"/>
                    <a:gd name="T57" fmla="*/ 0 h 50"/>
                    <a:gd name="T58" fmla="*/ 0 w 69"/>
                    <a:gd name="T59" fmla="*/ 0 h 50"/>
                    <a:gd name="T60" fmla="*/ 0 w 69"/>
                    <a:gd name="T61" fmla="*/ 0 h 50"/>
                    <a:gd name="T62" fmla="*/ 0 w 69"/>
                    <a:gd name="T63" fmla="*/ 0 h 50"/>
                    <a:gd name="T64" fmla="*/ 0 w 69"/>
                    <a:gd name="T65" fmla="*/ 0 h 50"/>
                    <a:gd name="T66" fmla="*/ 0 w 69"/>
                    <a:gd name="T67" fmla="*/ 0 h 50"/>
                    <a:gd name="T68" fmla="*/ 0 w 69"/>
                    <a:gd name="T69" fmla="*/ 0 h 50"/>
                    <a:gd name="T70" fmla="*/ 0 w 69"/>
                    <a:gd name="T71" fmla="*/ 0 h 50"/>
                    <a:gd name="T72" fmla="*/ 0 w 69"/>
                    <a:gd name="T73" fmla="*/ 0 h 50"/>
                    <a:gd name="T74" fmla="*/ 0 w 69"/>
                    <a:gd name="T75" fmla="*/ 0 h 5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69"/>
                    <a:gd name="T115" fmla="*/ 0 h 50"/>
                    <a:gd name="T116" fmla="*/ 69 w 69"/>
                    <a:gd name="T117" fmla="*/ 50 h 5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69" h="50">
                      <a:moveTo>
                        <a:pt x="0" y="7"/>
                      </a:moveTo>
                      <a:lnTo>
                        <a:pt x="0" y="12"/>
                      </a:lnTo>
                      <a:lnTo>
                        <a:pt x="7" y="12"/>
                      </a:lnTo>
                      <a:lnTo>
                        <a:pt x="3" y="16"/>
                      </a:lnTo>
                      <a:lnTo>
                        <a:pt x="10" y="18"/>
                      </a:lnTo>
                      <a:lnTo>
                        <a:pt x="2" y="18"/>
                      </a:lnTo>
                      <a:lnTo>
                        <a:pt x="16" y="23"/>
                      </a:lnTo>
                      <a:lnTo>
                        <a:pt x="10" y="25"/>
                      </a:lnTo>
                      <a:lnTo>
                        <a:pt x="13" y="28"/>
                      </a:lnTo>
                      <a:lnTo>
                        <a:pt x="26" y="26"/>
                      </a:lnTo>
                      <a:lnTo>
                        <a:pt x="26" y="21"/>
                      </a:lnTo>
                      <a:lnTo>
                        <a:pt x="32" y="20"/>
                      </a:lnTo>
                      <a:lnTo>
                        <a:pt x="32" y="25"/>
                      </a:lnTo>
                      <a:lnTo>
                        <a:pt x="38" y="21"/>
                      </a:lnTo>
                      <a:lnTo>
                        <a:pt x="36" y="25"/>
                      </a:lnTo>
                      <a:lnTo>
                        <a:pt x="42" y="25"/>
                      </a:lnTo>
                      <a:lnTo>
                        <a:pt x="20" y="31"/>
                      </a:lnTo>
                      <a:lnTo>
                        <a:pt x="20" y="36"/>
                      </a:lnTo>
                      <a:lnTo>
                        <a:pt x="40" y="33"/>
                      </a:lnTo>
                      <a:lnTo>
                        <a:pt x="26" y="36"/>
                      </a:lnTo>
                      <a:lnTo>
                        <a:pt x="33" y="39"/>
                      </a:lnTo>
                      <a:lnTo>
                        <a:pt x="20" y="40"/>
                      </a:lnTo>
                      <a:lnTo>
                        <a:pt x="41" y="50"/>
                      </a:lnTo>
                      <a:lnTo>
                        <a:pt x="55" y="25"/>
                      </a:lnTo>
                      <a:lnTo>
                        <a:pt x="69" y="19"/>
                      </a:lnTo>
                      <a:lnTo>
                        <a:pt x="53" y="15"/>
                      </a:lnTo>
                      <a:lnTo>
                        <a:pt x="51" y="8"/>
                      </a:lnTo>
                      <a:lnTo>
                        <a:pt x="46" y="11"/>
                      </a:lnTo>
                      <a:lnTo>
                        <a:pt x="47" y="6"/>
                      </a:lnTo>
                      <a:lnTo>
                        <a:pt x="36" y="0"/>
                      </a:lnTo>
                      <a:lnTo>
                        <a:pt x="32" y="6"/>
                      </a:lnTo>
                      <a:lnTo>
                        <a:pt x="36" y="18"/>
                      </a:lnTo>
                      <a:lnTo>
                        <a:pt x="23" y="6"/>
                      </a:lnTo>
                      <a:lnTo>
                        <a:pt x="20" y="8"/>
                      </a:lnTo>
                      <a:lnTo>
                        <a:pt x="22" y="15"/>
                      </a:lnTo>
                      <a:lnTo>
                        <a:pt x="10" y="8"/>
                      </a:lnTo>
                      <a:lnTo>
                        <a:pt x="20" y="6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4" name="Freeform 552"/>
                <p:cNvSpPr>
                  <a:spLocks/>
                </p:cNvSpPr>
                <p:nvPr/>
              </p:nvSpPr>
              <p:spPr bwMode="auto">
                <a:xfrm>
                  <a:off x="4626" y="1343"/>
                  <a:ext cx="22" cy="7"/>
                </a:xfrm>
                <a:custGeom>
                  <a:avLst/>
                  <a:gdLst>
                    <a:gd name="T0" fmla="*/ 0 w 64"/>
                    <a:gd name="T1" fmla="*/ 0 h 22"/>
                    <a:gd name="T2" fmla="*/ 0 w 64"/>
                    <a:gd name="T3" fmla="*/ 0 h 22"/>
                    <a:gd name="T4" fmla="*/ 0 w 64"/>
                    <a:gd name="T5" fmla="*/ 0 h 22"/>
                    <a:gd name="T6" fmla="*/ 0 w 64"/>
                    <a:gd name="T7" fmla="*/ 0 h 22"/>
                    <a:gd name="T8" fmla="*/ 0 w 64"/>
                    <a:gd name="T9" fmla="*/ 0 h 22"/>
                    <a:gd name="T10" fmla="*/ 0 w 64"/>
                    <a:gd name="T11" fmla="*/ 0 h 22"/>
                    <a:gd name="T12" fmla="*/ 0 w 64"/>
                    <a:gd name="T13" fmla="*/ 0 h 22"/>
                    <a:gd name="T14" fmla="*/ 0 w 64"/>
                    <a:gd name="T15" fmla="*/ 0 h 22"/>
                    <a:gd name="T16" fmla="*/ 0 w 64"/>
                    <a:gd name="T17" fmla="*/ 0 h 22"/>
                    <a:gd name="T18" fmla="*/ 0 w 64"/>
                    <a:gd name="T19" fmla="*/ 0 h 22"/>
                    <a:gd name="T20" fmla="*/ 0 w 64"/>
                    <a:gd name="T21" fmla="*/ 0 h 22"/>
                    <a:gd name="T22" fmla="*/ 0 w 64"/>
                    <a:gd name="T23" fmla="*/ 0 h 22"/>
                    <a:gd name="T24" fmla="*/ 0 w 64"/>
                    <a:gd name="T25" fmla="*/ 0 h 22"/>
                    <a:gd name="T26" fmla="*/ 0 w 64"/>
                    <a:gd name="T27" fmla="*/ 0 h 22"/>
                    <a:gd name="T28" fmla="*/ 0 w 64"/>
                    <a:gd name="T29" fmla="*/ 0 h 22"/>
                    <a:gd name="T30" fmla="*/ 0 w 64"/>
                    <a:gd name="T31" fmla="*/ 0 h 22"/>
                    <a:gd name="T32" fmla="*/ 0 w 64"/>
                    <a:gd name="T33" fmla="*/ 0 h 22"/>
                    <a:gd name="T34" fmla="*/ 0 w 64"/>
                    <a:gd name="T35" fmla="*/ 0 h 22"/>
                    <a:gd name="T36" fmla="*/ 0 w 64"/>
                    <a:gd name="T37" fmla="*/ 0 h 22"/>
                    <a:gd name="T38" fmla="*/ 0 w 64"/>
                    <a:gd name="T39" fmla="*/ 0 h 22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64"/>
                    <a:gd name="T61" fmla="*/ 0 h 22"/>
                    <a:gd name="T62" fmla="*/ 64 w 64"/>
                    <a:gd name="T63" fmla="*/ 22 h 22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64" h="22">
                      <a:moveTo>
                        <a:pt x="0" y="6"/>
                      </a:moveTo>
                      <a:lnTo>
                        <a:pt x="9" y="8"/>
                      </a:lnTo>
                      <a:lnTo>
                        <a:pt x="2" y="9"/>
                      </a:lnTo>
                      <a:lnTo>
                        <a:pt x="5" y="13"/>
                      </a:lnTo>
                      <a:lnTo>
                        <a:pt x="29" y="13"/>
                      </a:lnTo>
                      <a:lnTo>
                        <a:pt x="13" y="15"/>
                      </a:lnTo>
                      <a:lnTo>
                        <a:pt x="39" y="22"/>
                      </a:lnTo>
                      <a:lnTo>
                        <a:pt x="53" y="18"/>
                      </a:lnTo>
                      <a:lnTo>
                        <a:pt x="64" y="9"/>
                      </a:lnTo>
                      <a:lnTo>
                        <a:pt x="61" y="6"/>
                      </a:lnTo>
                      <a:lnTo>
                        <a:pt x="45" y="6"/>
                      </a:lnTo>
                      <a:lnTo>
                        <a:pt x="48" y="4"/>
                      </a:lnTo>
                      <a:lnTo>
                        <a:pt x="34" y="6"/>
                      </a:lnTo>
                      <a:lnTo>
                        <a:pt x="33" y="0"/>
                      </a:lnTo>
                      <a:lnTo>
                        <a:pt x="31" y="8"/>
                      </a:lnTo>
                      <a:lnTo>
                        <a:pt x="13" y="0"/>
                      </a:lnTo>
                      <a:lnTo>
                        <a:pt x="13" y="5"/>
                      </a:lnTo>
                      <a:lnTo>
                        <a:pt x="9" y="4"/>
                      </a:lnTo>
                      <a:lnTo>
                        <a:pt x="1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5" name="Freeform 553"/>
                <p:cNvSpPr>
                  <a:spLocks/>
                </p:cNvSpPr>
                <p:nvPr/>
              </p:nvSpPr>
              <p:spPr bwMode="auto">
                <a:xfrm>
                  <a:off x="4633" y="1354"/>
                  <a:ext cx="10" cy="6"/>
                </a:xfrm>
                <a:custGeom>
                  <a:avLst/>
                  <a:gdLst>
                    <a:gd name="T0" fmla="*/ 0 w 28"/>
                    <a:gd name="T1" fmla="*/ 0 h 16"/>
                    <a:gd name="T2" fmla="*/ 0 w 28"/>
                    <a:gd name="T3" fmla="*/ 0 h 16"/>
                    <a:gd name="T4" fmla="*/ 0 w 28"/>
                    <a:gd name="T5" fmla="*/ 0 h 16"/>
                    <a:gd name="T6" fmla="*/ 0 w 28"/>
                    <a:gd name="T7" fmla="*/ 0 h 16"/>
                    <a:gd name="T8" fmla="*/ 0 w 28"/>
                    <a:gd name="T9" fmla="*/ 0 h 16"/>
                    <a:gd name="T10" fmla="*/ 0 w 28"/>
                    <a:gd name="T11" fmla="*/ 0 h 16"/>
                    <a:gd name="T12" fmla="*/ 0 w 28"/>
                    <a:gd name="T13" fmla="*/ 0 h 16"/>
                    <a:gd name="T14" fmla="*/ 0 w 28"/>
                    <a:gd name="T15" fmla="*/ 0 h 1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8"/>
                    <a:gd name="T25" fmla="*/ 0 h 16"/>
                    <a:gd name="T26" fmla="*/ 28 w 28"/>
                    <a:gd name="T27" fmla="*/ 16 h 1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8" h="16">
                      <a:moveTo>
                        <a:pt x="0" y="12"/>
                      </a:moveTo>
                      <a:lnTo>
                        <a:pt x="1" y="6"/>
                      </a:lnTo>
                      <a:lnTo>
                        <a:pt x="13" y="0"/>
                      </a:lnTo>
                      <a:lnTo>
                        <a:pt x="15" y="6"/>
                      </a:lnTo>
                      <a:lnTo>
                        <a:pt x="28" y="9"/>
                      </a:lnTo>
                      <a:lnTo>
                        <a:pt x="11" y="16"/>
                      </a:lnTo>
                      <a:lnTo>
                        <a:pt x="13" y="11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6" name="Freeform 554"/>
                <p:cNvSpPr>
                  <a:spLocks/>
                </p:cNvSpPr>
                <p:nvPr/>
              </p:nvSpPr>
              <p:spPr bwMode="auto">
                <a:xfrm>
                  <a:off x="4612" y="1395"/>
                  <a:ext cx="26" cy="47"/>
                </a:xfrm>
                <a:custGeom>
                  <a:avLst/>
                  <a:gdLst>
                    <a:gd name="T0" fmla="*/ 0 w 86"/>
                    <a:gd name="T1" fmla="*/ 0 h 141"/>
                    <a:gd name="T2" fmla="*/ 0 w 86"/>
                    <a:gd name="T3" fmla="*/ 0 h 141"/>
                    <a:gd name="T4" fmla="*/ 0 w 86"/>
                    <a:gd name="T5" fmla="*/ 0 h 141"/>
                    <a:gd name="T6" fmla="*/ 0 w 86"/>
                    <a:gd name="T7" fmla="*/ 0 h 141"/>
                    <a:gd name="T8" fmla="*/ 0 w 86"/>
                    <a:gd name="T9" fmla="*/ 0 h 141"/>
                    <a:gd name="T10" fmla="*/ 0 w 86"/>
                    <a:gd name="T11" fmla="*/ 0 h 141"/>
                    <a:gd name="T12" fmla="*/ 0 w 86"/>
                    <a:gd name="T13" fmla="*/ 0 h 141"/>
                    <a:gd name="T14" fmla="*/ 0 w 86"/>
                    <a:gd name="T15" fmla="*/ 0 h 141"/>
                    <a:gd name="T16" fmla="*/ 0 w 86"/>
                    <a:gd name="T17" fmla="*/ 0 h 141"/>
                    <a:gd name="T18" fmla="*/ 0 w 86"/>
                    <a:gd name="T19" fmla="*/ 0 h 141"/>
                    <a:gd name="T20" fmla="*/ 0 w 86"/>
                    <a:gd name="T21" fmla="*/ 0 h 141"/>
                    <a:gd name="T22" fmla="*/ 0 w 86"/>
                    <a:gd name="T23" fmla="*/ 0 h 141"/>
                    <a:gd name="T24" fmla="*/ 0 w 86"/>
                    <a:gd name="T25" fmla="*/ 0 h 141"/>
                    <a:gd name="T26" fmla="*/ 0 w 86"/>
                    <a:gd name="T27" fmla="*/ 0 h 141"/>
                    <a:gd name="T28" fmla="*/ 0 w 86"/>
                    <a:gd name="T29" fmla="*/ 0 h 141"/>
                    <a:gd name="T30" fmla="*/ 0 w 86"/>
                    <a:gd name="T31" fmla="*/ 0 h 141"/>
                    <a:gd name="T32" fmla="*/ 0 w 86"/>
                    <a:gd name="T33" fmla="*/ 0 h 141"/>
                    <a:gd name="T34" fmla="*/ 0 w 86"/>
                    <a:gd name="T35" fmla="*/ 0 h 141"/>
                    <a:gd name="T36" fmla="*/ 0 w 86"/>
                    <a:gd name="T37" fmla="*/ 0 h 141"/>
                    <a:gd name="T38" fmla="*/ 0 w 86"/>
                    <a:gd name="T39" fmla="*/ 0 h 141"/>
                    <a:gd name="T40" fmla="*/ 0 w 86"/>
                    <a:gd name="T41" fmla="*/ 0 h 141"/>
                    <a:gd name="T42" fmla="*/ 0 w 86"/>
                    <a:gd name="T43" fmla="*/ 0 h 141"/>
                    <a:gd name="T44" fmla="*/ 0 w 86"/>
                    <a:gd name="T45" fmla="*/ 0 h 141"/>
                    <a:gd name="T46" fmla="*/ 0 w 86"/>
                    <a:gd name="T47" fmla="*/ 0 h 141"/>
                    <a:gd name="T48" fmla="*/ 0 w 86"/>
                    <a:gd name="T49" fmla="*/ 0 h 141"/>
                    <a:gd name="T50" fmla="*/ 0 w 86"/>
                    <a:gd name="T51" fmla="*/ 0 h 141"/>
                    <a:gd name="T52" fmla="*/ 0 w 86"/>
                    <a:gd name="T53" fmla="*/ 0 h 141"/>
                    <a:gd name="T54" fmla="*/ 0 w 86"/>
                    <a:gd name="T55" fmla="*/ 0 h 141"/>
                    <a:gd name="T56" fmla="*/ 0 w 86"/>
                    <a:gd name="T57" fmla="*/ 0 h 141"/>
                    <a:gd name="T58" fmla="*/ 0 w 86"/>
                    <a:gd name="T59" fmla="*/ 0 h 141"/>
                    <a:gd name="T60" fmla="*/ 0 w 86"/>
                    <a:gd name="T61" fmla="*/ 0 h 141"/>
                    <a:gd name="T62" fmla="*/ 0 w 86"/>
                    <a:gd name="T63" fmla="*/ 0 h 141"/>
                    <a:gd name="T64" fmla="*/ 0 w 86"/>
                    <a:gd name="T65" fmla="*/ 0 h 141"/>
                    <a:gd name="T66" fmla="*/ 0 w 86"/>
                    <a:gd name="T67" fmla="*/ 0 h 141"/>
                    <a:gd name="T68" fmla="*/ 0 w 86"/>
                    <a:gd name="T69" fmla="*/ 0 h 141"/>
                    <a:gd name="T70" fmla="*/ 0 w 86"/>
                    <a:gd name="T71" fmla="*/ 0 h 141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86"/>
                    <a:gd name="T109" fmla="*/ 0 h 141"/>
                    <a:gd name="T110" fmla="*/ 86 w 86"/>
                    <a:gd name="T111" fmla="*/ 141 h 141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86" h="141">
                      <a:moveTo>
                        <a:pt x="0" y="107"/>
                      </a:moveTo>
                      <a:lnTo>
                        <a:pt x="4" y="123"/>
                      </a:lnTo>
                      <a:lnTo>
                        <a:pt x="11" y="130"/>
                      </a:lnTo>
                      <a:lnTo>
                        <a:pt x="10" y="141"/>
                      </a:lnTo>
                      <a:lnTo>
                        <a:pt x="31" y="136"/>
                      </a:lnTo>
                      <a:lnTo>
                        <a:pt x="38" y="112"/>
                      </a:lnTo>
                      <a:lnTo>
                        <a:pt x="31" y="111"/>
                      </a:lnTo>
                      <a:lnTo>
                        <a:pt x="49" y="103"/>
                      </a:lnTo>
                      <a:lnTo>
                        <a:pt x="33" y="102"/>
                      </a:lnTo>
                      <a:lnTo>
                        <a:pt x="45" y="103"/>
                      </a:lnTo>
                      <a:lnTo>
                        <a:pt x="51" y="99"/>
                      </a:lnTo>
                      <a:lnTo>
                        <a:pt x="43" y="91"/>
                      </a:lnTo>
                      <a:lnTo>
                        <a:pt x="33" y="97"/>
                      </a:lnTo>
                      <a:lnTo>
                        <a:pt x="40" y="92"/>
                      </a:lnTo>
                      <a:lnTo>
                        <a:pt x="40" y="71"/>
                      </a:lnTo>
                      <a:lnTo>
                        <a:pt x="70" y="52"/>
                      </a:lnTo>
                      <a:lnTo>
                        <a:pt x="66" y="48"/>
                      </a:lnTo>
                      <a:lnTo>
                        <a:pt x="73" y="37"/>
                      </a:lnTo>
                      <a:lnTo>
                        <a:pt x="86" y="35"/>
                      </a:lnTo>
                      <a:lnTo>
                        <a:pt x="83" y="12"/>
                      </a:lnTo>
                      <a:lnTo>
                        <a:pt x="64" y="0"/>
                      </a:lnTo>
                      <a:lnTo>
                        <a:pt x="60" y="0"/>
                      </a:lnTo>
                      <a:lnTo>
                        <a:pt x="59" y="6"/>
                      </a:lnTo>
                      <a:lnTo>
                        <a:pt x="46" y="5"/>
                      </a:lnTo>
                      <a:lnTo>
                        <a:pt x="45" y="12"/>
                      </a:lnTo>
                      <a:lnTo>
                        <a:pt x="36" y="13"/>
                      </a:lnTo>
                      <a:lnTo>
                        <a:pt x="34" y="23"/>
                      </a:lnTo>
                      <a:lnTo>
                        <a:pt x="21" y="34"/>
                      </a:lnTo>
                      <a:lnTo>
                        <a:pt x="18" y="50"/>
                      </a:lnTo>
                      <a:lnTo>
                        <a:pt x="19" y="54"/>
                      </a:lnTo>
                      <a:lnTo>
                        <a:pt x="7" y="60"/>
                      </a:lnTo>
                      <a:lnTo>
                        <a:pt x="5" y="80"/>
                      </a:lnTo>
                      <a:lnTo>
                        <a:pt x="10" y="84"/>
                      </a:lnTo>
                      <a:lnTo>
                        <a:pt x="5" y="88"/>
                      </a:lnTo>
                      <a:lnTo>
                        <a:pt x="8" y="98"/>
                      </a:lnTo>
                      <a:lnTo>
                        <a:pt x="0" y="107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7" name="Freeform 555"/>
                <p:cNvSpPr>
                  <a:spLocks/>
                </p:cNvSpPr>
                <p:nvPr/>
              </p:nvSpPr>
              <p:spPr bwMode="auto">
                <a:xfrm>
                  <a:off x="4600" y="1465"/>
                  <a:ext cx="10" cy="5"/>
                </a:xfrm>
                <a:custGeom>
                  <a:avLst/>
                  <a:gdLst>
                    <a:gd name="T0" fmla="*/ 0 w 28"/>
                    <a:gd name="T1" fmla="*/ 0 h 15"/>
                    <a:gd name="T2" fmla="*/ 0 w 28"/>
                    <a:gd name="T3" fmla="*/ 0 h 15"/>
                    <a:gd name="T4" fmla="*/ 0 w 28"/>
                    <a:gd name="T5" fmla="*/ 0 h 15"/>
                    <a:gd name="T6" fmla="*/ 0 w 28"/>
                    <a:gd name="T7" fmla="*/ 0 h 15"/>
                    <a:gd name="T8" fmla="*/ 0 w 28"/>
                    <a:gd name="T9" fmla="*/ 0 h 15"/>
                    <a:gd name="T10" fmla="*/ 0 w 28"/>
                    <a:gd name="T11" fmla="*/ 0 h 15"/>
                    <a:gd name="T12" fmla="*/ 0 w 28"/>
                    <a:gd name="T13" fmla="*/ 0 h 15"/>
                    <a:gd name="T14" fmla="*/ 0 w 28"/>
                    <a:gd name="T15" fmla="*/ 0 h 15"/>
                    <a:gd name="T16" fmla="*/ 0 w 28"/>
                    <a:gd name="T17" fmla="*/ 0 h 15"/>
                    <a:gd name="T18" fmla="*/ 0 w 28"/>
                    <a:gd name="T19" fmla="*/ 0 h 1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8"/>
                    <a:gd name="T31" fmla="*/ 0 h 15"/>
                    <a:gd name="T32" fmla="*/ 28 w 28"/>
                    <a:gd name="T33" fmla="*/ 15 h 1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8" h="15">
                      <a:moveTo>
                        <a:pt x="0" y="12"/>
                      </a:moveTo>
                      <a:lnTo>
                        <a:pt x="5" y="15"/>
                      </a:lnTo>
                      <a:lnTo>
                        <a:pt x="14" y="12"/>
                      </a:lnTo>
                      <a:lnTo>
                        <a:pt x="20" y="15"/>
                      </a:lnTo>
                      <a:lnTo>
                        <a:pt x="28" y="7"/>
                      </a:lnTo>
                      <a:lnTo>
                        <a:pt x="22" y="7"/>
                      </a:lnTo>
                      <a:lnTo>
                        <a:pt x="22" y="4"/>
                      </a:lnTo>
                      <a:lnTo>
                        <a:pt x="22" y="3"/>
                      </a:lnTo>
                      <a:lnTo>
                        <a:pt x="9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8" name="Freeform 556"/>
                <p:cNvSpPr>
                  <a:spLocks/>
                </p:cNvSpPr>
                <p:nvPr/>
              </p:nvSpPr>
              <p:spPr bwMode="auto">
                <a:xfrm>
                  <a:off x="4666" y="1493"/>
                  <a:ext cx="16" cy="12"/>
                </a:xfrm>
                <a:custGeom>
                  <a:avLst/>
                  <a:gdLst>
                    <a:gd name="T0" fmla="*/ 0 w 50"/>
                    <a:gd name="T1" fmla="*/ 0 h 37"/>
                    <a:gd name="T2" fmla="*/ 0 w 50"/>
                    <a:gd name="T3" fmla="*/ 0 h 37"/>
                    <a:gd name="T4" fmla="*/ 0 w 50"/>
                    <a:gd name="T5" fmla="*/ 0 h 37"/>
                    <a:gd name="T6" fmla="*/ 0 w 50"/>
                    <a:gd name="T7" fmla="*/ 0 h 37"/>
                    <a:gd name="T8" fmla="*/ 0 w 50"/>
                    <a:gd name="T9" fmla="*/ 0 h 37"/>
                    <a:gd name="T10" fmla="*/ 0 w 50"/>
                    <a:gd name="T11" fmla="*/ 0 h 37"/>
                    <a:gd name="T12" fmla="*/ 0 w 50"/>
                    <a:gd name="T13" fmla="*/ 0 h 37"/>
                    <a:gd name="T14" fmla="*/ 0 w 50"/>
                    <a:gd name="T15" fmla="*/ 0 h 37"/>
                    <a:gd name="T16" fmla="*/ 0 w 50"/>
                    <a:gd name="T17" fmla="*/ 0 h 37"/>
                    <a:gd name="T18" fmla="*/ 0 w 50"/>
                    <a:gd name="T19" fmla="*/ 0 h 37"/>
                    <a:gd name="T20" fmla="*/ 0 w 50"/>
                    <a:gd name="T21" fmla="*/ 0 h 37"/>
                    <a:gd name="T22" fmla="*/ 0 w 50"/>
                    <a:gd name="T23" fmla="*/ 0 h 3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0"/>
                    <a:gd name="T37" fmla="*/ 0 h 37"/>
                    <a:gd name="T38" fmla="*/ 50 w 50"/>
                    <a:gd name="T39" fmla="*/ 37 h 3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0" h="37">
                      <a:moveTo>
                        <a:pt x="0" y="35"/>
                      </a:moveTo>
                      <a:lnTo>
                        <a:pt x="2" y="30"/>
                      </a:lnTo>
                      <a:lnTo>
                        <a:pt x="9" y="23"/>
                      </a:lnTo>
                      <a:lnTo>
                        <a:pt x="5" y="19"/>
                      </a:lnTo>
                      <a:lnTo>
                        <a:pt x="5" y="10"/>
                      </a:lnTo>
                      <a:lnTo>
                        <a:pt x="9" y="4"/>
                      </a:lnTo>
                      <a:lnTo>
                        <a:pt x="50" y="0"/>
                      </a:lnTo>
                      <a:lnTo>
                        <a:pt x="41" y="6"/>
                      </a:lnTo>
                      <a:lnTo>
                        <a:pt x="39" y="20"/>
                      </a:lnTo>
                      <a:lnTo>
                        <a:pt x="24" y="30"/>
                      </a:lnTo>
                      <a:lnTo>
                        <a:pt x="8" y="37"/>
                      </a:lnTo>
                      <a:lnTo>
                        <a:pt x="0" y="35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19" name="Freeform 557"/>
                <p:cNvSpPr>
                  <a:spLocks/>
                </p:cNvSpPr>
                <p:nvPr/>
              </p:nvSpPr>
              <p:spPr bwMode="auto">
                <a:xfrm>
                  <a:off x="4805" y="1533"/>
                  <a:ext cx="19" cy="35"/>
                </a:xfrm>
                <a:custGeom>
                  <a:avLst/>
                  <a:gdLst>
                    <a:gd name="T0" fmla="*/ 0 w 56"/>
                    <a:gd name="T1" fmla="*/ 0 h 103"/>
                    <a:gd name="T2" fmla="*/ 0 w 56"/>
                    <a:gd name="T3" fmla="*/ 0 h 103"/>
                    <a:gd name="T4" fmla="*/ 0 w 56"/>
                    <a:gd name="T5" fmla="*/ 0 h 103"/>
                    <a:gd name="T6" fmla="*/ 0 w 56"/>
                    <a:gd name="T7" fmla="*/ 0 h 103"/>
                    <a:gd name="T8" fmla="*/ 0 w 56"/>
                    <a:gd name="T9" fmla="*/ 0 h 103"/>
                    <a:gd name="T10" fmla="*/ 0 w 56"/>
                    <a:gd name="T11" fmla="*/ 0 h 103"/>
                    <a:gd name="T12" fmla="*/ 0 w 56"/>
                    <a:gd name="T13" fmla="*/ 0 h 103"/>
                    <a:gd name="T14" fmla="*/ 0 w 56"/>
                    <a:gd name="T15" fmla="*/ 0 h 103"/>
                    <a:gd name="T16" fmla="*/ 0 w 56"/>
                    <a:gd name="T17" fmla="*/ 0 h 103"/>
                    <a:gd name="T18" fmla="*/ 0 w 56"/>
                    <a:gd name="T19" fmla="*/ 0 h 103"/>
                    <a:gd name="T20" fmla="*/ 0 w 56"/>
                    <a:gd name="T21" fmla="*/ 0 h 103"/>
                    <a:gd name="T22" fmla="*/ 0 w 56"/>
                    <a:gd name="T23" fmla="*/ 0 h 103"/>
                    <a:gd name="T24" fmla="*/ 0 w 56"/>
                    <a:gd name="T25" fmla="*/ 0 h 103"/>
                    <a:gd name="T26" fmla="*/ 0 w 56"/>
                    <a:gd name="T27" fmla="*/ 0 h 103"/>
                    <a:gd name="T28" fmla="*/ 0 w 56"/>
                    <a:gd name="T29" fmla="*/ 0 h 103"/>
                    <a:gd name="T30" fmla="*/ 0 w 56"/>
                    <a:gd name="T31" fmla="*/ 0 h 103"/>
                    <a:gd name="T32" fmla="*/ 0 w 56"/>
                    <a:gd name="T33" fmla="*/ 0 h 103"/>
                    <a:gd name="T34" fmla="*/ 0 w 56"/>
                    <a:gd name="T35" fmla="*/ 0 h 103"/>
                    <a:gd name="T36" fmla="*/ 0 w 56"/>
                    <a:gd name="T37" fmla="*/ 0 h 103"/>
                    <a:gd name="T38" fmla="*/ 0 w 56"/>
                    <a:gd name="T39" fmla="*/ 0 h 103"/>
                    <a:gd name="T40" fmla="*/ 0 w 56"/>
                    <a:gd name="T41" fmla="*/ 0 h 103"/>
                    <a:gd name="T42" fmla="*/ 0 w 56"/>
                    <a:gd name="T43" fmla="*/ 0 h 103"/>
                    <a:gd name="T44" fmla="*/ 0 w 56"/>
                    <a:gd name="T45" fmla="*/ 0 h 103"/>
                    <a:gd name="T46" fmla="*/ 0 w 56"/>
                    <a:gd name="T47" fmla="*/ 0 h 103"/>
                    <a:gd name="T48" fmla="*/ 0 w 56"/>
                    <a:gd name="T49" fmla="*/ 0 h 103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56"/>
                    <a:gd name="T76" fmla="*/ 0 h 103"/>
                    <a:gd name="T77" fmla="*/ 56 w 56"/>
                    <a:gd name="T78" fmla="*/ 103 h 103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56" h="103">
                      <a:moveTo>
                        <a:pt x="0" y="17"/>
                      </a:moveTo>
                      <a:lnTo>
                        <a:pt x="5" y="9"/>
                      </a:lnTo>
                      <a:lnTo>
                        <a:pt x="19" y="0"/>
                      </a:lnTo>
                      <a:lnTo>
                        <a:pt x="26" y="9"/>
                      </a:lnTo>
                      <a:lnTo>
                        <a:pt x="25" y="22"/>
                      </a:lnTo>
                      <a:lnTo>
                        <a:pt x="40" y="16"/>
                      </a:lnTo>
                      <a:lnTo>
                        <a:pt x="49" y="22"/>
                      </a:lnTo>
                      <a:lnTo>
                        <a:pt x="56" y="36"/>
                      </a:lnTo>
                      <a:lnTo>
                        <a:pt x="55" y="43"/>
                      </a:lnTo>
                      <a:lnTo>
                        <a:pt x="39" y="43"/>
                      </a:lnTo>
                      <a:lnTo>
                        <a:pt x="36" y="48"/>
                      </a:lnTo>
                      <a:lnTo>
                        <a:pt x="37" y="62"/>
                      </a:lnTo>
                      <a:lnTo>
                        <a:pt x="19" y="50"/>
                      </a:lnTo>
                      <a:lnTo>
                        <a:pt x="14" y="71"/>
                      </a:lnTo>
                      <a:lnTo>
                        <a:pt x="20" y="91"/>
                      </a:lnTo>
                      <a:lnTo>
                        <a:pt x="34" y="99"/>
                      </a:lnTo>
                      <a:lnTo>
                        <a:pt x="27" y="103"/>
                      </a:lnTo>
                      <a:lnTo>
                        <a:pt x="26" y="98"/>
                      </a:lnTo>
                      <a:lnTo>
                        <a:pt x="19" y="98"/>
                      </a:lnTo>
                      <a:lnTo>
                        <a:pt x="7" y="86"/>
                      </a:lnTo>
                      <a:lnTo>
                        <a:pt x="8" y="72"/>
                      </a:lnTo>
                      <a:lnTo>
                        <a:pt x="17" y="61"/>
                      </a:lnTo>
                      <a:lnTo>
                        <a:pt x="7" y="40"/>
                      </a:lnTo>
                      <a:lnTo>
                        <a:pt x="10" y="32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20" name="Freeform 558"/>
                <p:cNvSpPr>
                  <a:spLocks/>
                </p:cNvSpPr>
                <p:nvPr/>
              </p:nvSpPr>
              <p:spPr bwMode="auto">
                <a:xfrm>
                  <a:off x="4447" y="1556"/>
                  <a:ext cx="2" cy="2"/>
                </a:xfrm>
                <a:custGeom>
                  <a:avLst/>
                  <a:gdLst>
                    <a:gd name="T0" fmla="*/ 0 w 6"/>
                    <a:gd name="T1" fmla="*/ 0 h 6"/>
                    <a:gd name="T2" fmla="*/ 0 w 6"/>
                    <a:gd name="T3" fmla="*/ 0 h 6"/>
                    <a:gd name="T4" fmla="*/ 0 w 6"/>
                    <a:gd name="T5" fmla="*/ 0 h 6"/>
                    <a:gd name="T6" fmla="*/ 0 w 6"/>
                    <a:gd name="T7" fmla="*/ 0 h 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"/>
                    <a:gd name="T13" fmla="*/ 0 h 6"/>
                    <a:gd name="T14" fmla="*/ 6 w 6"/>
                    <a:gd name="T15" fmla="*/ 6 h 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" h="6">
                      <a:moveTo>
                        <a:pt x="0" y="6"/>
                      </a:moveTo>
                      <a:lnTo>
                        <a:pt x="6" y="4"/>
                      </a:lnTo>
                      <a:lnTo>
                        <a:pt x="6" y="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21" name="Freeform 559"/>
                <p:cNvSpPr>
                  <a:spLocks/>
                </p:cNvSpPr>
                <p:nvPr/>
              </p:nvSpPr>
              <p:spPr bwMode="auto">
                <a:xfrm>
                  <a:off x="4701" y="1521"/>
                  <a:ext cx="12" cy="8"/>
                </a:xfrm>
                <a:custGeom>
                  <a:avLst/>
                  <a:gdLst>
                    <a:gd name="T0" fmla="*/ 0 w 35"/>
                    <a:gd name="T1" fmla="*/ 0 h 24"/>
                    <a:gd name="T2" fmla="*/ 0 w 35"/>
                    <a:gd name="T3" fmla="*/ 0 h 24"/>
                    <a:gd name="T4" fmla="*/ 0 w 35"/>
                    <a:gd name="T5" fmla="*/ 0 h 24"/>
                    <a:gd name="T6" fmla="*/ 0 w 35"/>
                    <a:gd name="T7" fmla="*/ 0 h 24"/>
                    <a:gd name="T8" fmla="*/ 0 w 35"/>
                    <a:gd name="T9" fmla="*/ 0 h 24"/>
                    <a:gd name="T10" fmla="*/ 0 w 35"/>
                    <a:gd name="T11" fmla="*/ 0 h 24"/>
                    <a:gd name="T12" fmla="*/ 0 w 35"/>
                    <a:gd name="T13" fmla="*/ 0 h 24"/>
                    <a:gd name="T14" fmla="*/ 0 w 35"/>
                    <a:gd name="T15" fmla="*/ 0 h 24"/>
                    <a:gd name="T16" fmla="*/ 0 w 35"/>
                    <a:gd name="T17" fmla="*/ 0 h 24"/>
                    <a:gd name="T18" fmla="*/ 0 w 35"/>
                    <a:gd name="T19" fmla="*/ 0 h 24"/>
                    <a:gd name="T20" fmla="*/ 0 w 35"/>
                    <a:gd name="T21" fmla="*/ 0 h 2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35"/>
                    <a:gd name="T34" fmla="*/ 0 h 24"/>
                    <a:gd name="T35" fmla="*/ 35 w 35"/>
                    <a:gd name="T36" fmla="*/ 24 h 2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35" h="24">
                      <a:moveTo>
                        <a:pt x="0" y="11"/>
                      </a:moveTo>
                      <a:lnTo>
                        <a:pt x="2" y="10"/>
                      </a:lnTo>
                      <a:lnTo>
                        <a:pt x="4" y="14"/>
                      </a:lnTo>
                      <a:lnTo>
                        <a:pt x="21" y="13"/>
                      </a:lnTo>
                      <a:lnTo>
                        <a:pt x="34" y="0"/>
                      </a:lnTo>
                      <a:lnTo>
                        <a:pt x="35" y="9"/>
                      </a:lnTo>
                      <a:lnTo>
                        <a:pt x="31" y="9"/>
                      </a:lnTo>
                      <a:lnTo>
                        <a:pt x="34" y="13"/>
                      </a:lnTo>
                      <a:lnTo>
                        <a:pt x="26" y="24"/>
                      </a:lnTo>
                      <a:lnTo>
                        <a:pt x="5" y="2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22" name="Freeform 560"/>
                <p:cNvSpPr>
                  <a:spLocks/>
                </p:cNvSpPr>
                <p:nvPr/>
              </p:nvSpPr>
              <p:spPr bwMode="auto">
                <a:xfrm>
                  <a:off x="4603" y="1494"/>
                  <a:ext cx="9" cy="17"/>
                </a:xfrm>
                <a:custGeom>
                  <a:avLst/>
                  <a:gdLst>
                    <a:gd name="T0" fmla="*/ 0 w 25"/>
                    <a:gd name="T1" fmla="*/ 0 h 50"/>
                    <a:gd name="T2" fmla="*/ 0 w 25"/>
                    <a:gd name="T3" fmla="*/ 0 h 50"/>
                    <a:gd name="T4" fmla="*/ 0 w 25"/>
                    <a:gd name="T5" fmla="*/ 0 h 50"/>
                    <a:gd name="T6" fmla="*/ 0 w 25"/>
                    <a:gd name="T7" fmla="*/ 0 h 50"/>
                    <a:gd name="T8" fmla="*/ 0 w 25"/>
                    <a:gd name="T9" fmla="*/ 0 h 50"/>
                    <a:gd name="T10" fmla="*/ 0 w 25"/>
                    <a:gd name="T11" fmla="*/ 0 h 50"/>
                    <a:gd name="T12" fmla="*/ 0 w 25"/>
                    <a:gd name="T13" fmla="*/ 0 h 50"/>
                    <a:gd name="T14" fmla="*/ 0 w 25"/>
                    <a:gd name="T15" fmla="*/ 0 h 50"/>
                    <a:gd name="T16" fmla="*/ 0 w 25"/>
                    <a:gd name="T17" fmla="*/ 0 h 50"/>
                    <a:gd name="T18" fmla="*/ 0 w 25"/>
                    <a:gd name="T19" fmla="*/ 0 h 50"/>
                    <a:gd name="T20" fmla="*/ 0 w 25"/>
                    <a:gd name="T21" fmla="*/ 0 h 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5"/>
                    <a:gd name="T34" fmla="*/ 0 h 50"/>
                    <a:gd name="T35" fmla="*/ 25 w 25"/>
                    <a:gd name="T36" fmla="*/ 50 h 50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5" h="50">
                      <a:moveTo>
                        <a:pt x="0" y="22"/>
                      </a:moveTo>
                      <a:lnTo>
                        <a:pt x="4" y="17"/>
                      </a:lnTo>
                      <a:lnTo>
                        <a:pt x="6" y="0"/>
                      </a:lnTo>
                      <a:lnTo>
                        <a:pt x="24" y="0"/>
                      </a:lnTo>
                      <a:lnTo>
                        <a:pt x="19" y="5"/>
                      </a:lnTo>
                      <a:lnTo>
                        <a:pt x="25" y="13"/>
                      </a:lnTo>
                      <a:lnTo>
                        <a:pt x="16" y="22"/>
                      </a:lnTo>
                      <a:lnTo>
                        <a:pt x="25" y="29"/>
                      </a:lnTo>
                      <a:lnTo>
                        <a:pt x="13" y="50"/>
                      </a:lnTo>
                      <a:lnTo>
                        <a:pt x="11" y="35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23" name="Freeform 561"/>
                <p:cNvSpPr>
                  <a:spLocks/>
                </p:cNvSpPr>
                <p:nvPr/>
              </p:nvSpPr>
              <p:spPr bwMode="auto">
                <a:xfrm>
                  <a:off x="4645" y="1480"/>
                  <a:ext cx="6" cy="6"/>
                </a:xfrm>
                <a:custGeom>
                  <a:avLst/>
                  <a:gdLst>
                    <a:gd name="T0" fmla="*/ 0 w 19"/>
                    <a:gd name="T1" fmla="*/ 0 h 16"/>
                    <a:gd name="T2" fmla="*/ 0 w 19"/>
                    <a:gd name="T3" fmla="*/ 0 h 16"/>
                    <a:gd name="T4" fmla="*/ 0 w 19"/>
                    <a:gd name="T5" fmla="*/ 0 h 16"/>
                    <a:gd name="T6" fmla="*/ 0 w 19"/>
                    <a:gd name="T7" fmla="*/ 0 h 16"/>
                    <a:gd name="T8" fmla="*/ 0 w 19"/>
                    <a:gd name="T9" fmla="*/ 0 h 16"/>
                    <a:gd name="T10" fmla="*/ 0 w 19"/>
                    <a:gd name="T11" fmla="*/ 0 h 16"/>
                    <a:gd name="T12" fmla="*/ 0 w 19"/>
                    <a:gd name="T13" fmla="*/ 0 h 16"/>
                    <a:gd name="T14" fmla="*/ 0 w 19"/>
                    <a:gd name="T15" fmla="*/ 0 h 1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9"/>
                    <a:gd name="T25" fmla="*/ 0 h 16"/>
                    <a:gd name="T26" fmla="*/ 19 w 19"/>
                    <a:gd name="T27" fmla="*/ 16 h 1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9" h="16">
                      <a:moveTo>
                        <a:pt x="0" y="10"/>
                      </a:moveTo>
                      <a:lnTo>
                        <a:pt x="4" y="3"/>
                      </a:lnTo>
                      <a:lnTo>
                        <a:pt x="14" y="0"/>
                      </a:lnTo>
                      <a:lnTo>
                        <a:pt x="19" y="8"/>
                      </a:lnTo>
                      <a:lnTo>
                        <a:pt x="10" y="9"/>
                      </a:lnTo>
                      <a:lnTo>
                        <a:pt x="0" y="16"/>
                      </a:lnTo>
                      <a:lnTo>
                        <a:pt x="6" y="12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24" name="Freeform 562"/>
                <p:cNvSpPr>
                  <a:spLocks/>
                </p:cNvSpPr>
                <p:nvPr/>
              </p:nvSpPr>
              <p:spPr bwMode="auto">
                <a:xfrm>
                  <a:off x="4646" y="1480"/>
                  <a:ext cx="40" cy="16"/>
                </a:xfrm>
                <a:custGeom>
                  <a:avLst/>
                  <a:gdLst>
                    <a:gd name="T0" fmla="*/ 0 w 124"/>
                    <a:gd name="T1" fmla="*/ 0 h 49"/>
                    <a:gd name="T2" fmla="*/ 0 w 124"/>
                    <a:gd name="T3" fmla="*/ 0 h 49"/>
                    <a:gd name="T4" fmla="*/ 0 w 124"/>
                    <a:gd name="T5" fmla="*/ 0 h 49"/>
                    <a:gd name="T6" fmla="*/ 0 w 124"/>
                    <a:gd name="T7" fmla="*/ 0 h 49"/>
                    <a:gd name="T8" fmla="*/ 0 w 124"/>
                    <a:gd name="T9" fmla="*/ 0 h 49"/>
                    <a:gd name="T10" fmla="*/ 0 w 124"/>
                    <a:gd name="T11" fmla="*/ 0 h 49"/>
                    <a:gd name="T12" fmla="*/ 0 w 124"/>
                    <a:gd name="T13" fmla="*/ 0 h 49"/>
                    <a:gd name="T14" fmla="*/ 0 w 124"/>
                    <a:gd name="T15" fmla="*/ 0 h 49"/>
                    <a:gd name="T16" fmla="*/ 0 w 124"/>
                    <a:gd name="T17" fmla="*/ 0 h 49"/>
                    <a:gd name="T18" fmla="*/ 0 w 124"/>
                    <a:gd name="T19" fmla="*/ 0 h 49"/>
                    <a:gd name="T20" fmla="*/ 0 w 124"/>
                    <a:gd name="T21" fmla="*/ 0 h 49"/>
                    <a:gd name="T22" fmla="*/ 0 w 124"/>
                    <a:gd name="T23" fmla="*/ 0 h 49"/>
                    <a:gd name="T24" fmla="*/ 0 w 124"/>
                    <a:gd name="T25" fmla="*/ 0 h 49"/>
                    <a:gd name="T26" fmla="*/ 0 w 124"/>
                    <a:gd name="T27" fmla="*/ 0 h 49"/>
                    <a:gd name="T28" fmla="*/ 0 w 124"/>
                    <a:gd name="T29" fmla="*/ 0 h 49"/>
                    <a:gd name="T30" fmla="*/ 0 w 124"/>
                    <a:gd name="T31" fmla="*/ 0 h 49"/>
                    <a:gd name="T32" fmla="*/ 0 w 124"/>
                    <a:gd name="T33" fmla="*/ 0 h 49"/>
                    <a:gd name="T34" fmla="*/ 0 w 124"/>
                    <a:gd name="T35" fmla="*/ 0 h 49"/>
                    <a:gd name="T36" fmla="*/ 0 w 124"/>
                    <a:gd name="T37" fmla="*/ 0 h 49"/>
                    <a:gd name="T38" fmla="*/ 0 w 124"/>
                    <a:gd name="T39" fmla="*/ 0 h 49"/>
                    <a:gd name="T40" fmla="*/ 0 w 124"/>
                    <a:gd name="T41" fmla="*/ 0 h 49"/>
                    <a:gd name="T42" fmla="*/ 0 w 124"/>
                    <a:gd name="T43" fmla="*/ 0 h 49"/>
                    <a:gd name="T44" fmla="*/ 0 w 124"/>
                    <a:gd name="T45" fmla="*/ 0 h 49"/>
                    <a:gd name="T46" fmla="*/ 0 w 124"/>
                    <a:gd name="T47" fmla="*/ 0 h 49"/>
                    <a:gd name="T48" fmla="*/ 0 w 124"/>
                    <a:gd name="T49" fmla="*/ 0 h 49"/>
                    <a:gd name="T50" fmla="*/ 0 w 124"/>
                    <a:gd name="T51" fmla="*/ 0 h 49"/>
                    <a:gd name="T52" fmla="*/ 0 w 124"/>
                    <a:gd name="T53" fmla="*/ 0 h 49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124"/>
                    <a:gd name="T82" fmla="*/ 0 h 49"/>
                    <a:gd name="T83" fmla="*/ 124 w 124"/>
                    <a:gd name="T84" fmla="*/ 49 h 49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124" h="49">
                      <a:moveTo>
                        <a:pt x="0" y="17"/>
                      </a:moveTo>
                      <a:lnTo>
                        <a:pt x="5" y="30"/>
                      </a:lnTo>
                      <a:lnTo>
                        <a:pt x="0" y="32"/>
                      </a:lnTo>
                      <a:lnTo>
                        <a:pt x="5" y="34"/>
                      </a:lnTo>
                      <a:lnTo>
                        <a:pt x="6" y="42"/>
                      </a:lnTo>
                      <a:lnTo>
                        <a:pt x="13" y="39"/>
                      </a:lnTo>
                      <a:lnTo>
                        <a:pt x="6" y="44"/>
                      </a:lnTo>
                      <a:lnTo>
                        <a:pt x="14" y="43"/>
                      </a:lnTo>
                      <a:lnTo>
                        <a:pt x="22" y="47"/>
                      </a:lnTo>
                      <a:lnTo>
                        <a:pt x="32" y="43"/>
                      </a:lnTo>
                      <a:lnTo>
                        <a:pt x="42" y="48"/>
                      </a:lnTo>
                      <a:lnTo>
                        <a:pt x="64" y="43"/>
                      </a:lnTo>
                      <a:lnTo>
                        <a:pt x="64" y="49"/>
                      </a:lnTo>
                      <a:lnTo>
                        <a:pt x="68" y="43"/>
                      </a:lnTo>
                      <a:lnTo>
                        <a:pt x="109" y="39"/>
                      </a:lnTo>
                      <a:lnTo>
                        <a:pt x="124" y="38"/>
                      </a:lnTo>
                      <a:lnTo>
                        <a:pt x="118" y="21"/>
                      </a:lnTo>
                      <a:lnTo>
                        <a:pt x="122" y="19"/>
                      </a:lnTo>
                      <a:lnTo>
                        <a:pt x="110" y="5"/>
                      </a:lnTo>
                      <a:lnTo>
                        <a:pt x="100" y="5"/>
                      </a:lnTo>
                      <a:lnTo>
                        <a:pt x="78" y="10"/>
                      </a:lnTo>
                      <a:lnTo>
                        <a:pt x="59" y="0"/>
                      </a:lnTo>
                      <a:lnTo>
                        <a:pt x="46" y="0"/>
                      </a:lnTo>
                      <a:lnTo>
                        <a:pt x="32" y="9"/>
                      </a:lnTo>
                      <a:lnTo>
                        <a:pt x="20" y="7"/>
                      </a:lnTo>
                      <a:lnTo>
                        <a:pt x="22" y="11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25" name="Freeform 563"/>
                <p:cNvSpPr>
                  <a:spLocks/>
                </p:cNvSpPr>
                <p:nvPr/>
              </p:nvSpPr>
              <p:spPr bwMode="auto">
                <a:xfrm>
                  <a:off x="4564" y="1443"/>
                  <a:ext cx="9" cy="11"/>
                </a:xfrm>
                <a:custGeom>
                  <a:avLst/>
                  <a:gdLst>
                    <a:gd name="T0" fmla="*/ 0 w 27"/>
                    <a:gd name="T1" fmla="*/ 0 h 31"/>
                    <a:gd name="T2" fmla="*/ 0 w 27"/>
                    <a:gd name="T3" fmla="*/ 0 h 31"/>
                    <a:gd name="T4" fmla="*/ 0 w 27"/>
                    <a:gd name="T5" fmla="*/ 0 h 31"/>
                    <a:gd name="T6" fmla="*/ 0 w 27"/>
                    <a:gd name="T7" fmla="*/ 0 h 31"/>
                    <a:gd name="T8" fmla="*/ 0 w 27"/>
                    <a:gd name="T9" fmla="*/ 0 h 31"/>
                    <a:gd name="T10" fmla="*/ 0 w 27"/>
                    <a:gd name="T11" fmla="*/ 0 h 31"/>
                    <a:gd name="T12" fmla="*/ 0 w 27"/>
                    <a:gd name="T13" fmla="*/ 0 h 31"/>
                    <a:gd name="T14" fmla="*/ 0 w 27"/>
                    <a:gd name="T15" fmla="*/ 0 h 31"/>
                    <a:gd name="T16" fmla="*/ 0 w 27"/>
                    <a:gd name="T17" fmla="*/ 0 h 31"/>
                    <a:gd name="T18" fmla="*/ 0 w 27"/>
                    <a:gd name="T19" fmla="*/ 0 h 31"/>
                    <a:gd name="T20" fmla="*/ 0 w 27"/>
                    <a:gd name="T21" fmla="*/ 0 h 31"/>
                    <a:gd name="T22" fmla="*/ 0 w 27"/>
                    <a:gd name="T23" fmla="*/ 0 h 31"/>
                    <a:gd name="T24" fmla="*/ 0 w 27"/>
                    <a:gd name="T25" fmla="*/ 0 h 31"/>
                    <a:gd name="T26" fmla="*/ 0 w 27"/>
                    <a:gd name="T27" fmla="*/ 0 h 31"/>
                    <a:gd name="T28" fmla="*/ 0 w 27"/>
                    <a:gd name="T29" fmla="*/ 0 h 31"/>
                    <a:gd name="T30" fmla="*/ 0 w 27"/>
                    <a:gd name="T31" fmla="*/ 0 h 31"/>
                    <a:gd name="T32" fmla="*/ 0 w 27"/>
                    <a:gd name="T33" fmla="*/ 0 h 31"/>
                    <a:gd name="T34" fmla="*/ 0 w 27"/>
                    <a:gd name="T35" fmla="*/ 0 h 31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27"/>
                    <a:gd name="T55" fmla="*/ 0 h 31"/>
                    <a:gd name="T56" fmla="*/ 27 w 27"/>
                    <a:gd name="T57" fmla="*/ 31 h 31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27" h="31">
                      <a:moveTo>
                        <a:pt x="0" y="24"/>
                      </a:moveTo>
                      <a:lnTo>
                        <a:pt x="5" y="29"/>
                      </a:lnTo>
                      <a:lnTo>
                        <a:pt x="1" y="31"/>
                      </a:lnTo>
                      <a:lnTo>
                        <a:pt x="26" y="27"/>
                      </a:lnTo>
                      <a:lnTo>
                        <a:pt x="27" y="9"/>
                      </a:lnTo>
                      <a:lnTo>
                        <a:pt x="24" y="5"/>
                      </a:lnTo>
                      <a:lnTo>
                        <a:pt x="16" y="6"/>
                      </a:lnTo>
                      <a:lnTo>
                        <a:pt x="15" y="4"/>
                      </a:lnTo>
                      <a:lnTo>
                        <a:pt x="18" y="1"/>
                      </a:lnTo>
                      <a:lnTo>
                        <a:pt x="15" y="0"/>
                      </a:lnTo>
                      <a:lnTo>
                        <a:pt x="12" y="6"/>
                      </a:lnTo>
                      <a:lnTo>
                        <a:pt x="1" y="9"/>
                      </a:lnTo>
                      <a:lnTo>
                        <a:pt x="5" y="11"/>
                      </a:lnTo>
                      <a:lnTo>
                        <a:pt x="2" y="15"/>
                      </a:lnTo>
                      <a:lnTo>
                        <a:pt x="8" y="16"/>
                      </a:lnTo>
                      <a:lnTo>
                        <a:pt x="2" y="22"/>
                      </a:lnTo>
                      <a:lnTo>
                        <a:pt x="11" y="21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26" name="Freeform 564"/>
                <p:cNvSpPr>
                  <a:spLocks/>
                </p:cNvSpPr>
                <p:nvPr/>
              </p:nvSpPr>
              <p:spPr bwMode="auto">
                <a:xfrm>
                  <a:off x="4569" y="1442"/>
                  <a:ext cx="5" cy="4"/>
                </a:xfrm>
                <a:custGeom>
                  <a:avLst/>
                  <a:gdLst>
                    <a:gd name="T0" fmla="*/ 0 w 17"/>
                    <a:gd name="T1" fmla="*/ 0 h 13"/>
                    <a:gd name="T2" fmla="*/ 0 w 17"/>
                    <a:gd name="T3" fmla="*/ 0 h 13"/>
                    <a:gd name="T4" fmla="*/ 0 w 17"/>
                    <a:gd name="T5" fmla="*/ 0 h 13"/>
                    <a:gd name="T6" fmla="*/ 0 w 17"/>
                    <a:gd name="T7" fmla="*/ 0 h 13"/>
                    <a:gd name="T8" fmla="*/ 0 w 17"/>
                    <a:gd name="T9" fmla="*/ 0 h 13"/>
                    <a:gd name="T10" fmla="*/ 0 w 17"/>
                    <a:gd name="T11" fmla="*/ 0 h 13"/>
                    <a:gd name="T12" fmla="*/ 0 w 17"/>
                    <a:gd name="T13" fmla="*/ 0 h 13"/>
                    <a:gd name="T14" fmla="*/ 0 w 17"/>
                    <a:gd name="T15" fmla="*/ 0 h 13"/>
                    <a:gd name="T16" fmla="*/ 0 w 17"/>
                    <a:gd name="T17" fmla="*/ 0 h 1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7"/>
                    <a:gd name="T28" fmla="*/ 0 h 13"/>
                    <a:gd name="T29" fmla="*/ 17 w 17"/>
                    <a:gd name="T30" fmla="*/ 13 h 13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7" h="13">
                      <a:moveTo>
                        <a:pt x="0" y="8"/>
                      </a:moveTo>
                      <a:lnTo>
                        <a:pt x="1" y="10"/>
                      </a:lnTo>
                      <a:lnTo>
                        <a:pt x="9" y="9"/>
                      </a:lnTo>
                      <a:lnTo>
                        <a:pt x="12" y="13"/>
                      </a:lnTo>
                      <a:lnTo>
                        <a:pt x="17" y="8"/>
                      </a:lnTo>
                      <a:lnTo>
                        <a:pt x="12" y="4"/>
                      </a:lnTo>
                      <a:lnTo>
                        <a:pt x="5" y="0"/>
                      </a:lnTo>
                      <a:lnTo>
                        <a:pt x="3" y="5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27" name="Freeform 565"/>
                <p:cNvSpPr>
                  <a:spLocks/>
                </p:cNvSpPr>
                <p:nvPr/>
              </p:nvSpPr>
              <p:spPr bwMode="auto">
                <a:xfrm>
                  <a:off x="4571" y="1433"/>
                  <a:ext cx="2" cy="1"/>
                </a:xfrm>
                <a:custGeom>
                  <a:avLst/>
                  <a:gdLst>
                    <a:gd name="T0" fmla="*/ 0 w 6"/>
                    <a:gd name="T1" fmla="*/ 0 h 4"/>
                    <a:gd name="T2" fmla="*/ 0 w 6"/>
                    <a:gd name="T3" fmla="*/ 0 h 4"/>
                    <a:gd name="T4" fmla="*/ 0 w 6"/>
                    <a:gd name="T5" fmla="*/ 0 h 4"/>
                    <a:gd name="T6" fmla="*/ 0 w 6"/>
                    <a:gd name="T7" fmla="*/ 0 h 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"/>
                    <a:gd name="T13" fmla="*/ 0 h 4"/>
                    <a:gd name="T14" fmla="*/ 6 w 6"/>
                    <a:gd name="T15" fmla="*/ 4 h 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" h="4">
                      <a:moveTo>
                        <a:pt x="0" y="4"/>
                      </a:moveTo>
                      <a:lnTo>
                        <a:pt x="0" y="1"/>
                      </a:lnTo>
                      <a:lnTo>
                        <a:pt x="6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28" name="Freeform 566"/>
                <p:cNvSpPr>
                  <a:spLocks/>
                </p:cNvSpPr>
                <p:nvPr/>
              </p:nvSpPr>
              <p:spPr bwMode="auto">
                <a:xfrm>
                  <a:off x="4572" y="1434"/>
                  <a:ext cx="1" cy="3"/>
                </a:xfrm>
                <a:custGeom>
                  <a:avLst/>
                  <a:gdLst>
                    <a:gd name="T0" fmla="*/ 0 w 3"/>
                    <a:gd name="T1" fmla="*/ 1 h 4"/>
                    <a:gd name="T2" fmla="*/ 0 w 3"/>
                    <a:gd name="T3" fmla="*/ 0 h 4"/>
                    <a:gd name="T4" fmla="*/ 0 w 3"/>
                    <a:gd name="T5" fmla="*/ 1 h 4"/>
                    <a:gd name="T6" fmla="*/ 0 w 3"/>
                    <a:gd name="T7" fmla="*/ 1 h 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"/>
                    <a:gd name="T13" fmla="*/ 0 h 4"/>
                    <a:gd name="T14" fmla="*/ 3 w 3"/>
                    <a:gd name="T15" fmla="*/ 4 h 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" h="4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3" y="4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29" name="Freeform 567"/>
                <p:cNvSpPr>
                  <a:spLocks/>
                </p:cNvSpPr>
                <p:nvPr/>
              </p:nvSpPr>
              <p:spPr bwMode="auto">
                <a:xfrm>
                  <a:off x="4573" y="1432"/>
                  <a:ext cx="17" cy="26"/>
                </a:xfrm>
                <a:custGeom>
                  <a:avLst/>
                  <a:gdLst>
                    <a:gd name="T0" fmla="*/ 0 w 53"/>
                    <a:gd name="T1" fmla="*/ 0 h 78"/>
                    <a:gd name="T2" fmla="*/ 0 w 53"/>
                    <a:gd name="T3" fmla="*/ 0 h 78"/>
                    <a:gd name="T4" fmla="*/ 0 w 53"/>
                    <a:gd name="T5" fmla="*/ 0 h 78"/>
                    <a:gd name="T6" fmla="*/ 0 w 53"/>
                    <a:gd name="T7" fmla="*/ 0 h 78"/>
                    <a:gd name="T8" fmla="*/ 0 w 53"/>
                    <a:gd name="T9" fmla="*/ 0 h 78"/>
                    <a:gd name="T10" fmla="*/ 0 w 53"/>
                    <a:gd name="T11" fmla="*/ 0 h 78"/>
                    <a:gd name="T12" fmla="*/ 0 w 53"/>
                    <a:gd name="T13" fmla="*/ 0 h 78"/>
                    <a:gd name="T14" fmla="*/ 0 w 53"/>
                    <a:gd name="T15" fmla="*/ 0 h 78"/>
                    <a:gd name="T16" fmla="*/ 0 w 53"/>
                    <a:gd name="T17" fmla="*/ 0 h 78"/>
                    <a:gd name="T18" fmla="*/ 0 w 53"/>
                    <a:gd name="T19" fmla="*/ 0 h 78"/>
                    <a:gd name="T20" fmla="*/ 0 w 53"/>
                    <a:gd name="T21" fmla="*/ 0 h 78"/>
                    <a:gd name="T22" fmla="*/ 0 w 53"/>
                    <a:gd name="T23" fmla="*/ 0 h 78"/>
                    <a:gd name="T24" fmla="*/ 0 w 53"/>
                    <a:gd name="T25" fmla="*/ 0 h 78"/>
                    <a:gd name="T26" fmla="*/ 0 w 53"/>
                    <a:gd name="T27" fmla="*/ 0 h 78"/>
                    <a:gd name="T28" fmla="*/ 0 w 53"/>
                    <a:gd name="T29" fmla="*/ 0 h 78"/>
                    <a:gd name="T30" fmla="*/ 0 w 53"/>
                    <a:gd name="T31" fmla="*/ 0 h 78"/>
                    <a:gd name="T32" fmla="*/ 0 w 53"/>
                    <a:gd name="T33" fmla="*/ 0 h 78"/>
                    <a:gd name="T34" fmla="*/ 0 w 53"/>
                    <a:gd name="T35" fmla="*/ 0 h 78"/>
                    <a:gd name="T36" fmla="*/ 0 w 53"/>
                    <a:gd name="T37" fmla="*/ 0 h 78"/>
                    <a:gd name="T38" fmla="*/ 0 w 53"/>
                    <a:gd name="T39" fmla="*/ 0 h 78"/>
                    <a:gd name="T40" fmla="*/ 0 w 53"/>
                    <a:gd name="T41" fmla="*/ 0 h 78"/>
                    <a:gd name="T42" fmla="*/ 0 w 53"/>
                    <a:gd name="T43" fmla="*/ 0 h 78"/>
                    <a:gd name="T44" fmla="*/ 0 w 53"/>
                    <a:gd name="T45" fmla="*/ 0 h 78"/>
                    <a:gd name="T46" fmla="*/ 0 w 53"/>
                    <a:gd name="T47" fmla="*/ 0 h 78"/>
                    <a:gd name="T48" fmla="*/ 0 w 53"/>
                    <a:gd name="T49" fmla="*/ 0 h 78"/>
                    <a:gd name="T50" fmla="*/ 0 w 53"/>
                    <a:gd name="T51" fmla="*/ 0 h 78"/>
                    <a:gd name="T52" fmla="*/ 0 w 53"/>
                    <a:gd name="T53" fmla="*/ 0 h 78"/>
                    <a:gd name="T54" fmla="*/ 0 w 53"/>
                    <a:gd name="T55" fmla="*/ 0 h 78"/>
                    <a:gd name="T56" fmla="*/ 0 w 53"/>
                    <a:gd name="T57" fmla="*/ 0 h 78"/>
                    <a:gd name="T58" fmla="*/ 0 w 53"/>
                    <a:gd name="T59" fmla="*/ 0 h 78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53"/>
                    <a:gd name="T91" fmla="*/ 0 h 78"/>
                    <a:gd name="T92" fmla="*/ 53 w 53"/>
                    <a:gd name="T93" fmla="*/ 78 h 78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53" h="78">
                      <a:moveTo>
                        <a:pt x="0" y="18"/>
                      </a:moveTo>
                      <a:lnTo>
                        <a:pt x="4" y="7"/>
                      </a:lnTo>
                      <a:lnTo>
                        <a:pt x="10" y="0"/>
                      </a:lnTo>
                      <a:lnTo>
                        <a:pt x="20" y="0"/>
                      </a:lnTo>
                      <a:lnTo>
                        <a:pt x="14" y="10"/>
                      </a:lnTo>
                      <a:lnTo>
                        <a:pt x="30" y="11"/>
                      </a:lnTo>
                      <a:lnTo>
                        <a:pt x="20" y="25"/>
                      </a:lnTo>
                      <a:lnTo>
                        <a:pt x="32" y="28"/>
                      </a:lnTo>
                      <a:lnTo>
                        <a:pt x="44" y="45"/>
                      </a:lnTo>
                      <a:lnTo>
                        <a:pt x="38" y="45"/>
                      </a:lnTo>
                      <a:lnTo>
                        <a:pt x="44" y="50"/>
                      </a:lnTo>
                      <a:lnTo>
                        <a:pt x="43" y="54"/>
                      </a:lnTo>
                      <a:lnTo>
                        <a:pt x="53" y="55"/>
                      </a:lnTo>
                      <a:lnTo>
                        <a:pt x="46" y="65"/>
                      </a:lnTo>
                      <a:lnTo>
                        <a:pt x="52" y="68"/>
                      </a:lnTo>
                      <a:lnTo>
                        <a:pt x="4" y="78"/>
                      </a:lnTo>
                      <a:lnTo>
                        <a:pt x="25" y="64"/>
                      </a:lnTo>
                      <a:lnTo>
                        <a:pt x="19" y="66"/>
                      </a:lnTo>
                      <a:lnTo>
                        <a:pt x="6" y="63"/>
                      </a:lnTo>
                      <a:lnTo>
                        <a:pt x="15" y="56"/>
                      </a:lnTo>
                      <a:lnTo>
                        <a:pt x="10" y="54"/>
                      </a:lnTo>
                      <a:lnTo>
                        <a:pt x="23" y="48"/>
                      </a:lnTo>
                      <a:lnTo>
                        <a:pt x="24" y="40"/>
                      </a:lnTo>
                      <a:lnTo>
                        <a:pt x="17" y="39"/>
                      </a:lnTo>
                      <a:lnTo>
                        <a:pt x="20" y="35"/>
                      </a:lnTo>
                      <a:lnTo>
                        <a:pt x="10" y="37"/>
                      </a:lnTo>
                      <a:lnTo>
                        <a:pt x="10" y="25"/>
                      </a:lnTo>
                      <a:lnTo>
                        <a:pt x="4" y="30"/>
                      </a:lnTo>
                      <a:lnTo>
                        <a:pt x="6" y="18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30" name="Freeform 568"/>
                <p:cNvSpPr>
                  <a:spLocks/>
                </p:cNvSpPr>
                <p:nvPr/>
              </p:nvSpPr>
              <p:spPr bwMode="auto">
                <a:xfrm>
                  <a:off x="4209" y="1386"/>
                  <a:ext cx="67" cy="58"/>
                </a:xfrm>
                <a:custGeom>
                  <a:avLst/>
                  <a:gdLst>
                    <a:gd name="T0" fmla="*/ 0 w 202"/>
                    <a:gd name="T1" fmla="*/ 0 h 174"/>
                    <a:gd name="T2" fmla="*/ 0 w 202"/>
                    <a:gd name="T3" fmla="*/ 0 h 174"/>
                    <a:gd name="T4" fmla="*/ 0 w 202"/>
                    <a:gd name="T5" fmla="*/ 0 h 174"/>
                    <a:gd name="T6" fmla="*/ 0 w 202"/>
                    <a:gd name="T7" fmla="*/ 0 h 174"/>
                    <a:gd name="T8" fmla="*/ 0 w 202"/>
                    <a:gd name="T9" fmla="*/ 0 h 174"/>
                    <a:gd name="T10" fmla="*/ 0 w 202"/>
                    <a:gd name="T11" fmla="*/ 0 h 174"/>
                    <a:gd name="T12" fmla="*/ 0 w 202"/>
                    <a:gd name="T13" fmla="*/ 0 h 174"/>
                    <a:gd name="T14" fmla="*/ 0 w 202"/>
                    <a:gd name="T15" fmla="*/ 0 h 174"/>
                    <a:gd name="T16" fmla="*/ 0 w 202"/>
                    <a:gd name="T17" fmla="*/ 0 h 174"/>
                    <a:gd name="T18" fmla="*/ 0 w 202"/>
                    <a:gd name="T19" fmla="*/ 0 h 174"/>
                    <a:gd name="T20" fmla="*/ 0 w 202"/>
                    <a:gd name="T21" fmla="*/ 0 h 174"/>
                    <a:gd name="T22" fmla="*/ 0 w 202"/>
                    <a:gd name="T23" fmla="*/ 0 h 174"/>
                    <a:gd name="T24" fmla="*/ 0 w 202"/>
                    <a:gd name="T25" fmla="*/ 0 h 174"/>
                    <a:gd name="T26" fmla="*/ 0 w 202"/>
                    <a:gd name="T27" fmla="*/ 0 h 174"/>
                    <a:gd name="T28" fmla="*/ 0 w 202"/>
                    <a:gd name="T29" fmla="*/ 0 h 174"/>
                    <a:gd name="T30" fmla="*/ 0 w 202"/>
                    <a:gd name="T31" fmla="*/ 0 h 174"/>
                    <a:gd name="T32" fmla="*/ 0 w 202"/>
                    <a:gd name="T33" fmla="*/ 0 h 174"/>
                    <a:gd name="T34" fmla="*/ 0 w 202"/>
                    <a:gd name="T35" fmla="*/ 0 h 174"/>
                    <a:gd name="T36" fmla="*/ 0 w 202"/>
                    <a:gd name="T37" fmla="*/ 0 h 174"/>
                    <a:gd name="T38" fmla="*/ 0 w 202"/>
                    <a:gd name="T39" fmla="*/ 0 h 174"/>
                    <a:gd name="T40" fmla="*/ 0 w 202"/>
                    <a:gd name="T41" fmla="*/ 0 h 174"/>
                    <a:gd name="T42" fmla="*/ 0 w 202"/>
                    <a:gd name="T43" fmla="*/ 0 h 174"/>
                    <a:gd name="T44" fmla="*/ 0 w 202"/>
                    <a:gd name="T45" fmla="*/ 0 h 174"/>
                    <a:gd name="T46" fmla="*/ 0 w 202"/>
                    <a:gd name="T47" fmla="*/ 0 h 174"/>
                    <a:gd name="T48" fmla="*/ 0 w 202"/>
                    <a:gd name="T49" fmla="*/ 0 h 174"/>
                    <a:gd name="T50" fmla="*/ 0 w 202"/>
                    <a:gd name="T51" fmla="*/ 0 h 174"/>
                    <a:gd name="T52" fmla="*/ 0 w 202"/>
                    <a:gd name="T53" fmla="*/ 0 h 174"/>
                    <a:gd name="T54" fmla="*/ 0 w 202"/>
                    <a:gd name="T55" fmla="*/ 0 h 174"/>
                    <a:gd name="T56" fmla="*/ 0 w 202"/>
                    <a:gd name="T57" fmla="*/ 0 h 174"/>
                    <a:gd name="T58" fmla="*/ 0 w 202"/>
                    <a:gd name="T59" fmla="*/ 0 h 174"/>
                    <a:gd name="T60" fmla="*/ 0 w 202"/>
                    <a:gd name="T61" fmla="*/ 0 h 174"/>
                    <a:gd name="T62" fmla="*/ 0 w 202"/>
                    <a:gd name="T63" fmla="*/ 0 h 174"/>
                    <a:gd name="T64" fmla="*/ 0 w 202"/>
                    <a:gd name="T65" fmla="*/ 0 h 174"/>
                    <a:gd name="T66" fmla="*/ 0 w 202"/>
                    <a:gd name="T67" fmla="*/ 0 h 174"/>
                    <a:gd name="T68" fmla="*/ 0 w 202"/>
                    <a:gd name="T69" fmla="*/ 0 h 174"/>
                    <a:gd name="T70" fmla="*/ 0 w 202"/>
                    <a:gd name="T71" fmla="*/ 0 h 174"/>
                    <a:gd name="T72" fmla="*/ 0 w 202"/>
                    <a:gd name="T73" fmla="*/ 0 h 174"/>
                    <a:gd name="T74" fmla="*/ 0 w 202"/>
                    <a:gd name="T75" fmla="*/ 0 h 174"/>
                    <a:gd name="T76" fmla="*/ 0 w 202"/>
                    <a:gd name="T77" fmla="*/ 0 h 174"/>
                    <a:gd name="T78" fmla="*/ 0 w 202"/>
                    <a:gd name="T79" fmla="*/ 0 h 174"/>
                    <a:gd name="T80" fmla="*/ 0 w 202"/>
                    <a:gd name="T81" fmla="*/ 0 h 174"/>
                    <a:gd name="T82" fmla="*/ 0 w 202"/>
                    <a:gd name="T83" fmla="*/ 0 h 174"/>
                    <a:gd name="T84" fmla="*/ 0 w 202"/>
                    <a:gd name="T85" fmla="*/ 0 h 174"/>
                    <a:gd name="T86" fmla="*/ 0 w 202"/>
                    <a:gd name="T87" fmla="*/ 0 h 174"/>
                    <a:gd name="T88" fmla="*/ 0 w 202"/>
                    <a:gd name="T89" fmla="*/ 0 h 174"/>
                    <a:gd name="T90" fmla="*/ 0 w 202"/>
                    <a:gd name="T91" fmla="*/ 0 h 174"/>
                    <a:gd name="T92" fmla="*/ 0 w 202"/>
                    <a:gd name="T93" fmla="*/ 0 h 174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202"/>
                    <a:gd name="T142" fmla="*/ 0 h 174"/>
                    <a:gd name="T143" fmla="*/ 202 w 202"/>
                    <a:gd name="T144" fmla="*/ 174 h 174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202" h="174">
                      <a:moveTo>
                        <a:pt x="0" y="66"/>
                      </a:moveTo>
                      <a:lnTo>
                        <a:pt x="15" y="69"/>
                      </a:lnTo>
                      <a:lnTo>
                        <a:pt x="9" y="70"/>
                      </a:lnTo>
                      <a:lnTo>
                        <a:pt x="16" y="77"/>
                      </a:lnTo>
                      <a:lnTo>
                        <a:pt x="35" y="77"/>
                      </a:lnTo>
                      <a:lnTo>
                        <a:pt x="37" y="80"/>
                      </a:lnTo>
                      <a:lnTo>
                        <a:pt x="51" y="75"/>
                      </a:lnTo>
                      <a:lnTo>
                        <a:pt x="46" y="78"/>
                      </a:lnTo>
                      <a:lnTo>
                        <a:pt x="48" y="88"/>
                      </a:lnTo>
                      <a:lnTo>
                        <a:pt x="22" y="98"/>
                      </a:lnTo>
                      <a:lnTo>
                        <a:pt x="13" y="109"/>
                      </a:lnTo>
                      <a:lnTo>
                        <a:pt x="19" y="107"/>
                      </a:lnTo>
                      <a:lnTo>
                        <a:pt x="16" y="111"/>
                      </a:lnTo>
                      <a:lnTo>
                        <a:pt x="19" y="115"/>
                      </a:lnTo>
                      <a:lnTo>
                        <a:pt x="29" y="116"/>
                      </a:lnTo>
                      <a:lnTo>
                        <a:pt x="25" y="121"/>
                      </a:lnTo>
                      <a:lnTo>
                        <a:pt x="29" y="127"/>
                      </a:lnTo>
                      <a:lnTo>
                        <a:pt x="35" y="128"/>
                      </a:lnTo>
                      <a:lnTo>
                        <a:pt x="45" y="116"/>
                      </a:lnTo>
                      <a:lnTo>
                        <a:pt x="38" y="121"/>
                      </a:lnTo>
                      <a:lnTo>
                        <a:pt x="45" y="134"/>
                      </a:lnTo>
                      <a:lnTo>
                        <a:pt x="42" y="138"/>
                      </a:lnTo>
                      <a:lnTo>
                        <a:pt x="54" y="132"/>
                      </a:lnTo>
                      <a:lnTo>
                        <a:pt x="62" y="140"/>
                      </a:lnTo>
                      <a:lnTo>
                        <a:pt x="64" y="136"/>
                      </a:lnTo>
                      <a:lnTo>
                        <a:pt x="68" y="138"/>
                      </a:lnTo>
                      <a:lnTo>
                        <a:pt x="77" y="134"/>
                      </a:lnTo>
                      <a:lnTo>
                        <a:pt x="64" y="155"/>
                      </a:lnTo>
                      <a:lnTo>
                        <a:pt x="54" y="159"/>
                      </a:lnTo>
                      <a:lnTo>
                        <a:pt x="54" y="165"/>
                      </a:lnTo>
                      <a:lnTo>
                        <a:pt x="42" y="165"/>
                      </a:lnTo>
                      <a:lnTo>
                        <a:pt x="32" y="174"/>
                      </a:lnTo>
                      <a:lnTo>
                        <a:pt x="45" y="167"/>
                      </a:lnTo>
                      <a:lnTo>
                        <a:pt x="57" y="167"/>
                      </a:lnTo>
                      <a:lnTo>
                        <a:pt x="64" y="163"/>
                      </a:lnTo>
                      <a:lnTo>
                        <a:pt x="62" y="157"/>
                      </a:lnTo>
                      <a:lnTo>
                        <a:pt x="69" y="158"/>
                      </a:lnTo>
                      <a:lnTo>
                        <a:pt x="94" y="142"/>
                      </a:lnTo>
                      <a:lnTo>
                        <a:pt x="101" y="136"/>
                      </a:lnTo>
                      <a:lnTo>
                        <a:pt x="94" y="130"/>
                      </a:lnTo>
                      <a:lnTo>
                        <a:pt x="116" y="111"/>
                      </a:lnTo>
                      <a:lnTo>
                        <a:pt x="121" y="101"/>
                      </a:lnTo>
                      <a:lnTo>
                        <a:pt x="116" y="111"/>
                      </a:lnTo>
                      <a:lnTo>
                        <a:pt x="126" y="109"/>
                      </a:lnTo>
                      <a:lnTo>
                        <a:pt x="122" y="114"/>
                      </a:lnTo>
                      <a:lnTo>
                        <a:pt x="129" y="116"/>
                      </a:lnTo>
                      <a:lnTo>
                        <a:pt x="113" y="117"/>
                      </a:lnTo>
                      <a:lnTo>
                        <a:pt x="109" y="127"/>
                      </a:lnTo>
                      <a:lnTo>
                        <a:pt x="115" y="126"/>
                      </a:lnTo>
                      <a:lnTo>
                        <a:pt x="111" y="133"/>
                      </a:lnTo>
                      <a:lnTo>
                        <a:pt x="133" y="125"/>
                      </a:lnTo>
                      <a:lnTo>
                        <a:pt x="134" y="119"/>
                      </a:lnTo>
                      <a:lnTo>
                        <a:pt x="133" y="116"/>
                      </a:lnTo>
                      <a:lnTo>
                        <a:pt x="136" y="111"/>
                      </a:lnTo>
                      <a:lnTo>
                        <a:pt x="135" y="116"/>
                      </a:lnTo>
                      <a:lnTo>
                        <a:pt x="146" y="114"/>
                      </a:lnTo>
                      <a:lnTo>
                        <a:pt x="143" y="117"/>
                      </a:lnTo>
                      <a:lnTo>
                        <a:pt x="162" y="125"/>
                      </a:lnTo>
                      <a:lnTo>
                        <a:pt x="187" y="127"/>
                      </a:lnTo>
                      <a:lnTo>
                        <a:pt x="193" y="125"/>
                      </a:lnTo>
                      <a:lnTo>
                        <a:pt x="195" y="126"/>
                      </a:lnTo>
                      <a:lnTo>
                        <a:pt x="192" y="129"/>
                      </a:lnTo>
                      <a:lnTo>
                        <a:pt x="199" y="134"/>
                      </a:lnTo>
                      <a:lnTo>
                        <a:pt x="202" y="130"/>
                      </a:lnTo>
                      <a:lnTo>
                        <a:pt x="195" y="121"/>
                      </a:lnTo>
                      <a:lnTo>
                        <a:pt x="183" y="121"/>
                      </a:lnTo>
                      <a:lnTo>
                        <a:pt x="183" y="19"/>
                      </a:lnTo>
                      <a:lnTo>
                        <a:pt x="111" y="11"/>
                      </a:lnTo>
                      <a:lnTo>
                        <a:pt x="108" y="5"/>
                      </a:lnTo>
                      <a:lnTo>
                        <a:pt x="88" y="2"/>
                      </a:lnTo>
                      <a:lnTo>
                        <a:pt x="87" y="5"/>
                      </a:lnTo>
                      <a:lnTo>
                        <a:pt x="80" y="5"/>
                      </a:lnTo>
                      <a:lnTo>
                        <a:pt x="84" y="2"/>
                      </a:lnTo>
                      <a:lnTo>
                        <a:pt x="77" y="0"/>
                      </a:lnTo>
                      <a:lnTo>
                        <a:pt x="69" y="5"/>
                      </a:lnTo>
                      <a:lnTo>
                        <a:pt x="56" y="5"/>
                      </a:lnTo>
                      <a:lnTo>
                        <a:pt x="56" y="12"/>
                      </a:lnTo>
                      <a:lnTo>
                        <a:pt x="54" y="10"/>
                      </a:lnTo>
                      <a:lnTo>
                        <a:pt x="42" y="12"/>
                      </a:lnTo>
                      <a:lnTo>
                        <a:pt x="45" y="17"/>
                      </a:lnTo>
                      <a:lnTo>
                        <a:pt x="38" y="15"/>
                      </a:lnTo>
                      <a:lnTo>
                        <a:pt x="30" y="25"/>
                      </a:lnTo>
                      <a:lnTo>
                        <a:pt x="13" y="29"/>
                      </a:lnTo>
                      <a:lnTo>
                        <a:pt x="16" y="33"/>
                      </a:lnTo>
                      <a:lnTo>
                        <a:pt x="9" y="35"/>
                      </a:lnTo>
                      <a:lnTo>
                        <a:pt x="30" y="49"/>
                      </a:lnTo>
                      <a:lnTo>
                        <a:pt x="58" y="56"/>
                      </a:lnTo>
                      <a:lnTo>
                        <a:pt x="42" y="53"/>
                      </a:lnTo>
                      <a:lnTo>
                        <a:pt x="42" y="58"/>
                      </a:lnTo>
                      <a:lnTo>
                        <a:pt x="49" y="58"/>
                      </a:lnTo>
                      <a:lnTo>
                        <a:pt x="43" y="62"/>
                      </a:lnTo>
                      <a:lnTo>
                        <a:pt x="30" y="61"/>
                      </a:lnTo>
                      <a:lnTo>
                        <a:pt x="30" y="54"/>
                      </a:lnTo>
                      <a:lnTo>
                        <a:pt x="25" y="54"/>
                      </a:lnTo>
                      <a:lnTo>
                        <a:pt x="0" y="66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31" name="Freeform 569"/>
                <p:cNvSpPr>
                  <a:spLocks/>
                </p:cNvSpPr>
                <p:nvPr/>
              </p:nvSpPr>
              <p:spPr bwMode="auto">
                <a:xfrm>
                  <a:off x="4236" y="1535"/>
                  <a:ext cx="2" cy="3"/>
                </a:xfrm>
                <a:custGeom>
                  <a:avLst/>
                  <a:gdLst>
                    <a:gd name="T0" fmla="*/ 0 w 9"/>
                    <a:gd name="T1" fmla="*/ 0 h 9"/>
                    <a:gd name="T2" fmla="*/ 0 w 9"/>
                    <a:gd name="T3" fmla="*/ 0 h 9"/>
                    <a:gd name="T4" fmla="*/ 0 w 9"/>
                    <a:gd name="T5" fmla="*/ 0 h 9"/>
                    <a:gd name="T6" fmla="*/ 0 w 9"/>
                    <a:gd name="T7" fmla="*/ 0 h 9"/>
                    <a:gd name="T8" fmla="*/ 0 w 9"/>
                    <a:gd name="T9" fmla="*/ 0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"/>
                    <a:gd name="T16" fmla="*/ 0 h 9"/>
                    <a:gd name="T17" fmla="*/ 9 w 9"/>
                    <a:gd name="T18" fmla="*/ 9 h 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" h="9">
                      <a:moveTo>
                        <a:pt x="0" y="5"/>
                      </a:moveTo>
                      <a:lnTo>
                        <a:pt x="1" y="0"/>
                      </a:lnTo>
                      <a:lnTo>
                        <a:pt x="9" y="6"/>
                      </a:lnTo>
                      <a:lnTo>
                        <a:pt x="2" y="9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32" name="Freeform 570"/>
                <p:cNvSpPr>
                  <a:spLocks/>
                </p:cNvSpPr>
                <p:nvPr/>
              </p:nvSpPr>
              <p:spPr bwMode="auto">
                <a:xfrm>
                  <a:off x="4238" y="1434"/>
                  <a:ext cx="7" cy="4"/>
                </a:xfrm>
                <a:custGeom>
                  <a:avLst/>
                  <a:gdLst>
                    <a:gd name="T0" fmla="*/ 0 w 19"/>
                    <a:gd name="T1" fmla="*/ 0 h 11"/>
                    <a:gd name="T2" fmla="*/ 0 w 19"/>
                    <a:gd name="T3" fmla="*/ 0 h 11"/>
                    <a:gd name="T4" fmla="*/ 0 w 19"/>
                    <a:gd name="T5" fmla="*/ 0 h 11"/>
                    <a:gd name="T6" fmla="*/ 0 w 19"/>
                    <a:gd name="T7" fmla="*/ 0 h 11"/>
                    <a:gd name="T8" fmla="*/ 0 w 19"/>
                    <a:gd name="T9" fmla="*/ 0 h 11"/>
                    <a:gd name="T10" fmla="*/ 0 w 19"/>
                    <a:gd name="T11" fmla="*/ 0 h 1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9"/>
                    <a:gd name="T19" fmla="*/ 0 h 11"/>
                    <a:gd name="T20" fmla="*/ 19 w 19"/>
                    <a:gd name="T21" fmla="*/ 11 h 1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9" h="11">
                      <a:moveTo>
                        <a:pt x="0" y="5"/>
                      </a:moveTo>
                      <a:lnTo>
                        <a:pt x="5" y="11"/>
                      </a:lnTo>
                      <a:lnTo>
                        <a:pt x="19" y="3"/>
                      </a:lnTo>
                      <a:lnTo>
                        <a:pt x="6" y="0"/>
                      </a:lnTo>
                      <a:lnTo>
                        <a:pt x="8" y="5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33" name="Freeform 571"/>
                <p:cNvSpPr>
                  <a:spLocks/>
                </p:cNvSpPr>
                <p:nvPr/>
              </p:nvSpPr>
              <p:spPr bwMode="auto">
                <a:xfrm>
                  <a:off x="4277" y="1428"/>
                  <a:ext cx="17" cy="16"/>
                </a:xfrm>
                <a:custGeom>
                  <a:avLst/>
                  <a:gdLst>
                    <a:gd name="T0" fmla="*/ 0 w 53"/>
                    <a:gd name="T1" fmla="*/ 0 h 48"/>
                    <a:gd name="T2" fmla="*/ 0 w 53"/>
                    <a:gd name="T3" fmla="*/ 0 h 48"/>
                    <a:gd name="T4" fmla="*/ 0 w 53"/>
                    <a:gd name="T5" fmla="*/ 0 h 48"/>
                    <a:gd name="T6" fmla="*/ 0 w 53"/>
                    <a:gd name="T7" fmla="*/ 0 h 48"/>
                    <a:gd name="T8" fmla="*/ 0 w 53"/>
                    <a:gd name="T9" fmla="*/ 0 h 48"/>
                    <a:gd name="T10" fmla="*/ 0 w 53"/>
                    <a:gd name="T11" fmla="*/ 0 h 48"/>
                    <a:gd name="T12" fmla="*/ 0 w 53"/>
                    <a:gd name="T13" fmla="*/ 0 h 48"/>
                    <a:gd name="T14" fmla="*/ 0 w 53"/>
                    <a:gd name="T15" fmla="*/ 0 h 48"/>
                    <a:gd name="T16" fmla="*/ 0 w 53"/>
                    <a:gd name="T17" fmla="*/ 0 h 48"/>
                    <a:gd name="T18" fmla="*/ 0 w 53"/>
                    <a:gd name="T19" fmla="*/ 0 h 48"/>
                    <a:gd name="T20" fmla="*/ 0 w 53"/>
                    <a:gd name="T21" fmla="*/ 0 h 48"/>
                    <a:gd name="T22" fmla="*/ 0 w 53"/>
                    <a:gd name="T23" fmla="*/ 0 h 48"/>
                    <a:gd name="T24" fmla="*/ 0 w 53"/>
                    <a:gd name="T25" fmla="*/ 0 h 48"/>
                    <a:gd name="T26" fmla="*/ 0 w 53"/>
                    <a:gd name="T27" fmla="*/ 0 h 48"/>
                    <a:gd name="T28" fmla="*/ 0 w 53"/>
                    <a:gd name="T29" fmla="*/ 0 h 48"/>
                    <a:gd name="T30" fmla="*/ 0 w 53"/>
                    <a:gd name="T31" fmla="*/ 0 h 48"/>
                    <a:gd name="T32" fmla="*/ 0 w 53"/>
                    <a:gd name="T33" fmla="*/ 0 h 48"/>
                    <a:gd name="T34" fmla="*/ 0 w 53"/>
                    <a:gd name="T35" fmla="*/ 0 h 48"/>
                    <a:gd name="T36" fmla="*/ 0 w 53"/>
                    <a:gd name="T37" fmla="*/ 0 h 48"/>
                    <a:gd name="T38" fmla="*/ 0 w 53"/>
                    <a:gd name="T39" fmla="*/ 0 h 48"/>
                    <a:gd name="T40" fmla="*/ 0 w 53"/>
                    <a:gd name="T41" fmla="*/ 0 h 48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53"/>
                    <a:gd name="T64" fmla="*/ 0 h 48"/>
                    <a:gd name="T65" fmla="*/ 53 w 53"/>
                    <a:gd name="T66" fmla="*/ 48 h 48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53" h="48">
                      <a:moveTo>
                        <a:pt x="0" y="3"/>
                      </a:moveTo>
                      <a:lnTo>
                        <a:pt x="1" y="12"/>
                      </a:lnTo>
                      <a:lnTo>
                        <a:pt x="9" y="15"/>
                      </a:lnTo>
                      <a:lnTo>
                        <a:pt x="11" y="12"/>
                      </a:lnTo>
                      <a:lnTo>
                        <a:pt x="5" y="9"/>
                      </a:lnTo>
                      <a:lnTo>
                        <a:pt x="11" y="9"/>
                      </a:lnTo>
                      <a:lnTo>
                        <a:pt x="18" y="15"/>
                      </a:lnTo>
                      <a:lnTo>
                        <a:pt x="16" y="3"/>
                      </a:lnTo>
                      <a:lnTo>
                        <a:pt x="21" y="13"/>
                      </a:lnTo>
                      <a:lnTo>
                        <a:pt x="31" y="18"/>
                      </a:lnTo>
                      <a:lnTo>
                        <a:pt x="30" y="25"/>
                      </a:lnTo>
                      <a:lnTo>
                        <a:pt x="42" y="32"/>
                      </a:lnTo>
                      <a:lnTo>
                        <a:pt x="37" y="40"/>
                      </a:lnTo>
                      <a:lnTo>
                        <a:pt x="46" y="36"/>
                      </a:lnTo>
                      <a:lnTo>
                        <a:pt x="47" y="48"/>
                      </a:lnTo>
                      <a:lnTo>
                        <a:pt x="53" y="46"/>
                      </a:lnTo>
                      <a:lnTo>
                        <a:pt x="53" y="37"/>
                      </a:lnTo>
                      <a:lnTo>
                        <a:pt x="40" y="30"/>
                      </a:lnTo>
                      <a:lnTo>
                        <a:pt x="16" y="0"/>
                      </a:lnTo>
                      <a:lnTo>
                        <a:pt x="2" y="9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34" name="Freeform 572"/>
                <p:cNvSpPr>
                  <a:spLocks/>
                </p:cNvSpPr>
                <p:nvPr/>
              </p:nvSpPr>
              <p:spPr bwMode="auto">
                <a:xfrm>
                  <a:off x="4280" y="1433"/>
                  <a:ext cx="3" cy="3"/>
                </a:xfrm>
                <a:custGeom>
                  <a:avLst/>
                  <a:gdLst>
                    <a:gd name="T0" fmla="*/ 0 w 10"/>
                    <a:gd name="T1" fmla="*/ 0 h 8"/>
                    <a:gd name="T2" fmla="*/ 0 w 10"/>
                    <a:gd name="T3" fmla="*/ 0 h 8"/>
                    <a:gd name="T4" fmla="*/ 0 w 10"/>
                    <a:gd name="T5" fmla="*/ 0 h 8"/>
                    <a:gd name="T6" fmla="*/ 0 w 10"/>
                    <a:gd name="T7" fmla="*/ 0 h 8"/>
                    <a:gd name="T8" fmla="*/ 0 w 10"/>
                    <a:gd name="T9" fmla="*/ 0 h 8"/>
                    <a:gd name="T10" fmla="*/ 0 w 10"/>
                    <a:gd name="T11" fmla="*/ 0 h 8"/>
                    <a:gd name="T12" fmla="*/ 0 w 10"/>
                    <a:gd name="T13" fmla="*/ 0 h 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0"/>
                    <a:gd name="T22" fmla="*/ 0 h 8"/>
                    <a:gd name="T23" fmla="*/ 10 w 10"/>
                    <a:gd name="T24" fmla="*/ 8 h 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0" h="8">
                      <a:moveTo>
                        <a:pt x="0" y="0"/>
                      </a:moveTo>
                      <a:lnTo>
                        <a:pt x="3" y="8"/>
                      </a:lnTo>
                      <a:lnTo>
                        <a:pt x="5" y="3"/>
                      </a:lnTo>
                      <a:lnTo>
                        <a:pt x="10" y="7"/>
                      </a:lnTo>
                      <a:lnTo>
                        <a:pt x="5" y="3"/>
                      </a:lnTo>
                      <a:lnTo>
                        <a:pt x="10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35" name="Freeform 573"/>
                <p:cNvSpPr>
                  <a:spLocks/>
                </p:cNvSpPr>
                <p:nvPr/>
              </p:nvSpPr>
              <p:spPr bwMode="auto">
                <a:xfrm>
                  <a:off x="4282" y="1435"/>
                  <a:ext cx="2" cy="3"/>
                </a:xfrm>
                <a:custGeom>
                  <a:avLst/>
                  <a:gdLst>
                    <a:gd name="T0" fmla="*/ 0 w 6"/>
                    <a:gd name="T1" fmla="*/ 0 h 10"/>
                    <a:gd name="T2" fmla="*/ 0 w 6"/>
                    <a:gd name="T3" fmla="*/ 0 h 10"/>
                    <a:gd name="T4" fmla="*/ 0 w 6"/>
                    <a:gd name="T5" fmla="*/ 0 h 10"/>
                    <a:gd name="T6" fmla="*/ 0 w 6"/>
                    <a:gd name="T7" fmla="*/ 0 h 1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"/>
                    <a:gd name="T13" fmla="*/ 0 h 10"/>
                    <a:gd name="T14" fmla="*/ 6 w 6"/>
                    <a:gd name="T15" fmla="*/ 10 h 1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" h="10">
                      <a:moveTo>
                        <a:pt x="0" y="0"/>
                      </a:moveTo>
                      <a:lnTo>
                        <a:pt x="6" y="1"/>
                      </a:lnTo>
                      <a:lnTo>
                        <a:pt x="6" y="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36" name="Freeform 574"/>
                <p:cNvSpPr>
                  <a:spLocks/>
                </p:cNvSpPr>
                <p:nvPr/>
              </p:nvSpPr>
              <p:spPr bwMode="auto">
                <a:xfrm>
                  <a:off x="4284" y="1433"/>
                  <a:ext cx="2" cy="3"/>
                </a:xfrm>
                <a:custGeom>
                  <a:avLst/>
                  <a:gdLst>
                    <a:gd name="T0" fmla="*/ 0 w 6"/>
                    <a:gd name="T1" fmla="*/ 0 h 7"/>
                    <a:gd name="T2" fmla="*/ 0 w 6"/>
                    <a:gd name="T3" fmla="*/ 0 h 7"/>
                    <a:gd name="T4" fmla="*/ 0 w 6"/>
                    <a:gd name="T5" fmla="*/ 0 h 7"/>
                    <a:gd name="T6" fmla="*/ 0 w 6"/>
                    <a:gd name="T7" fmla="*/ 0 h 7"/>
                    <a:gd name="T8" fmla="*/ 0 w 6"/>
                    <a:gd name="T9" fmla="*/ 0 h 7"/>
                    <a:gd name="T10" fmla="*/ 0 w 6"/>
                    <a:gd name="T11" fmla="*/ 0 h 7"/>
                    <a:gd name="T12" fmla="*/ 0 w 6"/>
                    <a:gd name="T13" fmla="*/ 0 h 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"/>
                    <a:gd name="T22" fmla="*/ 0 h 7"/>
                    <a:gd name="T23" fmla="*/ 6 w 6"/>
                    <a:gd name="T24" fmla="*/ 7 h 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" h="7">
                      <a:moveTo>
                        <a:pt x="0" y="0"/>
                      </a:moveTo>
                      <a:lnTo>
                        <a:pt x="1" y="7"/>
                      </a:lnTo>
                      <a:lnTo>
                        <a:pt x="6" y="7"/>
                      </a:lnTo>
                      <a:lnTo>
                        <a:pt x="3" y="1"/>
                      </a:lnTo>
                      <a:lnTo>
                        <a:pt x="6" y="6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37" name="Freeform 575"/>
                <p:cNvSpPr>
                  <a:spLocks/>
                </p:cNvSpPr>
                <p:nvPr/>
              </p:nvSpPr>
              <p:spPr bwMode="auto">
                <a:xfrm>
                  <a:off x="4286" y="1437"/>
                  <a:ext cx="2" cy="1"/>
                </a:xfrm>
                <a:custGeom>
                  <a:avLst/>
                  <a:gdLst>
                    <a:gd name="T0" fmla="*/ 0 w 6"/>
                    <a:gd name="T1" fmla="*/ 0 h 4"/>
                    <a:gd name="T2" fmla="*/ 0 w 6"/>
                    <a:gd name="T3" fmla="*/ 0 h 4"/>
                    <a:gd name="T4" fmla="*/ 0 w 6"/>
                    <a:gd name="T5" fmla="*/ 0 h 4"/>
                    <a:gd name="T6" fmla="*/ 0 w 6"/>
                    <a:gd name="T7" fmla="*/ 0 h 4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"/>
                    <a:gd name="T13" fmla="*/ 0 h 4"/>
                    <a:gd name="T14" fmla="*/ 6 w 6"/>
                    <a:gd name="T15" fmla="*/ 4 h 4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" h="4">
                      <a:moveTo>
                        <a:pt x="0" y="0"/>
                      </a:moveTo>
                      <a:lnTo>
                        <a:pt x="6" y="4"/>
                      </a:lnTo>
                      <a:lnTo>
                        <a:pt x="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38" name="Freeform 576"/>
                <p:cNvSpPr>
                  <a:spLocks/>
                </p:cNvSpPr>
                <p:nvPr/>
              </p:nvSpPr>
              <p:spPr bwMode="auto">
                <a:xfrm>
                  <a:off x="4286" y="1439"/>
                  <a:ext cx="3" cy="5"/>
                </a:xfrm>
                <a:custGeom>
                  <a:avLst/>
                  <a:gdLst>
                    <a:gd name="T0" fmla="*/ 0 w 8"/>
                    <a:gd name="T1" fmla="*/ 0 h 15"/>
                    <a:gd name="T2" fmla="*/ 0 w 8"/>
                    <a:gd name="T3" fmla="*/ 0 h 15"/>
                    <a:gd name="T4" fmla="*/ 0 w 8"/>
                    <a:gd name="T5" fmla="*/ 0 h 15"/>
                    <a:gd name="T6" fmla="*/ 0 w 8"/>
                    <a:gd name="T7" fmla="*/ 0 h 1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8"/>
                    <a:gd name="T13" fmla="*/ 0 h 15"/>
                    <a:gd name="T14" fmla="*/ 8 w 8"/>
                    <a:gd name="T15" fmla="*/ 15 h 1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8" h="15">
                      <a:moveTo>
                        <a:pt x="0" y="0"/>
                      </a:moveTo>
                      <a:lnTo>
                        <a:pt x="6" y="6"/>
                      </a:lnTo>
                      <a:lnTo>
                        <a:pt x="8" y="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39" name="Freeform 577"/>
                <p:cNvSpPr>
                  <a:spLocks/>
                </p:cNvSpPr>
                <p:nvPr/>
              </p:nvSpPr>
              <p:spPr bwMode="auto">
                <a:xfrm>
                  <a:off x="4291" y="1440"/>
                  <a:ext cx="2" cy="3"/>
                </a:xfrm>
                <a:custGeom>
                  <a:avLst/>
                  <a:gdLst>
                    <a:gd name="T0" fmla="*/ 0 w 5"/>
                    <a:gd name="T1" fmla="*/ 0 h 7"/>
                    <a:gd name="T2" fmla="*/ 0 w 5"/>
                    <a:gd name="T3" fmla="*/ 0 h 7"/>
                    <a:gd name="T4" fmla="*/ 0 w 5"/>
                    <a:gd name="T5" fmla="*/ 0 h 7"/>
                    <a:gd name="T6" fmla="*/ 0 w 5"/>
                    <a:gd name="T7" fmla="*/ 0 h 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"/>
                    <a:gd name="T13" fmla="*/ 0 h 7"/>
                    <a:gd name="T14" fmla="*/ 5 w 5"/>
                    <a:gd name="T15" fmla="*/ 7 h 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" h="7">
                      <a:moveTo>
                        <a:pt x="0" y="4"/>
                      </a:moveTo>
                      <a:lnTo>
                        <a:pt x="2" y="0"/>
                      </a:lnTo>
                      <a:lnTo>
                        <a:pt x="5" y="7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40" name="Freeform 578"/>
                <p:cNvSpPr>
                  <a:spLocks/>
                </p:cNvSpPr>
                <p:nvPr/>
              </p:nvSpPr>
              <p:spPr bwMode="auto">
                <a:xfrm>
                  <a:off x="4306" y="1460"/>
                  <a:ext cx="130" cy="63"/>
                </a:xfrm>
                <a:custGeom>
                  <a:avLst/>
                  <a:gdLst>
                    <a:gd name="T0" fmla="*/ 0 w 391"/>
                    <a:gd name="T1" fmla="*/ 0 h 191"/>
                    <a:gd name="T2" fmla="*/ 0 w 391"/>
                    <a:gd name="T3" fmla="*/ 0 h 191"/>
                    <a:gd name="T4" fmla="*/ 0 w 391"/>
                    <a:gd name="T5" fmla="*/ 0 h 191"/>
                    <a:gd name="T6" fmla="*/ 0 w 391"/>
                    <a:gd name="T7" fmla="*/ 0 h 191"/>
                    <a:gd name="T8" fmla="*/ 0 w 391"/>
                    <a:gd name="T9" fmla="*/ 0 h 191"/>
                    <a:gd name="T10" fmla="*/ 0 w 391"/>
                    <a:gd name="T11" fmla="*/ 0 h 191"/>
                    <a:gd name="T12" fmla="*/ 0 w 391"/>
                    <a:gd name="T13" fmla="*/ 0 h 191"/>
                    <a:gd name="T14" fmla="*/ 0 w 391"/>
                    <a:gd name="T15" fmla="*/ 0 h 191"/>
                    <a:gd name="T16" fmla="*/ 0 w 391"/>
                    <a:gd name="T17" fmla="*/ 0 h 191"/>
                    <a:gd name="T18" fmla="*/ 0 w 391"/>
                    <a:gd name="T19" fmla="*/ 0 h 191"/>
                    <a:gd name="T20" fmla="*/ 0 w 391"/>
                    <a:gd name="T21" fmla="*/ 0 h 191"/>
                    <a:gd name="T22" fmla="*/ 0 w 391"/>
                    <a:gd name="T23" fmla="*/ 0 h 191"/>
                    <a:gd name="T24" fmla="*/ 0 w 391"/>
                    <a:gd name="T25" fmla="*/ 0 h 191"/>
                    <a:gd name="T26" fmla="*/ 0 w 391"/>
                    <a:gd name="T27" fmla="*/ 0 h 191"/>
                    <a:gd name="T28" fmla="*/ 0 w 391"/>
                    <a:gd name="T29" fmla="*/ 0 h 191"/>
                    <a:gd name="T30" fmla="*/ 0 w 391"/>
                    <a:gd name="T31" fmla="*/ 0 h 191"/>
                    <a:gd name="T32" fmla="*/ 0 w 391"/>
                    <a:gd name="T33" fmla="*/ 0 h 191"/>
                    <a:gd name="T34" fmla="*/ 0 w 391"/>
                    <a:gd name="T35" fmla="*/ 0 h 191"/>
                    <a:gd name="T36" fmla="*/ 0 w 391"/>
                    <a:gd name="T37" fmla="*/ 0 h 191"/>
                    <a:gd name="T38" fmla="*/ 0 w 391"/>
                    <a:gd name="T39" fmla="*/ 0 h 191"/>
                    <a:gd name="T40" fmla="*/ 0 w 391"/>
                    <a:gd name="T41" fmla="*/ 0 h 191"/>
                    <a:gd name="T42" fmla="*/ 0 w 391"/>
                    <a:gd name="T43" fmla="*/ 0 h 191"/>
                    <a:gd name="T44" fmla="*/ 0 w 391"/>
                    <a:gd name="T45" fmla="*/ 0 h 191"/>
                    <a:gd name="T46" fmla="*/ 0 w 391"/>
                    <a:gd name="T47" fmla="*/ 0 h 191"/>
                    <a:gd name="T48" fmla="*/ 0 w 391"/>
                    <a:gd name="T49" fmla="*/ 0 h 191"/>
                    <a:gd name="T50" fmla="*/ 0 w 391"/>
                    <a:gd name="T51" fmla="*/ 0 h 191"/>
                    <a:gd name="T52" fmla="*/ 0 w 391"/>
                    <a:gd name="T53" fmla="*/ 0 h 191"/>
                    <a:gd name="T54" fmla="*/ 0 w 391"/>
                    <a:gd name="T55" fmla="*/ 0 h 191"/>
                    <a:gd name="T56" fmla="*/ 0 w 391"/>
                    <a:gd name="T57" fmla="*/ 0 h 191"/>
                    <a:gd name="T58" fmla="*/ 0 w 391"/>
                    <a:gd name="T59" fmla="*/ 0 h 191"/>
                    <a:gd name="T60" fmla="*/ 0 w 391"/>
                    <a:gd name="T61" fmla="*/ 0 h 191"/>
                    <a:gd name="T62" fmla="*/ 0 w 391"/>
                    <a:gd name="T63" fmla="*/ 0 h 191"/>
                    <a:gd name="T64" fmla="*/ 0 w 391"/>
                    <a:gd name="T65" fmla="*/ 0 h 191"/>
                    <a:gd name="T66" fmla="*/ 0 w 391"/>
                    <a:gd name="T67" fmla="*/ 0 h 191"/>
                    <a:gd name="T68" fmla="*/ 0 w 391"/>
                    <a:gd name="T69" fmla="*/ 0 h 191"/>
                    <a:gd name="T70" fmla="*/ 0 w 391"/>
                    <a:gd name="T71" fmla="*/ 0 h 191"/>
                    <a:gd name="T72" fmla="*/ 0 w 391"/>
                    <a:gd name="T73" fmla="*/ 0 h 191"/>
                    <a:gd name="T74" fmla="*/ 0 w 391"/>
                    <a:gd name="T75" fmla="*/ 0 h 191"/>
                    <a:gd name="T76" fmla="*/ 0 w 391"/>
                    <a:gd name="T77" fmla="*/ 0 h 191"/>
                    <a:gd name="T78" fmla="*/ 0 w 391"/>
                    <a:gd name="T79" fmla="*/ 0 h 191"/>
                    <a:gd name="T80" fmla="*/ 0 w 391"/>
                    <a:gd name="T81" fmla="*/ 0 h 191"/>
                    <a:gd name="T82" fmla="*/ 0 w 391"/>
                    <a:gd name="T83" fmla="*/ 0 h 191"/>
                    <a:gd name="T84" fmla="*/ 0 w 391"/>
                    <a:gd name="T85" fmla="*/ 0 h 191"/>
                    <a:gd name="T86" fmla="*/ 0 w 391"/>
                    <a:gd name="T87" fmla="*/ 0 h 191"/>
                    <a:gd name="T88" fmla="*/ 0 w 391"/>
                    <a:gd name="T89" fmla="*/ 0 h 191"/>
                    <a:gd name="T90" fmla="*/ 0 w 391"/>
                    <a:gd name="T91" fmla="*/ 0 h 191"/>
                    <a:gd name="T92" fmla="*/ 0 w 391"/>
                    <a:gd name="T93" fmla="*/ 0 h 191"/>
                    <a:gd name="T94" fmla="*/ 0 w 391"/>
                    <a:gd name="T95" fmla="*/ 0 h 19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391"/>
                    <a:gd name="T145" fmla="*/ 0 h 191"/>
                    <a:gd name="T146" fmla="*/ 391 w 391"/>
                    <a:gd name="T147" fmla="*/ 191 h 191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391" h="191">
                      <a:moveTo>
                        <a:pt x="0" y="11"/>
                      </a:moveTo>
                      <a:lnTo>
                        <a:pt x="6" y="28"/>
                      </a:lnTo>
                      <a:lnTo>
                        <a:pt x="11" y="29"/>
                      </a:lnTo>
                      <a:lnTo>
                        <a:pt x="7" y="29"/>
                      </a:lnTo>
                      <a:lnTo>
                        <a:pt x="4" y="77"/>
                      </a:lnTo>
                      <a:lnTo>
                        <a:pt x="12" y="95"/>
                      </a:lnTo>
                      <a:lnTo>
                        <a:pt x="20" y="95"/>
                      </a:lnTo>
                      <a:lnTo>
                        <a:pt x="18" y="100"/>
                      </a:lnTo>
                      <a:lnTo>
                        <a:pt x="30" y="120"/>
                      </a:lnTo>
                      <a:lnTo>
                        <a:pt x="42" y="125"/>
                      </a:lnTo>
                      <a:lnTo>
                        <a:pt x="51" y="136"/>
                      </a:lnTo>
                      <a:lnTo>
                        <a:pt x="69" y="135"/>
                      </a:lnTo>
                      <a:lnTo>
                        <a:pt x="92" y="145"/>
                      </a:lnTo>
                      <a:lnTo>
                        <a:pt x="124" y="142"/>
                      </a:lnTo>
                      <a:lnTo>
                        <a:pt x="143" y="162"/>
                      </a:lnTo>
                      <a:lnTo>
                        <a:pt x="156" y="156"/>
                      </a:lnTo>
                      <a:lnTo>
                        <a:pt x="175" y="181"/>
                      </a:lnTo>
                      <a:lnTo>
                        <a:pt x="187" y="185"/>
                      </a:lnTo>
                      <a:lnTo>
                        <a:pt x="186" y="172"/>
                      </a:lnTo>
                      <a:lnTo>
                        <a:pt x="199" y="163"/>
                      </a:lnTo>
                      <a:lnTo>
                        <a:pt x="200" y="157"/>
                      </a:lnTo>
                      <a:lnTo>
                        <a:pt x="220" y="156"/>
                      </a:lnTo>
                      <a:lnTo>
                        <a:pt x="238" y="162"/>
                      </a:lnTo>
                      <a:lnTo>
                        <a:pt x="238" y="154"/>
                      </a:lnTo>
                      <a:lnTo>
                        <a:pt x="234" y="153"/>
                      </a:lnTo>
                      <a:lnTo>
                        <a:pt x="247" y="153"/>
                      </a:lnTo>
                      <a:lnTo>
                        <a:pt x="247" y="148"/>
                      </a:lnTo>
                      <a:lnTo>
                        <a:pt x="248" y="153"/>
                      </a:lnTo>
                      <a:lnTo>
                        <a:pt x="277" y="155"/>
                      </a:lnTo>
                      <a:lnTo>
                        <a:pt x="283" y="161"/>
                      </a:lnTo>
                      <a:lnTo>
                        <a:pt x="286" y="173"/>
                      </a:lnTo>
                      <a:lnTo>
                        <a:pt x="293" y="191"/>
                      </a:lnTo>
                      <a:lnTo>
                        <a:pt x="299" y="190"/>
                      </a:lnTo>
                      <a:lnTo>
                        <a:pt x="301" y="176"/>
                      </a:lnTo>
                      <a:lnTo>
                        <a:pt x="292" y="148"/>
                      </a:lnTo>
                      <a:lnTo>
                        <a:pt x="297" y="136"/>
                      </a:lnTo>
                      <a:lnTo>
                        <a:pt x="332" y="113"/>
                      </a:lnTo>
                      <a:lnTo>
                        <a:pt x="325" y="110"/>
                      </a:lnTo>
                      <a:lnTo>
                        <a:pt x="332" y="109"/>
                      </a:lnTo>
                      <a:lnTo>
                        <a:pt x="325" y="103"/>
                      </a:lnTo>
                      <a:lnTo>
                        <a:pt x="326" y="95"/>
                      </a:lnTo>
                      <a:lnTo>
                        <a:pt x="320" y="90"/>
                      </a:lnTo>
                      <a:lnTo>
                        <a:pt x="326" y="94"/>
                      </a:lnTo>
                      <a:lnTo>
                        <a:pt x="325" y="85"/>
                      </a:lnTo>
                      <a:lnTo>
                        <a:pt x="331" y="82"/>
                      </a:lnTo>
                      <a:lnTo>
                        <a:pt x="332" y="100"/>
                      </a:lnTo>
                      <a:lnTo>
                        <a:pt x="336" y="90"/>
                      </a:lnTo>
                      <a:lnTo>
                        <a:pt x="332" y="81"/>
                      </a:lnTo>
                      <a:lnTo>
                        <a:pt x="336" y="86"/>
                      </a:lnTo>
                      <a:lnTo>
                        <a:pt x="343" y="71"/>
                      </a:lnTo>
                      <a:lnTo>
                        <a:pt x="371" y="66"/>
                      </a:lnTo>
                      <a:lnTo>
                        <a:pt x="364" y="60"/>
                      </a:lnTo>
                      <a:lnTo>
                        <a:pt x="370" y="49"/>
                      </a:lnTo>
                      <a:lnTo>
                        <a:pt x="389" y="41"/>
                      </a:lnTo>
                      <a:lnTo>
                        <a:pt x="391" y="37"/>
                      </a:lnTo>
                      <a:lnTo>
                        <a:pt x="384" y="32"/>
                      </a:lnTo>
                      <a:lnTo>
                        <a:pt x="384" y="22"/>
                      </a:lnTo>
                      <a:lnTo>
                        <a:pt x="374" y="19"/>
                      </a:lnTo>
                      <a:lnTo>
                        <a:pt x="365" y="36"/>
                      </a:lnTo>
                      <a:lnTo>
                        <a:pt x="332" y="42"/>
                      </a:lnTo>
                      <a:lnTo>
                        <a:pt x="329" y="50"/>
                      </a:lnTo>
                      <a:lnTo>
                        <a:pt x="309" y="53"/>
                      </a:lnTo>
                      <a:lnTo>
                        <a:pt x="311" y="56"/>
                      </a:lnTo>
                      <a:lnTo>
                        <a:pt x="291" y="67"/>
                      </a:lnTo>
                      <a:lnTo>
                        <a:pt x="283" y="67"/>
                      </a:lnTo>
                      <a:lnTo>
                        <a:pt x="281" y="62"/>
                      </a:lnTo>
                      <a:lnTo>
                        <a:pt x="283" y="60"/>
                      </a:lnTo>
                      <a:lnTo>
                        <a:pt x="286" y="58"/>
                      </a:lnTo>
                      <a:lnTo>
                        <a:pt x="286" y="55"/>
                      </a:lnTo>
                      <a:lnTo>
                        <a:pt x="283" y="46"/>
                      </a:lnTo>
                      <a:lnTo>
                        <a:pt x="277" y="49"/>
                      </a:lnTo>
                      <a:lnTo>
                        <a:pt x="279" y="36"/>
                      </a:lnTo>
                      <a:lnTo>
                        <a:pt x="267" y="32"/>
                      </a:lnTo>
                      <a:lnTo>
                        <a:pt x="259" y="41"/>
                      </a:lnTo>
                      <a:lnTo>
                        <a:pt x="257" y="62"/>
                      </a:lnTo>
                      <a:lnTo>
                        <a:pt x="249" y="65"/>
                      </a:lnTo>
                      <a:lnTo>
                        <a:pt x="248" y="53"/>
                      </a:lnTo>
                      <a:lnTo>
                        <a:pt x="253" y="37"/>
                      </a:lnTo>
                      <a:lnTo>
                        <a:pt x="249" y="40"/>
                      </a:lnTo>
                      <a:lnTo>
                        <a:pt x="258" y="30"/>
                      </a:lnTo>
                      <a:lnTo>
                        <a:pt x="277" y="30"/>
                      </a:lnTo>
                      <a:lnTo>
                        <a:pt x="272" y="27"/>
                      </a:lnTo>
                      <a:lnTo>
                        <a:pt x="271" y="27"/>
                      </a:lnTo>
                      <a:lnTo>
                        <a:pt x="245" y="23"/>
                      </a:lnTo>
                      <a:lnTo>
                        <a:pt x="249" y="18"/>
                      </a:lnTo>
                      <a:lnTo>
                        <a:pt x="234" y="24"/>
                      </a:lnTo>
                      <a:lnTo>
                        <a:pt x="220" y="24"/>
                      </a:lnTo>
                      <a:lnTo>
                        <a:pt x="235" y="14"/>
                      </a:lnTo>
                      <a:lnTo>
                        <a:pt x="205" y="8"/>
                      </a:lnTo>
                      <a:lnTo>
                        <a:pt x="200" y="0"/>
                      </a:lnTo>
                      <a:lnTo>
                        <a:pt x="199" y="5"/>
                      </a:lnTo>
                      <a:lnTo>
                        <a:pt x="16" y="5"/>
                      </a:lnTo>
                      <a:lnTo>
                        <a:pt x="18" y="12"/>
                      </a:lnTo>
                      <a:lnTo>
                        <a:pt x="12" y="19"/>
                      </a:lnTo>
                      <a:lnTo>
                        <a:pt x="16" y="1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41" name="Freeform 579"/>
                <p:cNvSpPr>
                  <a:spLocks/>
                </p:cNvSpPr>
                <p:nvPr/>
              </p:nvSpPr>
              <p:spPr bwMode="auto">
                <a:xfrm>
                  <a:off x="5008" y="1415"/>
                  <a:ext cx="7" cy="2"/>
                </a:xfrm>
                <a:custGeom>
                  <a:avLst/>
                  <a:gdLst>
                    <a:gd name="T0" fmla="*/ 0 w 21"/>
                    <a:gd name="T1" fmla="*/ 0 h 7"/>
                    <a:gd name="T2" fmla="*/ 0 w 21"/>
                    <a:gd name="T3" fmla="*/ 0 h 7"/>
                    <a:gd name="T4" fmla="*/ 0 w 21"/>
                    <a:gd name="T5" fmla="*/ 0 h 7"/>
                    <a:gd name="T6" fmla="*/ 0 w 21"/>
                    <a:gd name="T7" fmla="*/ 0 h 7"/>
                    <a:gd name="T8" fmla="*/ 0 w 21"/>
                    <a:gd name="T9" fmla="*/ 0 h 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"/>
                    <a:gd name="T16" fmla="*/ 0 h 7"/>
                    <a:gd name="T17" fmla="*/ 21 w 21"/>
                    <a:gd name="T18" fmla="*/ 7 h 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" h="7">
                      <a:moveTo>
                        <a:pt x="0" y="2"/>
                      </a:moveTo>
                      <a:lnTo>
                        <a:pt x="14" y="0"/>
                      </a:lnTo>
                      <a:lnTo>
                        <a:pt x="21" y="3"/>
                      </a:lnTo>
                      <a:lnTo>
                        <a:pt x="19" y="7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42" name="Freeform 580"/>
                <p:cNvSpPr>
                  <a:spLocks/>
                </p:cNvSpPr>
                <p:nvPr/>
              </p:nvSpPr>
              <p:spPr bwMode="auto">
                <a:xfrm>
                  <a:off x="4455" y="1649"/>
                  <a:ext cx="12" cy="13"/>
                </a:xfrm>
                <a:custGeom>
                  <a:avLst/>
                  <a:gdLst>
                    <a:gd name="T0" fmla="*/ 0 w 34"/>
                    <a:gd name="T1" fmla="*/ 0 h 37"/>
                    <a:gd name="T2" fmla="*/ 0 w 34"/>
                    <a:gd name="T3" fmla="*/ 0 h 37"/>
                    <a:gd name="T4" fmla="*/ 0 w 34"/>
                    <a:gd name="T5" fmla="*/ 0 h 37"/>
                    <a:gd name="T6" fmla="*/ 0 w 34"/>
                    <a:gd name="T7" fmla="*/ 0 h 37"/>
                    <a:gd name="T8" fmla="*/ 0 w 34"/>
                    <a:gd name="T9" fmla="*/ 0 h 37"/>
                    <a:gd name="T10" fmla="*/ 0 w 34"/>
                    <a:gd name="T11" fmla="*/ 0 h 37"/>
                    <a:gd name="T12" fmla="*/ 0 w 34"/>
                    <a:gd name="T13" fmla="*/ 0 h 37"/>
                    <a:gd name="T14" fmla="*/ 0 w 34"/>
                    <a:gd name="T15" fmla="*/ 0 h 3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4"/>
                    <a:gd name="T25" fmla="*/ 0 h 37"/>
                    <a:gd name="T26" fmla="*/ 34 w 34"/>
                    <a:gd name="T27" fmla="*/ 37 h 3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4" h="37">
                      <a:moveTo>
                        <a:pt x="0" y="29"/>
                      </a:moveTo>
                      <a:lnTo>
                        <a:pt x="6" y="1"/>
                      </a:lnTo>
                      <a:lnTo>
                        <a:pt x="11" y="0"/>
                      </a:lnTo>
                      <a:lnTo>
                        <a:pt x="31" y="15"/>
                      </a:lnTo>
                      <a:lnTo>
                        <a:pt x="34" y="20"/>
                      </a:lnTo>
                      <a:lnTo>
                        <a:pt x="33" y="28"/>
                      </a:lnTo>
                      <a:lnTo>
                        <a:pt x="24" y="37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43" name="Freeform 581"/>
                <p:cNvSpPr>
                  <a:spLocks/>
                </p:cNvSpPr>
                <p:nvPr/>
              </p:nvSpPr>
              <p:spPr bwMode="auto">
                <a:xfrm>
                  <a:off x="4421" y="1553"/>
                  <a:ext cx="31" cy="26"/>
                </a:xfrm>
                <a:custGeom>
                  <a:avLst/>
                  <a:gdLst>
                    <a:gd name="T0" fmla="*/ 0 w 93"/>
                    <a:gd name="T1" fmla="*/ 0 h 78"/>
                    <a:gd name="T2" fmla="*/ 0 w 93"/>
                    <a:gd name="T3" fmla="*/ 0 h 78"/>
                    <a:gd name="T4" fmla="*/ 0 w 93"/>
                    <a:gd name="T5" fmla="*/ 0 h 78"/>
                    <a:gd name="T6" fmla="*/ 0 w 93"/>
                    <a:gd name="T7" fmla="*/ 0 h 78"/>
                    <a:gd name="T8" fmla="*/ 0 w 93"/>
                    <a:gd name="T9" fmla="*/ 0 h 78"/>
                    <a:gd name="T10" fmla="*/ 0 w 93"/>
                    <a:gd name="T11" fmla="*/ 0 h 78"/>
                    <a:gd name="T12" fmla="*/ 0 w 93"/>
                    <a:gd name="T13" fmla="*/ 0 h 78"/>
                    <a:gd name="T14" fmla="*/ 0 w 93"/>
                    <a:gd name="T15" fmla="*/ 0 h 78"/>
                    <a:gd name="T16" fmla="*/ 0 w 93"/>
                    <a:gd name="T17" fmla="*/ 0 h 78"/>
                    <a:gd name="T18" fmla="*/ 0 w 93"/>
                    <a:gd name="T19" fmla="*/ 0 h 78"/>
                    <a:gd name="T20" fmla="*/ 0 w 93"/>
                    <a:gd name="T21" fmla="*/ 0 h 78"/>
                    <a:gd name="T22" fmla="*/ 0 w 93"/>
                    <a:gd name="T23" fmla="*/ 0 h 78"/>
                    <a:gd name="T24" fmla="*/ 0 w 93"/>
                    <a:gd name="T25" fmla="*/ 0 h 78"/>
                    <a:gd name="T26" fmla="*/ 0 w 93"/>
                    <a:gd name="T27" fmla="*/ 0 h 78"/>
                    <a:gd name="T28" fmla="*/ 0 w 93"/>
                    <a:gd name="T29" fmla="*/ 0 h 78"/>
                    <a:gd name="T30" fmla="*/ 0 w 93"/>
                    <a:gd name="T31" fmla="*/ 0 h 78"/>
                    <a:gd name="T32" fmla="*/ 0 w 93"/>
                    <a:gd name="T33" fmla="*/ 0 h 78"/>
                    <a:gd name="T34" fmla="*/ 0 w 93"/>
                    <a:gd name="T35" fmla="*/ 0 h 78"/>
                    <a:gd name="T36" fmla="*/ 0 w 93"/>
                    <a:gd name="T37" fmla="*/ 0 h 78"/>
                    <a:gd name="T38" fmla="*/ 0 w 93"/>
                    <a:gd name="T39" fmla="*/ 0 h 78"/>
                    <a:gd name="T40" fmla="*/ 0 w 93"/>
                    <a:gd name="T41" fmla="*/ 0 h 78"/>
                    <a:gd name="T42" fmla="*/ 0 w 93"/>
                    <a:gd name="T43" fmla="*/ 0 h 78"/>
                    <a:gd name="T44" fmla="*/ 0 w 93"/>
                    <a:gd name="T45" fmla="*/ 0 h 78"/>
                    <a:gd name="T46" fmla="*/ 0 w 93"/>
                    <a:gd name="T47" fmla="*/ 0 h 78"/>
                    <a:gd name="T48" fmla="*/ 0 w 93"/>
                    <a:gd name="T49" fmla="*/ 0 h 78"/>
                    <a:gd name="T50" fmla="*/ 0 w 93"/>
                    <a:gd name="T51" fmla="*/ 0 h 78"/>
                    <a:gd name="T52" fmla="*/ 0 w 93"/>
                    <a:gd name="T53" fmla="*/ 0 h 78"/>
                    <a:gd name="T54" fmla="*/ 0 w 93"/>
                    <a:gd name="T55" fmla="*/ 0 h 78"/>
                    <a:gd name="T56" fmla="*/ 0 w 93"/>
                    <a:gd name="T57" fmla="*/ 0 h 78"/>
                    <a:gd name="T58" fmla="*/ 0 w 93"/>
                    <a:gd name="T59" fmla="*/ 0 h 78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93"/>
                    <a:gd name="T91" fmla="*/ 0 h 78"/>
                    <a:gd name="T92" fmla="*/ 93 w 93"/>
                    <a:gd name="T93" fmla="*/ 78 h 78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93" h="78">
                      <a:moveTo>
                        <a:pt x="0" y="21"/>
                      </a:moveTo>
                      <a:lnTo>
                        <a:pt x="10" y="35"/>
                      </a:lnTo>
                      <a:lnTo>
                        <a:pt x="24" y="37"/>
                      </a:lnTo>
                      <a:lnTo>
                        <a:pt x="28" y="42"/>
                      </a:lnTo>
                      <a:lnTo>
                        <a:pt x="41" y="41"/>
                      </a:lnTo>
                      <a:lnTo>
                        <a:pt x="38" y="65"/>
                      </a:lnTo>
                      <a:lnTo>
                        <a:pt x="45" y="75"/>
                      </a:lnTo>
                      <a:lnTo>
                        <a:pt x="52" y="78"/>
                      </a:lnTo>
                      <a:lnTo>
                        <a:pt x="69" y="68"/>
                      </a:lnTo>
                      <a:lnTo>
                        <a:pt x="61" y="67"/>
                      </a:lnTo>
                      <a:lnTo>
                        <a:pt x="58" y="55"/>
                      </a:lnTo>
                      <a:lnTo>
                        <a:pt x="70" y="56"/>
                      </a:lnTo>
                      <a:lnTo>
                        <a:pt x="88" y="48"/>
                      </a:lnTo>
                      <a:lnTo>
                        <a:pt x="81" y="42"/>
                      </a:lnTo>
                      <a:lnTo>
                        <a:pt x="88" y="37"/>
                      </a:lnTo>
                      <a:lnTo>
                        <a:pt x="87" y="31"/>
                      </a:lnTo>
                      <a:lnTo>
                        <a:pt x="93" y="27"/>
                      </a:lnTo>
                      <a:lnTo>
                        <a:pt x="84" y="27"/>
                      </a:lnTo>
                      <a:lnTo>
                        <a:pt x="84" y="19"/>
                      </a:lnTo>
                      <a:lnTo>
                        <a:pt x="70" y="13"/>
                      </a:lnTo>
                      <a:lnTo>
                        <a:pt x="77" y="12"/>
                      </a:lnTo>
                      <a:lnTo>
                        <a:pt x="38" y="13"/>
                      </a:lnTo>
                      <a:lnTo>
                        <a:pt x="25" y="0"/>
                      </a:lnTo>
                      <a:lnTo>
                        <a:pt x="25" y="6"/>
                      </a:lnTo>
                      <a:lnTo>
                        <a:pt x="15" y="10"/>
                      </a:lnTo>
                      <a:lnTo>
                        <a:pt x="17" y="19"/>
                      </a:lnTo>
                      <a:lnTo>
                        <a:pt x="11" y="22"/>
                      </a:lnTo>
                      <a:lnTo>
                        <a:pt x="10" y="14"/>
                      </a:lnTo>
                      <a:lnTo>
                        <a:pt x="16" y="3"/>
                      </a:lnTo>
                      <a:lnTo>
                        <a:pt x="0" y="21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44" name="Freeform 582"/>
                <p:cNvSpPr>
                  <a:spLocks/>
                </p:cNvSpPr>
                <p:nvPr/>
              </p:nvSpPr>
              <p:spPr bwMode="auto">
                <a:xfrm>
                  <a:off x="4816" y="1528"/>
                  <a:ext cx="15" cy="33"/>
                </a:xfrm>
                <a:custGeom>
                  <a:avLst/>
                  <a:gdLst>
                    <a:gd name="T0" fmla="*/ 0 w 45"/>
                    <a:gd name="T1" fmla="*/ 0 h 101"/>
                    <a:gd name="T2" fmla="*/ 0 w 45"/>
                    <a:gd name="T3" fmla="*/ 0 h 101"/>
                    <a:gd name="T4" fmla="*/ 0 w 45"/>
                    <a:gd name="T5" fmla="*/ 0 h 101"/>
                    <a:gd name="T6" fmla="*/ 0 w 45"/>
                    <a:gd name="T7" fmla="*/ 0 h 101"/>
                    <a:gd name="T8" fmla="*/ 0 w 45"/>
                    <a:gd name="T9" fmla="*/ 0 h 101"/>
                    <a:gd name="T10" fmla="*/ 0 w 45"/>
                    <a:gd name="T11" fmla="*/ 0 h 101"/>
                    <a:gd name="T12" fmla="*/ 0 w 45"/>
                    <a:gd name="T13" fmla="*/ 0 h 101"/>
                    <a:gd name="T14" fmla="*/ 0 w 45"/>
                    <a:gd name="T15" fmla="*/ 0 h 101"/>
                    <a:gd name="T16" fmla="*/ 0 w 45"/>
                    <a:gd name="T17" fmla="*/ 0 h 101"/>
                    <a:gd name="T18" fmla="*/ 0 w 45"/>
                    <a:gd name="T19" fmla="*/ 0 h 101"/>
                    <a:gd name="T20" fmla="*/ 0 w 45"/>
                    <a:gd name="T21" fmla="*/ 0 h 101"/>
                    <a:gd name="T22" fmla="*/ 0 w 45"/>
                    <a:gd name="T23" fmla="*/ 0 h 101"/>
                    <a:gd name="T24" fmla="*/ 0 w 45"/>
                    <a:gd name="T25" fmla="*/ 0 h 101"/>
                    <a:gd name="T26" fmla="*/ 0 w 45"/>
                    <a:gd name="T27" fmla="*/ 0 h 101"/>
                    <a:gd name="T28" fmla="*/ 0 w 45"/>
                    <a:gd name="T29" fmla="*/ 0 h 101"/>
                    <a:gd name="T30" fmla="*/ 0 w 45"/>
                    <a:gd name="T31" fmla="*/ 0 h 101"/>
                    <a:gd name="T32" fmla="*/ 0 w 45"/>
                    <a:gd name="T33" fmla="*/ 0 h 101"/>
                    <a:gd name="T34" fmla="*/ 0 w 45"/>
                    <a:gd name="T35" fmla="*/ 0 h 101"/>
                    <a:gd name="T36" fmla="*/ 0 w 45"/>
                    <a:gd name="T37" fmla="*/ 0 h 10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45"/>
                    <a:gd name="T58" fmla="*/ 0 h 101"/>
                    <a:gd name="T59" fmla="*/ 45 w 45"/>
                    <a:gd name="T60" fmla="*/ 101 h 101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45" h="101">
                      <a:moveTo>
                        <a:pt x="0" y="5"/>
                      </a:moveTo>
                      <a:lnTo>
                        <a:pt x="5" y="16"/>
                      </a:lnTo>
                      <a:lnTo>
                        <a:pt x="15" y="19"/>
                      </a:lnTo>
                      <a:lnTo>
                        <a:pt x="11" y="27"/>
                      </a:lnTo>
                      <a:lnTo>
                        <a:pt x="26" y="40"/>
                      </a:lnTo>
                      <a:lnTo>
                        <a:pt x="35" y="58"/>
                      </a:lnTo>
                      <a:lnTo>
                        <a:pt x="35" y="75"/>
                      </a:lnTo>
                      <a:lnTo>
                        <a:pt x="15" y="88"/>
                      </a:lnTo>
                      <a:lnTo>
                        <a:pt x="17" y="101"/>
                      </a:lnTo>
                      <a:lnTo>
                        <a:pt x="24" y="92"/>
                      </a:lnTo>
                      <a:lnTo>
                        <a:pt x="29" y="94"/>
                      </a:lnTo>
                      <a:lnTo>
                        <a:pt x="29" y="88"/>
                      </a:lnTo>
                      <a:lnTo>
                        <a:pt x="45" y="79"/>
                      </a:lnTo>
                      <a:lnTo>
                        <a:pt x="44" y="54"/>
                      </a:lnTo>
                      <a:lnTo>
                        <a:pt x="23" y="30"/>
                      </a:lnTo>
                      <a:lnTo>
                        <a:pt x="24" y="24"/>
                      </a:lnTo>
                      <a:lnTo>
                        <a:pt x="38" y="11"/>
                      </a:lnTo>
                      <a:lnTo>
                        <a:pt x="21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45" name="Freeform 583"/>
                <p:cNvSpPr>
                  <a:spLocks/>
                </p:cNvSpPr>
                <p:nvPr/>
              </p:nvSpPr>
              <p:spPr bwMode="auto">
                <a:xfrm>
                  <a:off x="4684" y="1537"/>
                  <a:ext cx="21" cy="15"/>
                </a:xfrm>
                <a:custGeom>
                  <a:avLst/>
                  <a:gdLst>
                    <a:gd name="T0" fmla="*/ 0 w 65"/>
                    <a:gd name="T1" fmla="*/ 0 h 45"/>
                    <a:gd name="T2" fmla="*/ 0 w 65"/>
                    <a:gd name="T3" fmla="*/ 0 h 45"/>
                    <a:gd name="T4" fmla="*/ 0 w 65"/>
                    <a:gd name="T5" fmla="*/ 0 h 45"/>
                    <a:gd name="T6" fmla="*/ 0 w 65"/>
                    <a:gd name="T7" fmla="*/ 0 h 45"/>
                    <a:gd name="T8" fmla="*/ 0 w 65"/>
                    <a:gd name="T9" fmla="*/ 0 h 45"/>
                    <a:gd name="T10" fmla="*/ 0 w 65"/>
                    <a:gd name="T11" fmla="*/ 0 h 45"/>
                    <a:gd name="T12" fmla="*/ 0 w 65"/>
                    <a:gd name="T13" fmla="*/ 0 h 45"/>
                    <a:gd name="T14" fmla="*/ 0 w 65"/>
                    <a:gd name="T15" fmla="*/ 0 h 45"/>
                    <a:gd name="T16" fmla="*/ 0 w 65"/>
                    <a:gd name="T17" fmla="*/ 0 h 45"/>
                    <a:gd name="T18" fmla="*/ 0 w 65"/>
                    <a:gd name="T19" fmla="*/ 0 h 4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65"/>
                    <a:gd name="T31" fmla="*/ 0 h 45"/>
                    <a:gd name="T32" fmla="*/ 65 w 65"/>
                    <a:gd name="T33" fmla="*/ 45 h 45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65" h="45">
                      <a:moveTo>
                        <a:pt x="0" y="45"/>
                      </a:moveTo>
                      <a:lnTo>
                        <a:pt x="17" y="35"/>
                      </a:lnTo>
                      <a:lnTo>
                        <a:pt x="15" y="29"/>
                      </a:lnTo>
                      <a:lnTo>
                        <a:pt x="18" y="24"/>
                      </a:lnTo>
                      <a:lnTo>
                        <a:pt x="36" y="5"/>
                      </a:lnTo>
                      <a:lnTo>
                        <a:pt x="57" y="0"/>
                      </a:lnTo>
                      <a:lnTo>
                        <a:pt x="65" y="17"/>
                      </a:lnTo>
                      <a:lnTo>
                        <a:pt x="58" y="24"/>
                      </a:lnTo>
                      <a:lnTo>
                        <a:pt x="35" y="36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46" name="Freeform 584"/>
                <p:cNvSpPr>
                  <a:spLocks/>
                </p:cNvSpPr>
                <p:nvPr/>
              </p:nvSpPr>
              <p:spPr bwMode="auto">
                <a:xfrm>
                  <a:off x="4682" y="1541"/>
                  <a:ext cx="8" cy="11"/>
                </a:xfrm>
                <a:custGeom>
                  <a:avLst/>
                  <a:gdLst>
                    <a:gd name="T0" fmla="*/ 0 w 23"/>
                    <a:gd name="T1" fmla="*/ 0 h 34"/>
                    <a:gd name="T2" fmla="*/ 0 w 23"/>
                    <a:gd name="T3" fmla="*/ 0 h 34"/>
                    <a:gd name="T4" fmla="*/ 0 w 23"/>
                    <a:gd name="T5" fmla="*/ 0 h 34"/>
                    <a:gd name="T6" fmla="*/ 0 w 23"/>
                    <a:gd name="T7" fmla="*/ 0 h 34"/>
                    <a:gd name="T8" fmla="*/ 0 w 23"/>
                    <a:gd name="T9" fmla="*/ 0 h 34"/>
                    <a:gd name="T10" fmla="*/ 0 w 23"/>
                    <a:gd name="T11" fmla="*/ 0 h 34"/>
                    <a:gd name="T12" fmla="*/ 0 w 23"/>
                    <a:gd name="T13" fmla="*/ 0 h 34"/>
                    <a:gd name="T14" fmla="*/ 0 w 23"/>
                    <a:gd name="T15" fmla="*/ 0 h 3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3"/>
                    <a:gd name="T25" fmla="*/ 0 h 34"/>
                    <a:gd name="T26" fmla="*/ 23 w 23"/>
                    <a:gd name="T27" fmla="*/ 34 h 3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3" h="34">
                      <a:moveTo>
                        <a:pt x="0" y="6"/>
                      </a:moveTo>
                      <a:lnTo>
                        <a:pt x="5" y="34"/>
                      </a:lnTo>
                      <a:lnTo>
                        <a:pt x="22" y="24"/>
                      </a:lnTo>
                      <a:lnTo>
                        <a:pt x="20" y="18"/>
                      </a:lnTo>
                      <a:lnTo>
                        <a:pt x="23" y="13"/>
                      </a:lnTo>
                      <a:lnTo>
                        <a:pt x="23" y="5"/>
                      </a:lnTo>
                      <a:lnTo>
                        <a:pt x="11" y="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47" name="Freeform 585"/>
                <p:cNvSpPr>
                  <a:spLocks/>
                </p:cNvSpPr>
                <p:nvPr/>
              </p:nvSpPr>
              <p:spPr bwMode="auto">
                <a:xfrm>
                  <a:off x="4618" y="1467"/>
                  <a:ext cx="20" cy="16"/>
                </a:xfrm>
                <a:custGeom>
                  <a:avLst/>
                  <a:gdLst>
                    <a:gd name="T0" fmla="*/ 0 w 60"/>
                    <a:gd name="T1" fmla="*/ 0 h 49"/>
                    <a:gd name="T2" fmla="*/ 0 w 60"/>
                    <a:gd name="T3" fmla="*/ 0 h 49"/>
                    <a:gd name="T4" fmla="*/ 0 w 60"/>
                    <a:gd name="T5" fmla="*/ 0 h 49"/>
                    <a:gd name="T6" fmla="*/ 0 w 60"/>
                    <a:gd name="T7" fmla="*/ 0 h 49"/>
                    <a:gd name="T8" fmla="*/ 0 w 60"/>
                    <a:gd name="T9" fmla="*/ 0 h 49"/>
                    <a:gd name="T10" fmla="*/ 0 w 60"/>
                    <a:gd name="T11" fmla="*/ 0 h 49"/>
                    <a:gd name="T12" fmla="*/ 0 w 60"/>
                    <a:gd name="T13" fmla="*/ 0 h 49"/>
                    <a:gd name="T14" fmla="*/ 0 w 60"/>
                    <a:gd name="T15" fmla="*/ 0 h 49"/>
                    <a:gd name="T16" fmla="*/ 0 w 60"/>
                    <a:gd name="T17" fmla="*/ 0 h 49"/>
                    <a:gd name="T18" fmla="*/ 0 w 60"/>
                    <a:gd name="T19" fmla="*/ 0 h 49"/>
                    <a:gd name="T20" fmla="*/ 0 w 60"/>
                    <a:gd name="T21" fmla="*/ 0 h 49"/>
                    <a:gd name="T22" fmla="*/ 0 w 60"/>
                    <a:gd name="T23" fmla="*/ 0 h 49"/>
                    <a:gd name="T24" fmla="*/ 0 w 60"/>
                    <a:gd name="T25" fmla="*/ 0 h 49"/>
                    <a:gd name="T26" fmla="*/ 0 w 60"/>
                    <a:gd name="T27" fmla="*/ 0 h 49"/>
                    <a:gd name="T28" fmla="*/ 0 w 60"/>
                    <a:gd name="T29" fmla="*/ 0 h 49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60"/>
                    <a:gd name="T46" fmla="*/ 0 h 49"/>
                    <a:gd name="T47" fmla="*/ 60 w 60"/>
                    <a:gd name="T48" fmla="*/ 49 h 49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60" h="49">
                      <a:moveTo>
                        <a:pt x="0" y="11"/>
                      </a:moveTo>
                      <a:lnTo>
                        <a:pt x="0" y="5"/>
                      </a:lnTo>
                      <a:lnTo>
                        <a:pt x="13" y="0"/>
                      </a:lnTo>
                      <a:lnTo>
                        <a:pt x="27" y="10"/>
                      </a:lnTo>
                      <a:lnTo>
                        <a:pt x="42" y="7"/>
                      </a:lnTo>
                      <a:lnTo>
                        <a:pt x="59" y="24"/>
                      </a:lnTo>
                      <a:lnTo>
                        <a:pt x="58" y="38"/>
                      </a:lnTo>
                      <a:lnTo>
                        <a:pt x="60" y="46"/>
                      </a:lnTo>
                      <a:lnTo>
                        <a:pt x="48" y="49"/>
                      </a:lnTo>
                      <a:lnTo>
                        <a:pt x="42" y="36"/>
                      </a:lnTo>
                      <a:lnTo>
                        <a:pt x="36" y="40"/>
                      </a:lnTo>
                      <a:lnTo>
                        <a:pt x="13" y="28"/>
                      </a:lnTo>
                      <a:lnTo>
                        <a:pt x="3" y="14"/>
                      </a:lnTo>
                      <a:lnTo>
                        <a:pt x="0" y="18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48" name="Freeform 586"/>
                <p:cNvSpPr>
                  <a:spLocks/>
                </p:cNvSpPr>
                <p:nvPr/>
              </p:nvSpPr>
              <p:spPr bwMode="auto">
                <a:xfrm>
                  <a:off x="4612" y="1593"/>
                  <a:ext cx="26" cy="28"/>
                </a:xfrm>
                <a:custGeom>
                  <a:avLst/>
                  <a:gdLst>
                    <a:gd name="T0" fmla="*/ 0 w 85"/>
                    <a:gd name="T1" fmla="*/ 0 h 83"/>
                    <a:gd name="T2" fmla="*/ 0 w 85"/>
                    <a:gd name="T3" fmla="*/ 0 h 83"/>
                    <a:gd name="T4" fmla="*/ 0 w 85"/>
                    <a:gd name="T5" fmla="*/ 0 h 83"/>
                    <a:gd name="T6" fmla="*/ 0 w 85"/>
                    <a:gd name="T7" fmla="*/ 0 h 83"/>
                    <a:gd name="T8" fmla="*/ 0 w 85"/>
                    <a:gd name="T9" fmla="*/ 0 h 83"/>
                    <a:gd name="T10" fmla="*/ 0 w 85"/>
                    <a:gd name="T11" fmla="*/ 0 h 83"/>
                    <a:gd name="T12" fmla="*/ 0 w 85"/>
                    <a:gd name="T13" fmla="*/ 0 h 83"/>
                    <a:gd name="T14" fmla="*/ 0 w 85"/>
                    <a:gd name="T15" fmla="*/ 0 h 83"/>
                    <a:gd name="T16" fmla="*/ 0 w 85"/>
                    <a:gd name="T17" fmla="*/ 0 h 83"/>
                    <a:gd name="T18" fmla="*/ 0 w 85"/>
                    <a:gd name="T19" fmla="*/ 0 h 83"/>
                    <a:gd name="T20" fmla="*/ 0 w 85"/>
                    <a:gd name="T21" fmla="*/ 0 h 83"/>
                    <a:gd name="T22" fmla="*/ 0 w 85"/>
                    <a:gd name="T23" fmla="*/ 0 h 83"/>
                    <a:gd name="T24" fmla="*/ 0 w 85"/>
                    <a:gd name="T25" fmla="*/ 0 h 83"/>
                    <a:gd name="T26" fmla="*/ 0 w 85"/>
                    <a:gd name="T27" fmla="*/ 0 h 83"/>
                    <a:gd name="T28" fmla="*/ 0 w 85"/>
                    <a:gd name="T29" fmla="*/ 0 h 83"/>
                    <a:gd name="T30" fmla="*/ 0 w 85"/>
                    <a:gd name="T31" fmla="*/ 0 h 83"/>
                    <a:gd name="T32" fmla="*/ 0 w 85"/>
                    <a:gd name="T33" fmla="*/ 0 h 83"/>
                    <a:gd name="T34" fmla="*/ 0 w 85"/>
                    <a:gd name="T35" fmla="*/ 0 h 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85"/>
                    <a:gd name="T55" fmla="*/ 0 h 83"/>
                    <a:gd name="T56" fmla="*/ 85 w 85"/>
                    <a:gd name="T57" fmla="*/ 83 h 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85" h="83">
                      <a:moveTo>
                        <a:pt x="0" y="79"/>
                      </a:moveTo>
                      <a:lnTo>
                        <a:pt x="12" y="76"/>
                      </a:lnTo>
                      <a:lnTo>
                        <a:pt x="66" y="83"/>
                      </a:lnTo>
                      <a:lnTo>
                        <a:pt x="79" y="80"/>
                      </a:lnTo>
                      <a:lnTo>
                        <a:pt x="72" y="73"/>
                      </a:lnTo>
                      <a:lnTo>
                        <a:pt x="72" y="48"/>
                      </a:lnTo>
                      <a:lnTo>
                        <a:pt x="85" y="48"/>
                      </a:lnTo>
                      <a:lnTo>
                        <a:pt x="85" y="34"/>
                      </a:lnTo>
                      <a:lnTo>
                        <a:pt x="72" y="35"/>
                      </a:lnTo>
                      <a:lnTo>
                        <a:pt x="70" y="11"/>
                      </a:lnTo>
                      <a:lnTo>
                        <a:pt x="63" y="6"/>
                      </a:lnTo>
                      <a:lnTo>
                        <a:pt x="55" y="7"/>
                      </a:lnTo>
                      <a:lnTo>
                        <a:pt x="53" y="14"/>
                      </a:lnTo>
                      <a:lnTo>
                        <a:pt x="43" y="14"/>
                      </a:lnTo>
                      <a:lnTo>
                        <a:pt x="32" y="0"/>
                      </a:lnTo>
                      <a:lnTo>
                        <a:pt x="7" y="3"/>
                      </a:lnTo>
                      <a:lnTo>
                        <a:pt x="17" y="34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49" name="Freeform 587"/>
                <p:cNvSpPr>
                  <a:spLocks/>
                </p:cNvSpPr>
                <p:nvPr/>
              </p:nvSpPr>
              <p:spPr bwMode="auto">
                <a:xfrm>
                  <a:off x="4613" y="1591"/>
                  <a:ext cx="2" cy="2"/>
                </a:xfrm>
                <a:custGeom>
                  <a:avLst/>
                  <a:gdLst>
                    <a:gd name="T0" fmla="*/ 0 w 6"/>
                    <a:gd name="T1" fmla="*/ 0 h 7"/>
                    <a:gd name="T2" fmla="*/ 0 w 6"/>
                    <a:gd name="T3" fmla="*/ 0 h 7"/>
                    <a:gd name="T4" fmla="*/ 0 w 6"/>
                    <a:gd name="T5" fmla="*/ 0 h 7"/>
                    <a:gd name="T6" fmla="*/ 0 w 6"/>
                    <a:gd name="T7" fmla="*/ 0 h 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6"/>
                    <a:gd name="T13" fmla="*/ 0 h 7"/>
                    <a:gd name="T14" fmla="*/ 6 w 6"/>
                    <a:gd name="T15" fmla="*/ 7 h 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6" h="7">
                      <a:moveTo>
                        <a:pt x="0" y="2"/>
                      </a:moveTo>
                      <a:lnTo>
                        <a:pt x="2" y="7"/>
                      </a:lnTo>
                      <a:lnTo>
                        <a:pt x="6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50" name="Freeform 588"/>
                <p:cNvSpPr>
                  <a:spLocks/>
                </p:cNvSpPr>
                <p:nvPr/>
              </p:nvSpPr>
              <p:spPr bwMode="auto">
                <a:xfrm>
                  <a:off x="4631" y="1620"/>
                  <a:ext cx="21" cy="20"/>
                </a:xfrm>
                <a:custGeom>
                  <a:avLst/>
                  <a:gdLst>
                    <a:gd name="T0" fmla="*/ 0 w 66"/>
                    <a:gd name="T1" fmla="*/ 0 h 63"/>
                    <a:gd name="T2" fmla="*/ 0 w 66"/>
                    <a:gd name="T3" fmla="*/ 0 h 63"/>
                    <a:gd name="T4" fmla="*/ 0 w 66"/>
                    <a:gd name="T5" fmla="*/ 0 h 63"/>
                    <a:gd name="T6" fmla="*/ 0 w 66"/>
                    <a:gd name="T7" fmla="*/ 0 h 63"/>
                    <a:gd name="T8" fmla="*/ 0 w 66"/>
                    <a:gd name="T9" fmla="*/ 0 h 63"/>
                    <a:gd name="T10" fmla="*/ 0 w 66"/>
                    <a:gd name="T11" fmla="*/ 0 h 63"/>
                    <a:gd name="T12" fmla="*/ 0 w 66"/>
                    <a:gd name="T13" fmla="*/ 0 h 63"/>
                    <a:gd name="T14" fmla="*/ 0 w 66"/>
                    <a:gd name="T15" fmla="*/ 0 h 63"/>
                    <a:gd name="T16" fmla="*/ 0 w 66"/>
                    <a:gd name="T17" fmla="*/ 0 h 63"/>
                    <a:gd name="T18" fmla="*/ 0 w 66"/>
                    <a:gd name="T19" fmla="*/ 0 h 63"/>
                    <a:gd name="T20" fmla="*/ 0 w 66"/>
                    <a:gd name="T21" fmla="*/ 0 h 63"/>
                    <a:gd name="T22" fmla="*/ 0 w 66"/>
                    <a:gd name="T23" fmla="*/ 0 h 63"/>
                    <a:gd name="T24" fmla="*/ 0 w 66"/>
                    <a:gd name="T25" fmla="*/ 0 h 63"/>
                    <a:gd name="T26" fmla="*/ 0 w 66"/>
                    <a:gd name="T27" fmla="*/ 0 h 63"/>
                    <a:gd name="T28" fmla="*/ 0 w 66"/>
                    <a:gd name="T29" fmla="*/ 0 h 6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66"/>
                    <a:gd name="T46" fmla="*/ 0 h 63"/>
                    <a:gd name="T47" fmla="*/ 66 w 66"/>
                    <a:gd name="T48" fmla="*/ 63 h 63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66" h="63">
                      <a:moveTo>
                        <a:pt x="0" y="49"/>
                      </a:moveTo>
                      <a:lnTo>
                        <a:pt x="0" y="29"/>
                      </a:lnTo>
                      <a:lnTo>
                        <a:pt x="8" y="29"/>
                      </a:lnTo>
                      <a:lnTo>
                        <a:pt x="8" y="5"/>
                      </a:lnTo>
                      <a:lnTo>
                        <a:pt x="21" y="2"/>
                      </a:lnTo>
                      <a:lnTo>
                        <a:pt x="26" y="6"/>
                      </a:lnTo>
                      <a:lnTo>
                        <a:pt x="36" y="0"/>
                      </a:lnTo>
                      <a:lnTo>
                        <a:pt x="56" y="26"/>
                      </a:lnTo>
                      <a:lnTo>
                        <a:pt x="66" y="30"/>
                      </a:lnTo>
                      <a:lnTo>
                        <a:pt x="39" y="54"/>
                      </a:lnTo>
                      <a:lnTo>
                        <a:pt x="26" y="54"/>
                      </a:lnTo>
                      <a:lnTo>
                        <a:pt x="16" y="63"/>
                      </a:lnTo>
                      <a:lnTo>
                        <a:pt x="7" y="63"/>
                      </a:lnTo>
                      <a:lnTo>
                        <a:pt x="7" y="55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51" name="Freeform 589"/>
                <p:cNvSpPr>
                  <a:spLocks/>
                </p:cNvSpPr>
                <p:nvPr/>
              </p:nvSpPr>
              <p:spPr bwMode="auto">
                <a:xfrm>
                  <a:off x="4651" y="1585"/>
                  <a:ext cx="5" cy="5"/>
                </a:xfrm>
                <a:custGeom>
                  <a:avLst/>
                  <a:gdLst>
                    <a:gd name="T0" fmla="*/ 0 w 13"/>
                    <a:gd name="T1" fmla="*/ 0 h 15"/>
                    <a:gd name="T2" fmla="*/ 0 w 13"/>
                    <a:gd name="T3" fmla="*/ 0 h 15"/>
                    <a:gd name="T4" fmla="*/ 0 w 13"/>
                    <a:gd name="T5" fmla="*/ 0 h 15"/>
                    <a:gd name="T6" fmla="*/ 0 w 13"/>
                    <a:gd name="T7" fmla="*/ 0 h 15"/>
                    <a:gd name="T8" fmla="*/ 0 w 13"/>
                    <a:gd name="T9" fmla="*/ 0 h 15"/>
                    <a:gd name="T10" fmla="*/ 0 w 13"/>
                    <a:gd name="T11" fmla="*/ 0 h 1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"/>
                    <a:gd name="T19" fmla="*/ 0 h 15"/>
                    <a:gd name="T20" fmla="*/ 13 w 13"/>
                    <a:gd name="T21" fmla="*/ 15 h 1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" h="15">
                      <a:moveTo>
                        <a:pt x="0" y="2"/>
                      </a:moveTo>
                      <a:lnTo>
                        <a:pt x="4" y="7"/>
                      </a:lnTo>
                      <a:lnTo>
                        <a:pt x="6" y="15"/>
                      </a:lnTo>
                      <a:lnTo>
                        <a:pt x="13" y="6"/>
                      </a:lnTo>
                      <a:lnTo>
                        <a:pt x="13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52" name="Freeform 590"/>
                <p:cNvSpPr>
                  <a:spLocks/>
                </p:cNvSpPr>
                <p:nvPr/>
              </p:nvSpPr>
              <p:spPr bwMode="auto">
                <a:xfrm>
                  <a:off x="4605" y="1552"/>
                  <a:ext cx="18" cy="24"/>
                </a:xfrm>
                <a:custGeom>
                  <a:avLst/>
                  <a:gdLst>
                    <a:gd name="T0" fmla="*/ 0 w 53"/>
                    <a:gd name="T1" fmla="*/ 0 h 74"/>
                    <a:gd name="T2" fmla="*/ 0 w 53"/>
                    <a:gd name="T3" fmla="*/ 0 h 74"/>
                    <a:gd name="T4" fmla="*/ 0 w 53"/>
                    <a:gd name="T5" fmla="*/ 0 h 74"/>
                    <a:gd name="T6" fmla="*/ 0 w 53"/>
                    <a:gd name="T7" fmla="*/ 0 h 74"/>
                    <a:gd name="T8" fmla="*/ 0 w 53"/>
                    <a:gd name="T9" fmla="*/ 0 h 74"/>
                    <a:gd name="T10" fmla="*/ 0 w 53"/>
                    <a:gd name="T11" fmla="*/ 0 h 74"/>
                    <a:gd name="T12" fmla="*/ 0 w 53"/>
                    <a:gd name="T13" fmla="*/ 0 h 74"/>
                    <a:gd name="T14" fmla="*/ 0 w 53"/>
                    <a:gd name="T15" fmla="*/ 0 h 74"/>
                    <a:gd name="T16" fmla="*/ 0 w 53"/>
                    <a:gd name="T17" fmla="*/ 0 h 74"/>
                    <a:gd name="T18" fmla="*/ 0 w 53"/>
                    <a:gd name="T19" fmla="*/ 0 h 74"/>
                    <a:gd name="T20" fmla="*/ 0 w 53"/>
                    <a:gd name="T21" fmla="*/ 0 h 74"/>
                    <a:gd name="T22" fmla="*/ 0 w 53"/>
                    <a:gd name="T23" fmla="*/ 0 h 74"/>
                    <a:gd name="T24" fmla="*/ 0 w 53"/>
                    <a:gd name="T25" fmla="*/ 0 h 74"/>
                    <a:gd name="T26" fmla="*/ 0 w 53"/>
                    <a:gd name="T27" fmla="*/ 0 h 74"/>
                    <a:gd name="T28" fmla="*/ 0 w 53"/>
                    <a:gd name="T29" fmla="*/ 0 h 74"/>
                    <a:gd name="T30" fmla="*/ 0 w 53"/>
                    <a:gd name="T31" fmla="*/ 0 h 74"/>
                    <a:gd name="T32" fmla="*/ 0 w 53"/>
                    <a:gd name="T33" fmla="*/ 0 h 74"/>
                    <a:gd name="T34" fmla="*/ 0 w 53"/>
                    <a:gd name="T35" fmla="*/ 0 h 74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53"/>
                    <a:gd name="T55" fmla="*/ 0 h 74"/>
                    <a:gd name="T56" fmla="*/ 53 w 53"/>
                    <a:gd name="T57" fmla="*/ 74 h 74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53" h="74">
                      <a:moveTo>
                        <a:pt x="0" y="54"/>
                      </a:moveTo>
                      <a:lnTo>
                        <a:pt x="8" y="40"/>
                      </a:lnTo>
                      <a:lnTo>
                        <a:pt x="20" y="42"/>
                      </a:lnTo>
                      <a:lnTo>
                        <a:pt x="34" y="12"/>
                      </a:lnTo>
                      <a:lnTo>
                        <a:pt x="41" y="7"/>
                      </a:lnTo>
                      <a:lnTo>
                        <a:pt x="39" y="2"/>
                      </a:lnTo>
                      <a:lnTo>
                        <a:pt x="41" y="0"/>
                      </a:lnTo>
                      <a:lnTo>
                        <a:pt x="46" y="19"/>
                      </a:lnTo>
                      <a:lnTo>
                        <a:pt x="39" y="22"/>
                      </a:lnTo>
                      <a:lnTo>
                        <a:pt x="48" y="35"/>
                      </a:lnTo>
                      <a:lnTo>
                        <a:pt x="41" y="54"/>
                      </a:lnTo>
                      <a:lnTo>
                        <a:pt x="53" y="67"/>
                      </a:lnTo>
                      <a:lnTo>
                        <a:pt x="51" y="74"/>
                      </a:lnTo>
                      <a:lnTo>
                        <a:pt x="34" y="71"/>
                      </a:lnTo>
                      <a:lnTo>
                        <a:pt x="20" y="71"/>
                      </a:lnTo>
                      <a:lnTo>
                        <a:pt x="9" y="71"/>
                      </a:lnTo>
                      <a:lnTo>
                        <a:pt x="8" y="59"/>
                      </a:lnTo>
                      <a:lnTo>
                        <a:pt x="0" y="5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53" name="Freeform 591"/>
                <p:cNvSpPr>
                  <a:spLocks/>
                </p:cNvSpPr>
                <p:nvPr/>
              </p:nvSpPr>
              <p:spPr bwMode="auto">
                <a:xfrm>
                  <a:off x="4619" y="1556"/>
                  <a:ext cx="29" cy="18"/>
                </a:xfrm>
                <a:custGeom>
                  <a:avLst/>
                  <a:gdLst>
                    <a:gd name="T0" fmla="*/ 0 w 88"/>
                    <a:gd name="T1" fmla="*/ 0 h 55"/>
                    <a:gd name="T2" fmla="*/ 0 w 88"/>
                    <a:gd name="T3" fmla="*/ 0 h 55"/>
                    <a:gd name="T4" fmla="*/ 0 w 88"/>
                    <a:gd name="T5" fmla="*/ 0 h 55"/>
                    <a:gd name="T6" fmla="*/ 0 w 88"/>
                    <a:gd name="T7" fmla="*/ 0 h 55"/>
                    <a:gd name="T8" fmla="*/ 0 w 88"/>
                    <a:gd name="T9" fmla="*/ 0 h 55"/>
                    <a:gd name="T10" fmla="*/ 0 w 88"/>
                    <a:gd name="T11" fmla="*/ 0 h 55"/>
                    <a:gd name="T12" fmla="*/ 0 w 88"/>
                    <a:gd name="T13" fmla="*/ 0 h 55"/>
                    <a:gd name="T14" fmla="*/ 0 w 88"/>
                    <a:gd name="T15" fmla="*/ 0 h 55"/>
                    <a:gd name="T16" fmla="*/ 0 w 88"/>
                    <a:gd name="T17" fmla="*/ 0 h 55"/>
                    <a:gd name="T18" fmla="*/ 0 w 88"/>
                    <a:gd name="T19" fmla="*/ 0 h 55"/>
                    <a:gd name="T20" fmla="*/ 0 w 88"/>
                    <a:gd name="T21" fmla="*/ 0 h 55"/>
                    <a:gd name="T22" fmla="*/ 0 w 88"/>
                    <a:gd name="T23" fmla="*/ 0 h 55"/>
                    <a:gd name="T24" fmla="*/ 0 w 88"/>
                    <a:gd name="T25" fmla="*/ 0 h 55"/>
                    <a:gd name="T26" fmla="*/ 0 w 88"/>
                    <a:gd name="T27" fmla="*/ 0 h 55"/>
                    <a:gd name="T28" fmla="*/ 0 w 88"/>
                    <a:gd name="T29" fmla="*/ 0 h 5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88"/>
                    <a:gd name="T46" fmla="*/ 0 h 55"/>
                    <a:gd name="T47" fmla="*/ 88 w 88"/>
                    <a:gd name="T48" fmla="*/ 55 h 55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88" h="55">
                      <a:moveTo>
                        <a:pt x="0" y="42"/>
                      </a:moveTo>
                      <a:lnTo>
                        <a:pt x="7" y="23"/>
                      </a:lnTo>
                      <a:lnTo>
                        <a:pt x="29" y="20"/>
                      </a:lnTo>
                      <a:lnTo>
                        <a:pt x="32" y="13"/>
                      </a:lnTo>
                      <a:lnTo>
                        <a:pt x="42" y="12"/>
                      </a:lnTo>
                      <a:lnTo>
                        <a:pt x="56" y="0"/>
                      </a:lnTo>
                      <a:lnTo>
                        <a:pt x="62" y="13"/>
                      </a:lnTo>
                      <a:lnTo>
                        <a:pt x="72" y="20"/>
                      </a:lnTo>
                      <a:lnTo>
                        <a:pt x="88" y="39"/>
                      </a:lnTo>
                      <a:lnTo>
                        <a:pt x="49" y="46"/>
                      </a:lnTo>
                      <a:lnTo>
                        <a:pt x="35" y="39"/>
                      </a:lnTo>
                      <a:lnTo>
                        <a:pt x="29" y="49"/>
                      </a:lnTo>
                      <a:lnTo>
                        <a:pt x="18" y="49"/>
                      </a:lnTo>
                      <a:lnTo>
                        <a:pt x="12" y="55"/>
                      </a:lnTo>
                      <a:lnTo>
                        <a:pt x="0" y="4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54" name="Freeform 592"/>
                <p:cNvSpPr>
                  <a:spLocks/>
                </p:cNvSpPr>
                <p:nvPr/>
              </p:nvSpPr>
              <p:spPr bwMode="auto">
                <a:xfrm>
                  <a:off x="4616" y="1527"/>
                  <a:ext cx="24" cy="36"/>
                </a:xfrm>
                <a:custGeom>
                  <a:avLst/>
                  <a:gdLst>
                    <a:gd name="T0" fmla="*/ 0 w 72"/>
                    <a:gd name="T1" fmla="*/ 0 h 110"/>
                    <a:gd name="T2" fmla="*/ 0 w 72"/>
                    <a:gd name="T3" fmla="*/ 0 h 110"/>
                    <a:gd name="T4" fmla="*/ 0 w 72"/>
                    <a:gd name="T5" fmla="*/ 0 h 110"/>
                    <a:gd name="T6" fmla="*/ 0 w 72"/>
                    <a:gd name="T7" fmla="*/ 0 h 110"/>
                    <a:gd name="T8" fmla="*/ 0 w 72"/>
                    <a:gd name="T9" fmla="*/ 0 h 110"/>
                    <a:gd name="T10" fmla="*/ 0 w 72"/>
                    <a:gd name="T11" fmla="*/ 0 h 110"/>
                    <a:gd name="T12" fmla="*/ 0 w 72"/>
                    <a:gd name="T13" fmla="*/ 0 h 110"/>
                    <a:gd name="T14" fmla="*/ 0 w 72"/>
                    <a:gd name="T15" fmla="*/ 0 h 110"/>
                    <a:gd name="T16" fmla="*/ 0 w 72"/>
                    <a:gd name="T17" fmla="*/ 0 h 110"/>
                    <a:gd name="T18" fmla="*/ 0 w 72"/>
                    <a:gd name="T19" fmla="*/ 0 h 110"/>
                    <a:gd name="T20" fmla="*/ 0 w 72"/>
                    <a:gd name="T21" fmla="*/ 0 h 110"/>
                    <a:gd name="T22" fmla="*/ 0 w 72"/>
                    <a:gd name="T23" fmla="*/ 0 h 110"/>
                    <a:gd name="T24" fmla="*/ 0 w 72"/>
                    <a:gd name="T25" fmla="*/ 0 h 110"/>
                    <a:gd name="T26" fmla="*/ 0 w 72"/>
                    <a:gd name="T27" fmla="*/ 0 h 110"/>
                    <a:gd name="T28" fmla="*/ 0 w 72"/>
                    <a:gd name="T29" fmla="*/ 0 h 110"/>
                    <a:gd name="T30" fmla="*/ 0 w 72"/>
                    <a:gd name="T31" fmla="*/ 0 h 110"/>
                    <a:gd name="T32" fmla="*/ 0 w 72"/>
                    <a:gd name="T33" fmla="*/ 0 h 110"/>
                    <a:gd name="T34" fmla="*/ 0 w 72"/>
                    <a:gd name="T35" fmla="*/ 0 h 110"/>
                    <a:gd name="T36" fmla="*/ 0 w 72"/>
                    <a:gd name="T37" fmla="*/ 0 h 110"/>
                    <a:gd name="T38" fmla="*/ 0 w 72"/>
                    <a:gd name="T39" fmla="*/ 0 h 11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72"/>
                    <a:gd name="T61" fmla="*/ 0 h 110"/>
                    <a:gd name="T62" fmla="*/ 72 w 72"/>
                    <a:gd name="T63" fmla="*/ 110 h 110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72" h="110">
                      <a:moveTo>
                        <a:pt x="0" y="63"/>
                      </a:moveTo>
                      <a:lnTo>
                        <a:pt x="11" y="70"/>
                      </a:lnTo>
                      <a:lnTo>
                        <a:pt x="7" y="75"/>
                      </a:lnTo>
                      <a:lnTo>
                        <a:pt x="12" y="94"/>
                      </a:lnTo>
                      <a:lnTo>
                        <a:pt x="5" y="97"/>
                      </a:lnTo>
                      <a:lnTo>
                        <a:pt x="14" y="110"/>
                      </a:lnTo>
                      <a:lnTo>
                        <a:pt x="36" y="107"/>
                      </a:lnTo>
                      <a:lnTo>
                        <a:pt x="39" y="100"/>
                      </a:lnTo>
                      <a:lnTo>
                        <a:pt x="49" y="99"/>
                      </a:lnTo>
                      <a:lnTo>
                        <a:pt x="63" y="87"/>
                      </a:lnTo>
                      <a:lnTo>
                        <a:pt x="59" y="74"/>
                      </a:lnTo>
                      <a:lnTo>
                        <a:pt x="64" y="56"/>
                      </a:lnTo>
                      <a:lnTo>
                        <a:pt x="72" y="54"/>
                      </a:lnTo>
                      <a:lnTo>
                        <a:pt x="72" y="29"/>
                      </a:lnTo>
                      <a:lnTo>
                        <a:pt x="17" y="0"/>
                      </a:lnTo>
                      <a:lnTo>
                        <a:pt x="12" y="4"/>
                      </a:lnTo>
                      <a:lnTo>
                        <a:pt x="12" y="14"/>
                      </a:lnTo>
                      <a:lnTo>
                        <a:pt x="17" y="22"/>
                      </a:lnTo>
                      <a:lnTo>
                        <a:pt x="14" y="47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55" name="Freeform 593"/>
                <p:cNvSpPr>
                  <a:spLocks/>
                </p:cNvSpPr>
                <p:nvPr/>
              </p:nvSpPr>
              <p:spPr bwMode="auto">
                <a:xfrm>
                  <a:off x="4612" y="1571"/>
                  <a:ext cx="16" cy="20"/>
                </a:xfrm>
                <a:custGeom>
                  <a:avLst/>
                  <a:gdLst>
                    <a:gd name="T0" fmla="*/ 0 w 50"/>
                    <a:gd name="T1" fmla="*/ 0 h 59"/>
                    <a:gd name="T2" fmla="*/ 0 w 50"/>
                    <a:gd name="T3" fmla="*/ 0 h 59"/>
                    <a:gd name="T4" fmla="*/ 0 w 50"/>
                    <a:gd name="T5" fmla="*/ 0 h 59"/>
                    <a:gd name="T6" fmla="*/ 0 w 50"/>
                    <a:gd name="T7" fmla="*/ 0 h 59"/>
                    <a:gd name="T8" fmla="*/ 0 w 50"/>
                    <a:gd name="T9" fmla="*/ 0 h 59"/>
                    <a:gd name="T10" fmla="*/ 0 w 50"/>
                    <a:gd name="T11" fmla="*/ 0 h 59"/>
                    <a:gd name="T12" fmla="*/ 0 w 50"/>
                    <a:gd name="T13" fmla="*/ 0 h 59"/>
                    <a:gd name="T14" fmla="*/ 0 w 50"/>
                    <a:gd name="T15" fmla="*/ 0 h 59"/>
                    <a:gd name="T16" fmla="*/ 0 w 50"/>
                    <a:gd name="T17" fmla="*/ 0 h 59"/>
                    <a:gd name="T18" fmla="*/ 0 w 50"/>
                    <a:gd name="T19" fmla="*/ 0 h 59"/>
                    <a:gd name="T20" fmla="*/ 0 w 50"/>
                    <a:gd name="T21" fmla="*/ 0 h 59"/>
                    <a:gd name="T22" fmla="*/ 0 w 50"/>
                    <a:gd name="T23" fmla="*/ 0 h 59"/>
                    <a:gd name="T24" fmla="*/ 0 w 50"/>
                    <a:gd name="T25" fmla="*/ 0 h 59"/>
                    <a:gd name="T26" fmla="*/ 0 w 50"/>
                    <a:gd name="T27" fmla="*/ 0 h 59"/>
                    <a:gd name="T28" fmla="*/ 0 w 50"/>
                    <a:gd name="T29" fmla="*/ 0 h 59"/>
                    <a:gd name="T30" fmla="*/ 0 w 50"/>
                    <a:gd name="T31" fmla="*/ 0 h 59"/>
                    <a:gd name="T32" fmla="*/ 0 w 50"/>
                    <a:gd name="T33" fmla="*/ 0 h 59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0"/>
                    <a:gd name="T52" fmla="*/ 0 h 59"/>
                    <a:gd name="T53" fmla="*/ 50 w 50"/>
                    <a:gd name="T54" fmla="*/ 59 h 59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0" h="59">
                      <a:moveTo>
                        <a:pt x="0" y="51"/>
                      </a:moveTo>
                      <a:lnTo>
                        <a:pt x="5" y="59"/>
                      </a:lnTo>
                      <a:lnTo>
                        <a:pt x="11" y="57"/>
                      </a:lnTo>
                      <a:lnTo>
                        <a:pt x="21" y="57"/>
                      </a:lnTo>
                      <a:lnTo>
                        <a:pt x="31" y="50"/>
                      </a:lnTo>
                      <a:lnTo>
                        <a:pt x="34" y="39"/>
                      </a:lnTo>
                      <a:lnTo>
                        <a:pt x="44" y="29"/>
                      </a:lnTo>
                      <a:lnTo>
                        <a:pt x="50" y="0"/>
                      </a:lnTo>
                      <a:lnTo>
                        <a:pt x="39" y="0"/>
                      </a:lnTo>
                      <a:lnTo>
                        <a:pt x="33" y="6"/>
                      </a:lnTo>
                      <a:lnTo>
                        <a:pt x="31" y="13"/>
                      </a:lnTo>
                      <a:lnTo>
                        <a:pt x="14" y="10"/>
                      </a:lnTo>
                      <a:lnTo>
                        <a:pt x="13" y="17"/>
                      </a:lnTo>
                      <a:lnTo>
                        <a:pt x="20" y="18"/>
                      </a:lnTo>
                      <a:lnTo>
                        <a:pt x="18" y="40"/>
                      </a:lnTo>
                      <a:lnTo>
                        <a:pt x="10" y="37"/>
                      </a:ln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56" name="Freeform 594"/>
                <p:cNvSpPr>
                  <a:spLocks/>
                </p:cNvSpPr>
                <p:nvPr/>
              </p:nvSpPr>
              <p:spPr bwMode="auto">
                <a:xfrm>
                  <a:off x="4614" y="1569"/>
                  <a:ext cx="43" cy="41"/>
                </a:xfrm>
                <a:custGeom>
                  <a:avLst/>
                  <a:gdLst>
                    <a:gd name="T0" fmla="*/ 0 w 128"/>
                    <a:gd name="T1" fmla="*/ 0 h 124"/>
                    <a:gd name="T2" fmla="*/ 0 w 128"/>
                    <a:gd name="T3" fmla="*/ 0 h 124"/>
                    <a:gd name="T4" fmla="*/ 0 w 128"/>
                    <a:gd name="T5" fmla="*/ 0 h 124"/>
                    <a:gd name="T6" fmla="*/ 0 w 128"/>
                    <a:gd name="T7" fmla="*/ 0 h 124"/>
                    <a:gd name="T8" fmla="*/ 0 w 128"/>
                    <a:gd name="T9" fmla="*/ 0 h 124"/>
                    <a:gd name="T10" fmla="*/ 0 w 128"/>
                    <a:gd name="T11" fmla="*/ 0 h 124"/>
                    <a:gd name="T12" fmla="*/ 0 w 128"/>
                    <a:gd name="T13" fmla="*/ 0 h 124"/>
                    <a:gd name="T14" fmla="*/ 0 w 128"/>
                    <a:gd name="T15" fmla="*/ 0 h 124"/>
                    <a:gd name="T16" fmla="*/ 0 w 128"/>
                    <a:gd name="T17" fmla="*/ 0 h 124"/>
                    <a:gd name="T18" fmla="*/ 0 w 128"/>
                    <a:gd name="T19" fmla="*/ 0 h 124"/>
                    <a:gd name="T20" fmla="*/ 0 w 128"/>
                    <a:gd name="T21" fmla="*/ 0 h 124"/>
                    <a:gd name="T22" fmla="*/ 0 w 128"/>
                    <a:gd name="T23" fmla="*/ 0 h 124"/>
                    <a:gd name="T24" fmla="*/ 0 w 128"/>
                    <a:gd name="T25" fmla="*/ 0 h 124"/>
                    <a:gd name="T26" fmla="*/ 0 w 128"/>
                    <a:gd name="T27" fmla="*/ 0 h 124"/>
                    <a:gd name="T28" fmla="*/ 0 w 128"/>
                    <a:gd name="T29" fmla="*/ 0 h 124"/>
                    <a:gd name="T30" fmla="*/ 0 w 128"/>
                    <a:gd name="T31" fmla="*/ 0 h 124"/>
                    <a:gd name="T32" fmla="*/ 0 w 128"/>
                    <a:gd name="T33" fmla="*/ 0 h 124"/>
                    <a:gd name="T34" fmla="*/ 0 w 128"/>
                    <a:gd name="T35" fmla="*/ 0 h 124"/>
                    <a:gd name="T36" fmla="*/ 0 w 128"/>
                    <a:gd name="T37" fmla="*/ 0 h 124"/>
                    <a:gd name="T38" fmla="*/ 0 w 128"/>
                    <a:gd name="T39" fmla="*/ 0 h 124"/>
                    <a:gd name="T40" fmla="*/ 0 w 128"/>
                    <a:gd name="T41" fmla="*/ 0 h 124"/>
                    <a:gd name="T42" fmla="*/ 0 w 128"/>
                    <a:gd name="T43" fmla="*/ 0 h 124"/>
                    <a:gd name="T44" fmla="*/ 0 w 128"/>
                    <a:gd name="T45" fmla="*/ 0 h 124"/>
                    <a:gd name="T46" fmla="*/ 0 w 128"/>
                    <a:gd name="T47" fmla="*/ 0 h 124"/>
                    <a:gd name="T48" fmla="*/ 0 w 128"/>
                    <a:gd name="T49" fmla="*/ 0 h 124"/>
                    <a:gd name="T50" fmla="*/ 0 w 128"/>
                    <a:gd name="T51" fmla="*/ 0 h 124"/>
                    <a:gd name="T52" fmla="*/ 0 w 128"/>
                    <a:gd name="T53" fmla="*/ 0 h 124"/>
                    <a:gd name="T54" fmla="*/ 0 w 128"/>
                    <a:gd name="T55" fmla="*/ 0 h 124"/>
                    <a:gd name="T56" fmla="*/ 0 w 128"/>
                    <a:gd name="T57" fmla="*/ 0 h 124"/>
                    <a:gd name="T58" fmla="*/ 0 w 128"/>
                    <a:gd name="T59" fmla="*/ 0 h 124"/>
                    <a:gd name="T60" fmla="*/ 0 w 128"/>
                    <a:gd name="T61" fmla="*/ 0 h 124"/>
                    <a:gd name="T62" fmla="*/ 0 w 128"/>
                    <a:gd name="T63" fmla="*/ 0 h 124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128"/>
                    <a:gd name="T97" fmla="*/ 0 h 124"/>
                    <a:gd name="T98" fmla="*/ 128 w 128"/>
                    <a:gd name="T99" fmla="*/ 124 h 124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128" h="124">
                      <a:moveTo>
                        <a:pt x="0" y="74"/>
                      </a:moveTo>
                      <a:lnTo>
                        <a:pt x="1" y="77"/>
                      </a:lnTo>
                      <a:lnTo>
                        <a:pt x="26" y="74"/>
                      </a:lnTo>
                      <a:lnTo>
                        <a:pt x="37" y="88"/>
                      </a:lnTo>
                      <a:lnTo>
                        <a:pt x="47" y="88"/>
                      </a:lnTo>
                      <a:lnTo>
                        <a:pt x="49" y="81"/>
                      </a:lnTo>
                      <a:lnTo>
                        <a:pt x="57" y="80"/>
                      </a:lnTo>
                      <a:lnTo>
                        <a:pt x="64" y="85"/>
                      </a:lnTo>
                      <a:lnTo>
                        <a:pt x="66" y="109"/>
                      </a:lnTo>
                      <a:lnTo>
                        <a:pt x="79" y="108"/>
                      </a:lnTo>
                      <a:lnTo>
                        <a:pt x="118" y="124"/>
                      </a:lnTo>
                      <a:lnTo>
                        <a:pt x="118" y="117"/>
                      </a:lnTo>
                      <a:lnTo>
                        <a:pt x="109" y="113"/>
                      </a:lnTo>
                      <a:lnTo>
                        <a:pt x="111" y="96"/>
                      </a:lnTo>
                      <a:lnTo>
                        <a:pt x="125" y="90"/>
                      </a:lnTo>
                      <a:lnTo>
                        <a:pt x="116" y="78"/>
                      </a:lnTo>
                      <a:lnTo>
                        <a:pt x="116" y="57"/>
                      </a:lnTo>
                      <a:lnTo>
                        <a:pt x="112" y="52"/>
                      </a:lnTo>
                      <a:lnTo>
                        <a:pt x="118" y="43"/>
                      </a:lnTo>
                      <a:lnTo>
                        <a:pt x="125" y="27"/>
                      </a:lnTo>
                      <a:lnTo>
                        <a:pt x="128" y="20"/>
                      </a:lnTo>
                      <a:lnTo>
                        <a:pt x="127" y="10"/>
                      </a:lnTo>
                      <a:lnTo>
                        <a:pt x="102" y="0"/>
                      </a:lnTo>
                      <a:lnTo>
                        <a:pt x="63" y="7"/>
                      </a:lnTo>
                      <a:lnTo>
                        <a:pt x="49" y="0"/>
                      </a:lnTo>
                      <a:lnTo>
                        <a:pt x="43" y="10"/>
                      </a:lnTo>
                      <a:lnTo>
                        <a:pt x="37" y="39"/>
                      </a:lnTo>
                      <a:lnTo>
                        <a:pt x="27" y="49"/>
                      </a:lnTo>
                      <a:lnTo>
                        <a:pt x="24" y="60"/>
                      </a:lnTo>
                      <a:lnTo>
                        <a:pt x="14" y="67"/>
                      </a:lnTo>
                      <a:lnTo>
                        <a:pt x="4" y="67"/>
                      </a:lnTo>
                      <a:lnTo>
                        <a:pt x="0" y="7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57" name="Freeform 595"/>
                <p:cNvSpPr>
                  <a:spLocks/>
                </p:cNvSpPr>
                <p:nvPr/>
              </p:nvSpPr>
              <p:spPr bwMode="auto">
                <a:xfrm>
                  <a:off x="4659" y="1497"/>
                  <a:ext cx="7" cy="3"/>
                </a:xfrm>
                <a:custGeom>
                  <a:avLst/>
                  <a:gdLst>
                    <a:gd name="T0" fmla="*/ 0 w 14"/>
                    <a:gd name="T1" fmla="*/ 0 h 7"/>
                    <a:gd name="T2" fmla="*/ 0 w 14"/>
                    <a:gd name="T3" fmla="*/ 0 h 7"/>
                    <a:gd name="T4" fmla="*/ 0 w 14"/>
                    <a:gd name="T5" fmla="*/ 0 h 7"/>
                    <a:gd name="T6" fmla="*/ 0 w 14"/>
                    <a:gd name="T7" fmla="*/ 0 h 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4"/>
                    <a:gd name="T13" fmla="*/ 0 h 7"/>
                    <a:gd name="T14" fmla="*/ 14 w 14"/>
                    <a:gd name="T15" fmla="*/ 7 h 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4" h="7">
                      <a:moveTo>
                        <a:pt x="0" y="4"/>
                      </a:moveTo>
                      <a:lnTo>
                        <a:pt x="5" y="7"/>
                      </a:lnTo>
                      <a:lnTo>
                        <a:pt x="14" y="0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58" name="Freeform 596"/>
                <p:cNvSpPr>
                  <a:spLocks/>
                </p:cNvSpPr>
                <p:nvPr/>
              </p:nvSpPr>
              <p:spPr bwMode="auto">
                <a:xfrm>
                  <a:off x="4588" y="1553"/>
                  <a:ext cx="7" cy="13"/>
                </a:xfrm>
                <a:custGeom>
                  <a:avLst/>
                  <a:gdLst>
                    <a:gd name="T0" fmla="*/ 0 w 19"/>
                    <a:gd name="T1" fmla="*/ 0 h 41"/>
                    <a:gd name="T2" fmla="*/ 0 w 19"/>
                    <a:gd name="T3" fmla="*/ 0 h 41"/>
                    <a:gd name="T4" fmla="*/ 0 w 19"/>
                    <a:gd name="T5" fmla="*/ 0 h 41"/>
                    <a:gd name="T6" fmla="*/ 0 w 19"/>
                    <a:gd name="T7" fmla="*/ 0 h 41"/>
                    <a:gd name="T8" fmla="*/ 0 w 19"/>
                    <a:gd name="T9" fmla="*/ 0 h 41"/>
                    <a:gd name="T10" fmla="*/ 0 w 19"/>
                    <a:gd name="T11" fmla="*/ 0 h 41"/>
                    <a:gd name="T12" fmla="*/ 0 w 19"/>
                    <a:gd name="T13" fmla="*/ 0 h 41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"/>
                    <a:gd name="T22" fmla="*/ 0 h 41"/>
                    <a:gd name="T23" fmla="*/ 19 w 19"/>
                    <a:gd name="T24" fmla="*/ 41 h 41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" h="41">
                      <a:moveTo>
                        <a:pt x="0" y="9"/>
                      </a:moveTo>
                      <a:lnTo>
                        <a:pt x="8" y="41"/>
                      </a:lnTo>
                      <a:lnTo>
                        <a:pt x="13" y="40"/>
                      </a:lnTo>
                      <a:lnTo>
                        <a:pt x="19" y="4"/>
                      </a:lnTo>
                      <a:lnTo>
                        <a:pt x="13" y="0"/>
                      </a:lnTo>
                      <a:lnTo>
                        <a:pt x="11" y="2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59" name="Freeform 597"/>
                <p:cNvSpPr>
                  <a:spLocks/>
                </p:cNvSpPr>
                <p:nvPr/>
              </p:nvSpPr>
              <p:spPr bwMode="auto">
                <a:xfrm>
                  <a:off x="4608" y="1575"/>
                  <a:ext cx="4" cy="3"/>
                </a:xfrm>
                <a:custGeom>
                  <a:avLst/>
                  <a:gdLst>
                    <a:gd name="T0" fmla="*/ 0 w 12"/>
                    <a:gd name="T1" fmla="*/ 0 h 9"/>
                    <a:gd name="T2" fmla="*/ 0 w 12"/>
                    <a:gd name="T3" fmla="*/ 0 h 9"/>
                    <a:gd name="T4" fmla="*/ 0 w 12"/>
                    <a:gd name="T5" fmla="*/ 0 h 9"/>
                    <a:gd name="T6" fmla="*/ 0 w 12"/>
                    <a:gd name="T7" fmla="*/ 0 h 9"/>
                    <a:gd name="T8" fmla="*/ 0 w 12"/>
                    <a:gd name="T9" fmla="*/ 0 h 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"/>
                    <a:gd name="T16" fmla="*/ 0 h 9"/>
                    <a:gd name="T17" fmla="*/ 12 w 12"/>
                    <a:gd name="T18" fmla="*/ 9 h 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" h="9">
                      <a:moveTo>
                        <a:pt x="0" y="9"/>
                      </a:moveTo>
                      <a:lnTo>
                        <a:pt x="1" y="0"/>
                      </a:lnTo>
                      <a:lnTo>
                        <a:pt x="12" y="0"/>
                      </a:lnTo>
                      <a:lnTo>
                        <a:pt x="12" y="8"/>
                      </a:lnTo>
                      <a:lnTo>
                        <a:pt x="0" y="9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60" name="Freeform 598"/>
                <p:cNvSpPr>
                  <a:spLocks/>
                </p:cNvSpPr>
                <p:nvPr/>
              </p:nvSpPr>
              <p:spPr bwMode="auto">
                <a:xfrm>
                  <a:off x="4661" y="1539"/>
                  <a:ext cx="33" cy="32"/>
                </a:xfrm>
                <a:custGeom>
                  <a:avLst/>
                  <a:gdLst>
                    <a:gd name="T0" fmla="*/ 0 w 101"/>
                    <a:gd name="T1" fmla="*/ 0 h 99"/>
                    <a:gd name="T2" fmla="*/ 0 w 101"/>
                    <a:gd name="T3" fmla="*/ 0 h 99"/>
                    <a:gd name="T4" fmla="*/ 0 w 101"/>
                    <a:gd name="T5" fmla="*/ 0 h 99"/>
                    <a:gd name="T6" fmla="*/ 0 w 101"/>
                    <a:gd name="T7" fmla="*/ 0 h 99"/>
                    <a:gd name="T8" fmla="*/ 0 w 101"/>
                    <a:gd name="T9" fmla="*/ 0 h 99"/>
                    <a:gd name="T10" fmla="*/ 0 w 101"/>
                    <a:gd name="T11" fmla="*/ 0 h 99"/>
                    <a:gd name="T12" fmla="*/ 0 w 101"/>
                    <a:gd name="T13" fmla="*/ 0 h 99"/>
                    <a:gd name="T14" fmla="*/ 0 w 101"/>
                    <a:gd name="T15" fmla="*/ 0 h 99"/>
                    <a:gd name="T16" fmla="*/ 0 w 101"/>
                    <a:gd name="T17" fmla="*/ 0 h 99"/>
                    <a:gd name="T18" fmla="*/ 0 w 101"/>
                    <a:gd name="T19" fmla="*/ 0 h 99"/>
                    <a:gd name="T20" fmla="*/ 0 w 101"/>
                    <a:gd name="T21" fmla="*/ 0 h 99"/>
                    <a:gd name="T22" fmla="*/ 0 w 101"/>
                    <a:gd name="T23" fmla="*/ 0 h 99"/>
                    <a:gd name="T24" fmla="*/ 0 w 101"/>
                    <a:gd name="T25" fmla="*/ 0 h 99"/>
                    <a:gd name="T26" fmla="*/ 0 w 101"/>
                    <a:gd name="T27" fmla="*/ 0 h 99"/>
                    <a:gd name="T28" fmla="*/ 0 w 101"/>
                    <a:gd name="T29" fmla="*/ 0 h 99"/>
                    <a:gd name="T30" fmla="*/ 0 w 101"/>
                    <a:gd name="T31" fmla="*/ 0 h 99"/>
                    <a:gd name="T32" fmla="*/ 0 w 101"/>
                    <a:gd name="T33" fmla="*/ 0 h 99"/>
                    <a:gd name="T34" fmla="*/ 0 w 101"/>
                    <a:gd name="T35" fmla="*/ 0 h 99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1"/>
                    <a:gd name="T55" fmla="*/ 0 h 99"/>
                    <a:gd name="T56" fmla="*/ 101 w 101"/>
                    <a:gd name="T57" fmla="*/ 99 h 99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1" h="99">
                      <a:moveTo>
                        <a:pt x="0" y="69"/>
                      </a:moveTo>
                      <a:lnTo>
                        <a:pt x="8" y="64"/>
                      </a:lnTo>
                      <a:lnTo>
                        <a:pt x="8" y="53"/>
                      </a:lnTo>
                      <a:lnTo>
                        <a:pt x="21" y="36"/>
                      </a:lnTo>
                      <a:lnTo>
                        <a:pt x="28" y="6"/>
                      </a:lnTo>
                      <a:lnTo>
                        <a:pt x="37" y="0"/>
                      </a:lnTo>
                      <a:lnTo>
                        <a:pt x="44" y="20"/>
                      </a:lnTo>
                      <a:lnTo>
                        <a:pt x="67" y="37"/>
                      </a:lnTo>
                      <a:lnTo>
                        <a:pt x="60" y="47"/>
                      </a:lnTo>
                      <a:lnTo>
                        <a:pt x="66" y="49"/>
                      </a:lnTo>
                      <a:lnTo>
                        <a:pt x="74" y="61"/>
                      </a:lnTo>
                      <a:lnTo>
                        <a:pt x="101" y="69"/>
                      </a:lnTo>
                      <a:lnTo>
                        <a:pt x="80" y="90"/>
                      </a:lnTo>
                      <a:lnTo>
                        <a:pt x="60" y="96"/>
                      </a:lnTo>
                      <a:lnTo>
                        <a:pt x="40" y="99"/>
                      </a:lnTo>
                      <a:lnTo>
                        <a:pt x="18" y="92"/>
                      </a:lnTo>
                      <a:lnTo>
                        <a:pt x="10" y="78"/>
                      </a:lnTo>
                      <a:lnTo>
                        <a:pt x="0" y="69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61" name="Freeform 599"/>
                <p:cNvSpPr>
                  <a:spLocks/>
                </p:cNvSpPr>
                <p:nvPr/>
              </p:nvSpPr>
              <p:spPr bwMode="auto">
                <a:xfrm>
                  <a:off x="4681" y="1552"/>
                  <a:ext cx="3" cy="4"/>
                </a:xfrm>
                <a:custGeom>
                  <a:avLst/>
                  <a:gdLst>
                    <a:gd name="T0" fmla="*/ 0 w 9"/>
                    <a:gd name="T1" fmla="*/ 0 h 12"/>
                    <a:gd name="T2" fmla="*/ 0 w 9"/>
                    <a:gd name="T3" fmla="*/ 0 h 12"/>
                    <a:gd name="T4" fmla="*/ 0 w 9"/>
                    <a:gd name="T5" fmla="*/ 0 h 12"/>
                    <a:gd name="T6" fmla="*/ 0 w 9"/>
                    <a:gd name="T7" fmla="*/ 0 h 12"/>
                    <a:gd name="T8" fmla="*/ 0 w 9"/>
                    <a:gd name="T9" fmla="*/ 0 h 12"/>
                    <a:gd name="T10" fmla="*/ 0 w 9"/>
                    <a:gd name="T11" fmla="*/ 0 h 12"/>
                    <a:gd name="T12" fmla="*/ 0 w 9"/>
                    <a:gd name="T13" fmla="*/ 0 h 1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9"/>
                    <a:gd name="T22" fmla="*/ 0 h 12"/>
                    <a:gd name="T23" fmla="*/ 9 w 9"/>
                    <a:gd name="T24" fmla="*/ 12 h 12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9" h="12">
                      <a:moveTo>
                        <a:pt x="0" y="10"/>
                      </a:moveTo>
                      <a:lnTo>
                        <a:pt x="6" y="12"/>
                      </a:lnTo>
                      <a:lnTo>
                        <a:pt x="9" y="9"/>
                      </a:lnTo>
                      <a:lnTo>
                        <a:pt x="5" y="7"/>
                      </a:lnTo>
                      <a:lnTo>
                        <a:pt x="9" y="5"/>
                      </a:lnTo>
                      <a:lnTo>
                        <a:pt x="7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62" name="Freeform 600"/>
                <p:cNvSpPr>
                  <a:spLocks/>
                </p:cNvSpPr>
                <p:nvPr/>
              </p:nvSpPr>
              <p:spPr bwMode="auto">
                <a:xfrm>
                  <a:off x="4605" y="1575"/>
                  <a:ext cx="13" cy="14"/>
                </a:xfrm>
                <a:custGeom>
                  <a:avLst/>
                  <a:gdLst>
                    <a:gd name="T0" fmla="*/ 0 w 39"/>
                    <a:gd name="T1" fmla="*/ 0 h 41"/>
                    <a:gd name="T2" fmla="*/ 0 w 39"/>
                    <a:gd name="T3" fmla="*/ 0 h 41"/>
                    <a:gd name="T4" fmla="*/ 0 w 39"/>
                    <a:gd name="T5" fmla="*/ 0 h 41"/>
                    <a:gd name="T6" fmla="*/ 0 w 39"/>
                    <a:gd name="T7" fmla="*/ 0 h 41"/>
                    <a:gd name="T8" fmla="*/ 0 w 39"/>
                    <a:gd name="T9" fmla="*/ 0 h 41"/>
                    <a:gd name="T10" fmla="*/ 0 w 39"/>
                    <a:gd name="T11" fmla="*/ 0 h 41"/>
                    <a:gd name="T12" fmla="*/ 0 w 39"/>
                    <a:gd name="T13" fmla="*/ 0 h 41"/>
                    <a:gd name="T14" fmla="*/ 0 w 39"/>
                    <a:gd name="T15" fmla="*/ 0 h 41"/>
                    <a:gd name="T16" fmla="*/ 0 w 39"/>
                    <a:gd name="T17" fmla="*/ 0 h 41"/>
                    <a:gd name="T18" fmla="*/ 0 w 39"/>
                    <a:gd name="T19" fmla="*/ 0 h 41"/>
                    <a:gd name="T20" fmla="*/ 0 w 39"/>
                    <a:gd name="T21" fmla="*/ 0 h 41"/>
                    <a:gd name="T22" fmla="*/ 0 w 39"/>
                    <a:gd name="T23" fmla="*/ 0 h 41"/>
                    <a:gd name="T24" fmla="*/ 0 w 39"/>
                    <a:gd name="T25" fmla="*/ 0 h 41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39"/>
                    <a:gd name="T40" fmla="*/ 0 h 41"/>
                    <a:gd name="T41" fmla="*/ 39 w 39"/>
                    <a:gd name="T42" fmla="*/ 41 h 41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39" h="41">
                      <a:moveTo>
                        <a:pt x="0" y="20"/>
                      </a:moveTo>
                      <a:lnTo>
                        <a:pt x="7" y="13"/>
                      </a:lnTo>
                      <a:lnTo>
                        <a:pt x="8" y="13"/>
                      </a:lnTo>
                      <a:lnTo>
                        <a:pt x="7" y="9"/>
                      </a:lnTo>
                      <a:lnTo>
                        <a:pt x="19" y="8"/>
                      </a:lnTo>
                      <a:lnTo>
                        <a:pt x="19" y="0"/>
                      </a:lnTo>
                      <a:lnTo>
                        <a:pt x="33" y="0"/>
                      </a:lnTo>
                      <a:lnTo>
                        <a:pt x="32" y="7"/>
                      </a:lnTo>
                      <a:lnTo>
                        <a:pt x="39" y="8"/>
                      </a:lnTo>
                      <a:lnTo>
                        <a:pt x="37" y="30"/>
                      </a:lnTo>
                      <a:lnTo>
                        <a:pt x="29" y="27"/>
                      </a:lnTo>
                      <a:lnTo>
                        <a:pt x="19" y="41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63" name="Freeform 601"/>
                <p:cNvSpPr>
                  <a:spLocks/>
                </p:cNvSpPr>
                <p:nvPr/>
              </p:nvSpPr>
              <p:spPr bwMode="auto">
                <a:xfrm>
                  <a:off x="4549" y="1550"/>
                  <a:ext cx="6" cy="1"/>
                </a:xfrm>
                <a:custGeom>
                  <a:avLst/>
                  <a:gdLst>
                    <a:gd name="T0" fmla="*/ 0 w 20"/>
                    <a:gd name="T1" fmla="*/ 0 h 3"/>
                    <a:gd name="T2" fmla="*/ 0 w 20"/>
                    <a:gd name="T3" fmla="*/ 0 h 3"/>
                    <a:gd name="T4" fmla="*/ 0 w 20"/>
                    <a:gd name="T5" fmla="*/ 0 h 3"/>
                    <a:gd name="T6" fmla="*/ 0 w 20"/>
                    <a:gd name="T7" fmla="*/ 0 h 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0"/>
                    <a:gd name="T13" fmla="*/ 0 h 3"/>
                    <a:gd name="T14" fmla="*/ 20 w 20"/>
                    <a:gd name="T15" fmla="*/ 3 h 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0" h="3">
                      <a:moveTo>
                        <a:pt x="0" y="3"/>
                      </a:moveTo>
                      <a:lnTo>
                        <a:pt x="1" y="0"/>
                      </a:lnTo>
                      <a:lnTo>
                        <a:pt x="20" y="1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64" name="Freeform 602"/>
                <p:cNvSpPr>
                  <a:spLocks/>
                </p:cNvSpPr>
                <p:nvPr/>
              </p:nvSpPr>
              <p:spPr bwMode="auto">
                <a:xfrm>
                  <a:off x="4579" y="1554"/>
                  <a:ext cx="12" cy="15"/>
                </a:xfrm>
                <a:custGeom>
                  <a:avLst/>
                  <a:gdLst>
                    <a:gd name="T0" fmla="*/ 0 w 29"/>
                    <a:gd name="T1" fmla="*/ 0 h 43"/>
                    <a:gd name="T2" fmla="*/ 0 w 29"/>
                    <a:gd name="T3" fmla="*/ 0 h 43"/>
                    <a:gd name="T4" fmla="*/ 0 w 29"/>
                    <a:gd name="T5" fmla="*/ 0 h 43"/>
                    <a:gd name="T6" fmla="*/ 0 w 29"/>
                    <a:gd name="T7" fmla="*/ 0 h 43"/>
                    <a:gd name="T8" fmla="*/ 0 w 29"/>
                    <a:gd name="T9" fmla="*/ 0 h 43"/>
                    <a:gd name="T10" fmla="*/ 0 w 29"/>
                    <a:gd name="T11" fmla="*/ 0 h 43"/>
                    <a:gd name="T12" fmla="*/ 0 w 29"/>
                    <a:gd name="T13" fmla="*/ 0 h 4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9"/>
                    <a:gd name="T22" fmla="*/ 0 h 43"/>
                    <a:gd name="T23" fmla="*/ 29 w 29"/>
                    <a:gd name="T24" fmla="*/ 43 h 4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9" h="43">
                      <a:moveTo>
                        <a:pt x="0" y="40"/>
                      </a:moveTo>
                      <a:lnTo>
                        <a:pt x="4" y="11"/>
                      </a:lnTo>
                      <a:lnTo>
                        <a:pt x="3" y="1"/>
                      </a:lnTo>
                      <a:lnTo>
                        <a:pt x="20" y="0"/>
                      </a:lnTo>
                      <a:lnTo>
                        <a:pt x="29" y="34"/>
                      </a:lnTo>
                      <a:lnTo>
                        <a:pt x="7" y="43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65" name="Freeform 603"/>
                <p:cNvSpPr>
                  <a:spLocks/>
                </p:cNvSpPr>
                <p:nvPr/>
              </p:nvSpPr>
              <p:spPr bwMode="auto">
                <a:xfrm>
                  <a:off x="4553" y="1552"/>
                  <a:ext cx="16" cy="12"/>
                </a:xfrm>
                <a:custGeom>
                  <a:avLst/>
                  <a:gdLst>
                    <a:gd name="T0" fmla="*/ 0 w 49"/>
                    <a:gd name="T1" fmla="*/ 0 h 36"/>
                    <a:gd name="T2" fmla="*/ 0 w 49"/>
                    <a:gd name="T3" fmla="*/ 0 h 36"/>
                    <a:gd name="T4" fmla="*/ 0 w 49"/>
                    <a:gd name="T5" fmla="*/ 0 h 36"/>
                    <a:gd name="T6" fmla="*/ 0 w 49"/>
                    <a:gd name="T7" fmla="*/ 0 h 36"/>
                    <a:gd name="T8" fmla="*/ 0 w 49"/>
                    <a:gd name="T9" fmla="*/ 0 h 36"/>
                    <a:gd name="T10" fmla="*/ 0 w 49"/>
                    <a:gd name="T11" fmla="*/ 0 h 36"/>
                    <a:gd name="T12" fmla="*/ 0 w 49"/>
                    <a:gd name="T13" fmla="*/ 0 h 36"/>
                    <a:gd name="T14" fmla="*/ 0 w 49"/>
                    <a:gd name="T15" fmla="*/ 0 h 36"/>
                    <a:gd name="T16" fmla="*/ 0 w 49"/>
                    <a:gd name="T17" fmla="*/ 0 h 36"/>
                    <a:gd name="T18" fmla="*/ 0 w 49"/>
                    <a:gd name="T19" fmla="*/ 0 h 36"/>
                    <a:gd name="T20" fmla="*/ 0 w 49"/>
                    <a:gd name="T21" fmla="*/ 0 h 36"/>
                    <a:gd name="T22" fmla="*/ 0 w 49"/>
                    <a:gd name="T23" fmla="*/ 0 h 36"/>
                    <a:gd name="T24" fmla="*/ 0 w 49"/>
                    <a:gd name="T25" fmla="*/ 0 h 36"/>
                    <a:gd name="T26" fmla="*/ 0 w 49"/>
                    <a:gd name="T27" fmla="*/ 0 h 36"/>
                    <a:gd name="T28" fmla="*/ 0 w 49"/>
                    <a:gd name="T29" fmla="*/ 0 h 36"/>
                    <a:gd name="T30" fmla="*/ 0 w 49"/>
                    <a:gd name="T31" fmla="*/ 0 h 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49"/>
                    <a:gd name="T49" fmla="*/ 0 h 36"/>
                    <a:gd name="T50" fmla="*/ 49 w 49"/>
                    <a:gd name="T51" fmla="*/ 36 h 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49" h="36">
                      <a:moveTo>
                        <a:pt x="0" y="12"/>
                      </a:moveTo>
                      <a:lnTo>
                        <a:pt x="8" y="7"/>
                      </a:lnTo>
                      <a:lnTo>
                        <a:pt x="8" y="0"/>
                      </a:lnTo>
                      <a:lnTo>
                        <a:pt x="25" y="2"/>
                      </a:lnTo>
                      <a:lnTo>
                        <a:pt x="29" y="5"/>
                      </a:lnTo>
                      <a:lnTo>
                        <a:pt x="40" y="2"/>
                      </a:lnTo>
                      <a:lnTo>
                        <a:pt x="48" y="17"/>
                      </a:lnTo>
                      <a:lnTo>
                        <a:pt x="49" y="30"/>
                      </a:lnTo>
                      <a:lnTo>
                        <a:pt x="46" y="30"/>
                      </a:lnTo>
                      <a:lnTo>
                        <a:pt x="45" y="35"/>
                      </a:lnTo>
                      <a:lnTo>
                        <a:pt x="38" y="36"/>
                      </a:lnTo>
                      <a:lnTo>
                        <a:pt x="38" y="30"/>
                      </a:lnTo>
                      <a:lnTo>
                        <a:pt x="33" y="30"/>
                      </a:lnTo>
                      <a:lnTo>
                        <a:pt x="27" y="20"/>
                      </a:lnTo>
                      <a:lnTo>
                        <a:pt x="10" y="24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66" name="Freeform 604"/>
                <p:cNvSpPr>
                  <a:spLocks/>
                </p:cNvSpPr>
                <p:nvPr/>
              </p:nvSpPr>
              <p:spPr bwMode="auto">
                <a:xfrm>
                  <a:off x="4687" y="1513"/>
                  <a:ext cx="4" cy="1"/>
                </a:xfrm>
                <a:custGeom>
                  <a:avLst/>
                  <a:gdLst>
                    <a:gd name="T0" fmla="*/ 0 w 13"/>
                    <a:gd name="T1" fmla="*/ 0 h 2"/>
                    <a:gd name="T2" fmla="*/ 0 w 13"/>
                    <a:gd name="T3" fmla="*/ 1 h 2"/>
                    <a:gd name="T4" fmla="*/ 0 w 13"/>
                    <a:gd name="T5" fmla="*/ 0 h 2"/>
                    <a:gd name="T6" fmla="*/ 0 w 13"/>
                    <a:gd name="T7" fmla="*/ 0 h 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3"/>
                    <a:gd name="T13" fmla="*/ 0 h 2"/>
                    <a:gd name="T14" fmla="*/ 13 w 13"/>
                    <a:gd name="T15" fmla="*/ 2 h 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3" h="2">
                      <a:moveTo>
                        <a:pt x="0" y="0"/>
                      </a:moveTo>
                      <a:lnTo>
                        <a:pt x="8" y="2"/>
                      </a:lnTo>
                      <a:lnTo>
                        <a:pt x="1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  <p:sp>
              <p:nvSpPr>
                <p:cNvPr id="567" name="Freeform 605"/>
                <p:cNvSpPr>
                  <a:spLocks/>
                </p:cNvSpPr>
                <p:nvPr/>
              </p:nvSpPr>
              <p:spPr bwMode="auto">
                <a:xfrm>
                  <a:off x="4663" y="1503"/>
                  <a:ext cx="3" cy="10"/>
                </a:xfrm>
                <a:custGeom>
                  <a:avLst/>
                  <a:gdLst>
                    <a:gd name="T0" fmla="*/ 0 w 9"/>
                    <a:gd name="T1" fmla="*/ 0 h 30"/>
                    <a:gd name="T2" fmla="*/ 0 w 9"/>
                    <a:gd name="T3" fmla="*/ 0 h 30"/>
                    <a:gd name="T4" fmla="*/ 0 w 9"/>
                    <a:gd name="T5" fmla="*/ 0 h 30"/>
                    <a:gd name="T6" fmla="*/ 0 w 9"/>
                    <a:gd name="T7" fmla="*/ 0 h 30"/>
                    <a:gd name="T8" fmla="*/ 0 w 9"/>
                    <a:gd name="T9" fmla="*/ 0 h 30"/>
                    <a:gd name="T10" fmla="*/ 0 w 9"/>
                    <a:gd name="T11" fmla="*/ 0 h 30"/>
                    <a:gd name="T12" fmla="*/ 0 w 9"/>
                    <a:gd name="T13" fmla="*/ 0 h 30"/>
                    <a:gd name="T14" fmla="*/ 0 w 9"/>
                    <a:gd name="T15" fmla="*/ 0 h 30"/>
                    <a:gd name="T16" fmla="*/ 0 w 9"/>
                    <a:gd name="T17" fmla="*/ 0 h 30"/>
                    <a:gd name="T18" fmla="*/ 0 w 9"/>
                    <a:gd name="T19" fmla="*/ 0 h 3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9"/>
                    <a:gd name="T31" fmla="*/ 0 h 30"/>
                    <a:gd name="T32" fmla="*/ 9 w 9"/>
                    <a:gd name="T33" fmla="*/ 30 h 3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9" h="30">
                      <a:moveTo>
                        <a:pt x="0" y="15"/>
                      </a:moveTo>
                      <a:lnTo>
                        <a:pt x="3" y="30"/>
                      </a:lnTo>
                      <a:lnTo>
                        <a:pt x="6" y="28"/>
                      </a:lnTo>
                      <a:lnTo>
                        <a:pt x="7" y="14"/>
                      </a:lnTo>
                      <a:lnTo>
                        <a:pt x="3" y="15"/>
                      </a:lnTo>
                      <a:lnTo>
                        <a:pt x="6" y="7"/>
                      </a:lnTo>
                      <a:lnTo>
                        <a:pt x="7" y="5"/>
                      </a:lnTo>
                      <a:lnTo>
                        <a:pt x="9" y="0"/>
                      </a:lnTo>
                      <a:lnTo>
                        <a:pt x="6" y="2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1079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1pPr>
                  <a:lvl2pPr marL="742950" indent="-28575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2pPr>
                  <a:lvl3pPr marL="11430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3pPr>
                  <a:lvl4pPr marL="16002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4pPr>
                  <a:lvl5pPr marL="2057400" indent="-228600" eaLnBrk="0" hangingPunct="0"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 sz="1200">
                      <a:solidFill>
                        <a:schemeClr val="tx1"/>
                      </a:solidFill>
                      <a:latin typeface="Arial" pitchFamily="34" charset="0"/>
                      <a:ea typeface="가는각진제목체" pitchFamily="18" charset="-127"/>
                    </a:defRPr>
                  </a:lvl9pPr>
                </a:lstStyle>
                <a:p>
                  <a:pPr eaLnBrk="1" hangingPunct="1"/>
                  <a:endParaRPr lang="ko-KR" altLang="en-US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sp>
            <p:nvSpPr>
              <p:cNvPr id="323" name="Freeform 606"/>
              <p:cNvSpPr>
                <a:spLocks/>
              </p:cNvSpPr>
              <p:nvPr/>
            </p:nvSpPr>
            <p:spPr bwMode="auto">
              <a:xfrm>
                <a:off x="4671" y="1373"/>
                <a:ext cx="14" cy="15"/>
              </a:xfrm>
              <a:custGeom>
                <a:avLst/>
                <a:gdLst>
                  <a:gd name="T0" fmla="*/ 0 w 40"/>
                  <a:gd name="T1" fmla="*/ 0 h 44"/>
                  <a:gd name="T2" fmla="*/ 0 w 40"/>
                  <a:gd name="T3" fmla="*/ 0 h 44"/>
                  <a:gd name="T4" fmla="*/ 0 w 40"/>
                  <a:gd name="T5" fmla="*/ 0 h 44"/>
                  <a:gd name="T6" fmla="*/ 0 w 40"/>
                  <a:gd name="T7" fmla="*/ 0 h 44"/>
                  <a:gd name="T8" fmla="*/ 0 w 40"/>
                  <a:gd name="T9" fmla="*/ 0 h 44"/>
                  <a:gd name="T10" fmla="*/ 0 w 40"/>
                  <a:gd name="T11" fmla="*/ 0 h 44"/>
                  <a:gd name="T12" fmla="*/ 0 w 40"/>
                  <a:gd name="T13" fmla="*/ 0 h 44"/>
                  <a:gd name="T14" fmla="*/ 0 w 40"/>
                  <a:gd name="T15" fmla="*/ 0 h 44"/>
                  <a:gd name="T16" fmla="*/ 0 w 40"/>
                  <a:gd name="T17" fmla="*/ 0 h 44"/>
                  <a:gd name="T18" fmla="*/ 0 w 40"/>
                  <a:gd name="T19" fmla="*/ 0 h 44"/>
                  <a:gd name="T20" fmla="*/ 0 w 40"/>
                  <a:gd name="T21" fmla="*/ 0 h 44"/>
                  <a:gd name="T22" fmla="*/ 0 w 40"/>
                  <a:gd name="T23" fmla="*/ 0 h 44"/>
                  <a:gd name="T24" fmla="*/ 0 w 40"/>
                  <a:gd name="T25" fmla="*/ 0 h 4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0"/>
                  <a:gd name="T40" fmla="*/ 0 h 44"/>
                  <a:gd name="T41" fmla="*/ 40 w 40"/>
                  <a:gd name="T42" fmla="*/ 44 h 44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0" h="44">
                    <a:moveTo>
                      <a:pt x="0" y="29"/>
                    </a:moveTo>
                    <a:lnTo>
                      <a:pt x="1" y="22"/>
                    </a:lnTo>
                    <a:lnTo>
                      <a:pt x="2" y="17"/>
                    </a:lnTo>
                    <a:lnTo>
                      <a:pt x="5" y="17"/>
                    </a:lnTo>
                    <a:lnTo>
                      <a:pt x="4" y="4"/>
                    </a:lnTo>
                    <a:lnTo>
                      <a:pt x="16" y="0"/>
                    </a:lnTo>
                    <a:lnTo>
                      <a:pt x="22" y="3"/>
                    </a:lnTo>
                    <a:lnTo>
                      <a:pt x="26" y="8"/>
                    </a:lnTo>
                    <a:lnTo>
                      <a:pt x="40" y="9"/>
                    </a:lnTo>
                    <a:lnTo>
                      <a:pt x="36" y="38"/>
                    </a:lnTo>
                    <a:lnTo>
                      <a:pt x="5" y="44"/>
                    </a:lnTo>
                    <a:lnTo>
                      <a:pt x="7" y="33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4" name="Freeform 607"/>
              <p:cNvSpPr>
                <a:spLocks/>
              </p:cNvSpPr>
              <p:nvPr/>
            </p:nvSpPr>
            <p:spPr bwMode="auto">
              <a:xfrm>
                <a:off x="4768" y="1320"/>
                <a:ext cx="10" cy="9"/>
              </a:xfrm>
              <a:custGeom>
                <a:avLst/>
                <a:gdLst>
                  <a:gd name="T0" fmla="*/ 0 w 30"/>
                  <a:gd name="T1" fmla="*/ 0 h 31"/>
                  <a:gd name="T2" fmla="*/ 0 w 30"/>
                  <a:gd name="T3" fmla="*/ 0 h 31"/>
                  <a:gd name="T4" fmla="*/ 0 w 30"/>
                  <a:gd name="T5" fmla="*/ 0 h 31"/>
                  <a:gd name="T6" fmla="*/ 0 w 30"/>
                  <a:gd name="T7" fmla="*/ 0 h 31"/>
                  <a:gd name="T8" fmla="*/ 0 w 30"/>
                  <a:gd name="T9" fmla="*/ 0 h 31"/>
                  <a:gd name="T10" fmla="*/ 0 w 30"/>
                  <a:gd name="T11" fmla="*/ 0 h 31"/>
                  <a:gd name="T12" fmla="*/ 0 w 30"/>
                  <a:gd name="T13" fmla="*/ 0 h 31"/>
                  <a:gd name="T14" fmla="*/ 0 w 30"/>
                  <a:gd name="T15" fmla="*/ 0 h 31"/>
                  <a:gd name="T16" fmla="*/ 0 w 30"/>
                  <a:gd name="T17" fmla="*/ 0 h 31"/>
                  <a:gd name="T18" fmla="*/ 0 w 30"/>
                  <a:gd name="T19" fmla="*/ 0 h 31"/>
                  <a:gd name="T20" fmla="*/ 0 w 30"/>
                  <a:gd name="T21" fmla="*/ 0 h 31"/>
                  <a:gd name="T22" fmla="*/ 0 w 30"/>
                  <a:gd name="T23" fmla="*/ 0 h 31"/>
                  <a:gd name="T24" fmla="*/ 0 w 30"/>
                  <a:gd name="T25" fmla="*/ 0 h 3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0"/>
                  <a:gd name="T40" fmla="*/ 0 h 31"/>
                  <a:gd name="T41" fmla="*/ 30 w 30"/>
                  <a:gd name="T42" fmla="*/ 31 h 3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0" h="31">
                    <a:moveTo>
                      <a:pt x="0" y="15"/>
                    </a:moveTo>
                    <a:lnTo>
                      <a:pt x="3" y="7"/>
                    </a:lnTo>
                    <a:lnTo>
                      <a:pt x="4" y="5"/>
                    </a:lnTo>
                    <a:lnTo>
                      <a:pt x="12" y="7"/>
                    </a:lnTo>
                    <a:lnTo>
                      <a:pt x="28" y="0"/>
                    </a:lnTo>
                    <a:lnTo>
                      <a:pt x="30" y="8"/>
                    </a:lnTo>
                    <a:lnTo>
                      <a:pt x="15" y="14"/>
                    </a:lnTo>
                    <a:lnTo>
                      <a:pt x="23" y="21"/>
                    </a:lnTo>
                    <a:lnTo>
                      <a:pt x="18" y="25"/>
                    </a:lnTo>
                    <a:lnTo>
                      <a:pt x="9" y="31"/>
                    </a:lnTo>
                    <a:lnTo>
                      <a:pt x="3" y="28"/>
                    </a:lnTo>
                    <a:lnTo>
                      <a:pt x="4" y="14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5" name="Freeform 608"/>
              <p:cNvSpPr>
                <a:spLocks/>
              </p:cNvSpPr>
              <p:nvPr/>
            </p:nvSpPr>
            <p:spPr bwMode="auto">
              <a:xfrm>
                <a:off x="4767" y="1387"/>
                <a:ext cx="18" cy="21"/>
              </a:xfrm>
              <a:custGeom>
                <a:avLst/>
                <a:gdLst>
                  <a:gd name="T0" fmla="*/ 0 w 52"/>
                  <a:gd name="T1" fmla="*/ 0 h 62"/>
                  <a:gd name="T2" fmla="*/ 0 w 52"/>
                  <a:gd name="T3" fmla="*/ 0 h 62"/>
                  <a:gd name="T4" fmla="*/ 0 w 52"/>
                  <a:gd name="T5" fmla="*/ 0 h 62"/>
                  <a:gd name="T6" fmla="*/ 0 w 52"/>
                  <a:gd name="T7" fmla="*/ 0 h 62"/>
                  <a:gd name="T8" fmla="*/ 0 w 52"/>
                  <a:gd name="T9" fmla="*/ 0 h 62"/>
                  <a:gd name="T10" fmla="*/ 0 w 52"/>
                  <a:gd name="T11" fmla="*/ 0 h 62"/>
                  <a:gd name="T12" fmla="*/ 0 w 52"/>
                  <a:gd name="T13" fmla="*/ 0 h 62"/>
                  <a:gd name="T14" fmla="*/ 0 w 52"/>
                  <a:gd name="T15" fmla="*/ 0 h 62"/>
                  <a:gd name="T16" fmla="*/ 0 w 52"/>
                  <a:gd name="T17" fmla="*/ 0 h 62"/>
                  <a:gd name="T18" fmla="*/ 0 w 52"/>
                  <a:gd name="T19" fmla="*/ 0 h 62"/>
                  <a:gd name="T20" fmla="*/ 0 w 52"/>
                  <a:gd name="T21" fmla="*/ 0 h 62"/>
                  <a:gd name="T22" fmla="*/ 0 w 52"/>
                  <a:gd name="T23" fmla="*/ 0 h 62"/>
                  <a:gd name="T24" fmla="*/ 0 w 52"/>
                  <a:gd name="T25" fmla="*/ 0 h 6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"/>
                  <a:gd name="T40" fmla="*/ 0 h 62"/>
                  <a:gd name="T41" fmla="*/ 52 w 52"/>
                  <a:gd name="T42" fmla="*/ 62 h 6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" h="62">
                    <a:moveTo>
                      <a:pt x="0" y="4"/>
                    </a:moveTo>
                    <a:lnTo>
                      <a:pt x="6" y="17"/>
                    </a:lnTo>
                    <a:lnTo>
                      <a:pt x="0" y="29"/>
                    </a:lnTo>
                    <a:lnTo>
                      <a:pt x="3" y="32"/>
                    </a:lnTo>
                    <a:lnTo>
                      <a:pt x="0" y="37"/>
                    </a:lnTo>
                    <a:lnTo>
                      <a:pt x="35" y="62"/>
                    </a:lnTo>
                    <a:lnTo>
                      <a:pt x="48" y="42"/>
                    </a:lnTo>
                    <a:lnTo>
                      <a:pt x="46" y="37"/>
                    </a:lnTo>
                    <a:lnTo>
                      <a:pt x="46" y="13"/>
                    </a:lnTo>
                    <a:lnTo>
                      <a:pt x="52" y="4"/>
                    </a:lnTo>
                    <a:lnTo>
                      <a:pt x="32" y="7"/>
                    </a:lnTo>
                    <a:lnTo>
                      <a:pt x="10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6" name="Freeform 609"/>
              <p:cNvSpPr>
                <a:spLocks/>
              </p:cNvSpPr>
              <p:nvPr/>
            </p:nvSpPr>
            <p:spPr bwMode="auto">
              <a:xfrm>
                <a:off x="4795" y="1328"/>
                <a:ext cx="4" cy="4"/>
              </a:xfrm>
              <a:custGeom>
                <a:avLst/>
                <a:gdLst>
                  <a:gd name="T0" fmla="*/ 0 w 13"/>
                  <a:gd name="T1" fmla="*/ 0 h 11"/>
                  <a:gd name="T2" fmla="*/ 0 w 13"/>
                  <a:gd name="T3" fmla="*/ 0 h 11"/>
                  <a:gd name="T4" fmla="*/ 0 w 13"/>
                  <a:gd name="T5" fmla="*/ 0 h 11"/>
                  <a:gd name="T6" fmla="*/ 0 w 13"/>
                  <a:gd name="T7" fmla="*/ 0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"/>
                  <a:gd name="T13" fmla="*/ 0 h 11"/>
                  <a:gd name="T14" fmla="*/ 13 w 13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" h="11">
                    <a:moveTo>
                      <a:pt x="0" y="6"/>
                    </a:moveTo>
                    <a:lnTo>
                      <a:pt x="9" y="0"/>
                    </a:lnTo>
                    <a:lnTo>
                      <a:pt x="13" y="11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7" name="Freeform 610"/>
              <p:cNvSpPr>
                <a:spLocks/>
              </p:cNvSpPr>
              <p:nvPr/>
            </p:nvSpPr>
            <p:spPr bwMode="auto">
              <a:xfrm>
                <a:off x="4769" y="1316"/>
                <a:ext cx="4" cy="5"/>
              </a:xfrm>
              <a:custGeom>
                <a:avLst/>
                <a:gdLst>
                  <a:gd name="T0" fmla="*/ 0 w 10"/>
                  <a:gd name="T1" fmla="*/ 0 h 13"/>
                  <a:gd name="T2" fmla="*/ 0 w 10"/>
                  <a:gd name="T3" fmla="*/ 0 h 13"/>
                  <a:gd name="T4" fmla="*/ 0 w 10"/>
                  <a:gd name="T5" fmla="*/ 0 h 13"/>
                  <a:gd name="T6" fmla="*/ 0 w 10"/>
                  <a:gd name="T7" fmla="*/ 0 h 13"/>
                  <a:gd name="T8" fmla="*/ 0 w 10"/>
                  <a:gd name="T9" fmla="*/ 0 h 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"/>
                  <a:gd name="T16" fmla="*/ 0 h 13"/>
                  <a:gd name="T17" fmla="*/ 10 w 10"/>
                  <a:gd name="T18" fmla="*/ 13 h 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" h="13">
                    <a:moveTo>
                      <a:pt x="0" y="13"/>
                    </a:moveTo>
                    <a:lnTo>
                      <a:pt x="3" y="11"/>
                    </a:lnTo>
                    <a:lnTo>
                      <a:pt x="10" y="4"/>
                    </a:lnTo>
                    <a:lnTo>
                      <a:pt x="6" y="0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8" name="Freeform 611"/>
              <p:cNvSpPr>
                <a:spLocks/>
              </p:cNvSpPr>
              <p:nvPr/>
            </p:nvSpPr>
            <p:spPr bwMode="auto">
              <a:xfrm>
                <a:off x="4665" y="1379"/>
                <a:ext cx="9" cy="9"/>
              </a:xfrm>
              <a:custGeom>
                <a:avLst/>
                <a:gdLst>
                  <a:gd name="T0" fmla="*/ 0 w 26"/>
                  <a:gd name="T1" fmla="*/ 0 h 27"/>
                  <a:gd name="T2" fmla="*/ 0 w 26"/>
                  <a:gd name="T3" fmla="*/ 0 h 27"/>
                  <a:gd name="T4" fmla="*/ 0 w 26"/>
                  <a:gd name="T5" fmla="*/ 0 h 27"/>
                  <a:gd name="T6" fmla="*/ 0 w 26"/>
                  <a:gd name="T7" fmla="*/ 0 h 27"/>
                  <a:gd name="T8" fmla="*/ 0 w 26"/>
                  <a:gd name="T9" fmla="*/ 0 h 27"/>
                  <a:gd name="T10" fmla="*/ 0 w 26"/>
                  <a:gd name="T11" fmla="*/ 0 h 27"/>
                  <a:gd name="T12" fmla="*/ 0 w 26"/>
                  <a:gd name="T13" fmla="*/ 0 h 27"/>
                  <a:gd name="T14" fmla="*/ 0 w 26"/>
                  <a:gd name="T15" fmla="*/ 0 h 27"/>
                  <a:gd name="T16" fmla="*/ 0 w 26"/>
                  <a:gd name="T17" fmla="*/ 0 h 2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6"/>
                  <a:gd name="T28" fmla="*/ 0 h 27"/>
                  <a:gd name="T29" fmla="*/ 26 w 26"/>
                  <a:gd name="T30" fmla="*/ 27 h 2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6" h="27">
                    <a:moveTo>
                      <a:pt x="0" y="10"/>
                    </a:moveTo>
                    <a:lnTo>
                      <a:pt x="8" y="0"/>
                    </a:lnTo>
                    <a:lnTo>
                      <a:pt x="13" y="0"/>
                    </a:lnTo>
                    <a:lnTo>
                      <a:pt x="13" y="6"/>
                    </a:lnTo>
                    <a:lnTo>
                      <a:pt x="20" y="5"/>
                    </a:lnTo>
                    <a:lnTo>
                      <a:pt x="19" y="12"/>
                    </a:lnTo>
                    <a:lnTo>
                      <a:pt x="26" y="16"/>
                    </a:lnTo>
                    <a:lnTo>
                      <a:pt x="24" y="27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9" name="Freeform 612"/>
              <p:cNvSpPr>
                <a:spLocks/>
              </p:cNvSpPr>
              <p:nvPr/>
            </p:nvSpPr>
            <p:spPr bwMode="auto">
              <a:xfrm>
                <a:off x="4712" y="1321"/>
                <a:ext cx="35" cy="32"/>
              </a:xfrm>
              <a:custGeom>
                <a:avLst/>
                <a:gdLst>
                  <a:gd name="T0" fmla="*/ 0 w 105"/>
                  <a:gd name="T1" fmla="*/ 0 h 98"/>
                  <a:gd name="T2" fmla="*/ 0 w 105"/>
                  <a:gd name="T3" fmla="*/ 0 h 98"/>
                  <a:gd name="T4" fmla="*/ 0 w 105"/>
                  <a:gd name="T5" fmla="*/ 0 h 98"/>
                  <a:gd name="T6" fmla="*/ 0 w 105"/>
                  <a:gd name="T7" fmla="*/ 0 h 98"/>
                  <a:gd name="T8" fmla="*/ 0 w 105"/>
                  <a:gd name="T9" fmla="*/ 0 h 98"/>
                  <a:gd name="T10" fmla="*/ 0 w 105"/>
                  <a:gd name="T11" fmla="*/ 0 h 98"/>
                  <a:gd name="T12" fmla="*/ 0 w 105"/>
                  <a:gd name="T13" fmla="*/ 0 h 98"/>
                  <a:gd name="T14" fmla="*/ 0 w 105"/>
                  <a:gd name="T15" fmla="*/ 0 h 98"/>
                  <a:gd name="T16" fmla="*/ 0 w 105"/>
                  <a:gd name="T17" fmla="*/ 0 h 98"/>
                  <a:gd name="T18" fmla="*/ 0 w 105"/>
                  <a:gd name="T19" fmla="*/ 0 h 98"/>
                  <a:gd name="T20" fmla="*/ 0 w 105"/>
                  <a:gd name="T21" fmla="*/ 0 h 98"/>
                  <a:gd name="T22" fmla="*/ 0 w 105"/>
                  <a:gd name="T23" fmla="*/ 0 h 98"/>
                  <a:gd name="T24" fmla="*/ 0 w 105"/>
                  <a:gd name="T25" fmla="*/ 0 h 98"/>
                  <a:gd name="T26" fmla="*/ 0 w 105"/>
                  <a:gd name="T27" fmla="*/ 0 h 98"/>
                  <a:gd name="T28" fmla="*/ 0 w 105"/>
                  <a:gd name="T29" fmla="*/ 0 h 98"/>
                  <a:gd name="T30" fmla="*/ 0 w 105"/>
                  <a:gd name="T31" fmla="*/ 0 h 98"/>
                  <a:gd name="T32" fmla="*/ 0 w 105"/>
                  <a:gd name="T33" fmla="*/ 0 h 98"/>
                  <a:gd name="T34" fmla="*/ 0 w 105"/>
                  <a:gd name="T35" fmla="*/ 0 h 98"/>
                  <a:gd name="T36" fmla="*/ 0 w 105"/>
                  <a:gd name="T37" fmla="*/ 0 h 9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05"/>
                  <a:gd name="T58" fmla="*/ 0 h 98"/>
                  <a:gd name="T59" fmla="*/ 105 w 105"/>
                  <a:gd name="T60" fmla="*/ 98 h 98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05" h="98">
                    <a:moveTo>
                      <a:pt x="0" y="51"/>
                    </a:moveTo>
                    <a:lnTo>
                      <a:pt x="0" y="21"/>
                    </a:lnTo>
                    <a:lnTo>
                      <a:pt x="12" y="0"/>
                    </a:lnTo>
                    <a:lnTo>
                      <a:pt x="38" y="5"/>
                    </a:lnTo>
                    <a:lnTo>
                      <a:pt x="43" y="13"/>
                    </a:lnTo>
                    <a:lnTo>
                      <a:pt x="63" y="21"/>
                    </a:lnTo>
                    <a:lnTo>
                      <a:pt x="69" y="18"/>
                    </a:lnTo>
                    <a:lnTo>
                      <a:pt x="69" y="6"/>
                    </a:lnTo>
                    <a:lnTo>
                      <a:pt x="77" y="2"/>
                    </a:lnTo>
                    <a:lnTo>
                      <a:pt x="105" y="11"/>
                    </a:lnTo>
                    <a:lnTo>
                      <a:pt x="101" y="22"/>
                    </a:lnTo>
                    <a:lnTo>
                      <a:pt x="105" y="79"/>
                    </a:lnTo>
                    <a:lnTo>
                      <a:pt x="105" y="93"/>
                    </a:lnTo>
                    <a:lnTo>
                      <a:pt x="98" y="93"/>
                    </a:lnTo>
                    <a:lnTo>
                      <a:pt x="98" y="98"/>
                    </a:lnTo>
                    <a:lnTo>
                      <a:pt x="43" y="69"/>
                    </a:lnTo>
                    <a:lnTo>
                      <a:pt x="38" y="73"/>
                    </a:lnTo>
                    <a:lnTo>
                      <a:pt x="13" y="69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0" name="Freeform 613"/>
              <p:cNvSpPr>
                <a:spLocks/>
              </p:cNvSpPr>
              <p:nvPr/>
            </p:nvSpPr>
            <p:spPr bwMode="auto">
              <a:xfrm>
                <a:off x="4787" y="1425"/>
                <a:ext cx="16" cy="31"/>
              </a:xfrm>
              <a:custGeom>
                <a:avLst/>
                <a:gdLst>
                  <a:gd name="T0" fmla="*/ 0 w 48"/>
                  <a:gd name="T1" fmla="*/ 0 h 93"/>
                  <a:gd name="T2" fmla="*/ 0 w 48"/>
                  <a:gd name="T3" fmla="*/ 0 h 93"/>
                  <a:gd name="T4" fmla="*/ 0 w 48"/>
                  <a:gd name="T5" fmla="*/ 0 h 93"/>
                  <a:gd name="T6" fmla="*/ 0 w 48"/>
                  <a:gd name="T7" fmla="*/ 0 h 93"/>
                  <a:gd name="T8" fmla="*/ 0 w 48"/>
                  <a:gd name="T9" fmla="*/ 0 h 93"/>
                  <a:gd name="T10" fmla="*/ 0 w 48"/>
                  <a:gd name="T11" fmla="*/ 0 h 93"/>
                  <a:gd name="T12" fmla="*/ 0 w 48"/>
                  <a:gd name="T13" fmla="*/ 0 h 93"/>
                  <a:gd name="T14" fmla="*/ 0 w 48"/>
                  <a:gd name="T15" fmla="*/ 0 h 93"/>
                  <a:gd name="T16" fmla="*/ 0 w 48"/>
                  <a:gd name="T17" fmla="*/ 0 h 93"/>
                  <a:gd name="T18" fmla="*/ 0 w 48"/>
                  <a:gd name="T19" fmla="*/ 0 h 93"/>
                  <a:gd name="T20" fmla="*/ 0 w 48"/>
                  <a:gd name="T21" fmla="*/ 0 h 93"/>
                  <a:gd name="T22" fmla="*/ 0 w 48"/>
                  <a:gd name="T23" fmla="*/ 0 h 93"/>
                  <a:gd name="T24" fmla="*/ 0 w 48"/>
                  <a:gd name="T25" fmla="*/ 0 h 93"/>
                  <a:gd name="T26" fmla="*/ 0 w 48"/>
                  <a:gd name="T27" fmla="*/ 0 h 9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8"/>
                  <a:gd name="T43" fmla="*/ 0 h 93"/>
                  <a:gd name="T44" fmla="*/ 48 w 48"/>
                  <a:gd name="T45" fmla="*/ 93 h 9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8" h="93">
                    <a:moveTo>
                      <a:pt x="0" y="67"/>
                    </a:moveTo>
                    <a:lnTo>
                      <a:pt x="3" y="86"/>
                    </a:lnTo>
                    <a:lnTo>
                      <a:pt x="13" y="93"/>
                    </a:lnTo>
                    <a:lnTo>
                      <a:pt x="28" y="86"/>
                    </a:lnTo>
                    <a:lnTo>
                      <a:pt x="46" y="20"/>
                    </a:lnTo>
                    <a:lnTo>
                      <a:pt x="48" y="25"/>
                    </a:lnTo>
                    <a:lnTo>
                      <a:pt x="40" y="0"/>
                    </a:lnTo>
                    <a:lnTo>
                      <a:pt x="33" y="10"/>
                    </a:lnTo>
                    <a:lnTo>
                      <a:pt x="33" y="17"/>
                    </a:lnTo>
                    <a:lnTo>
                      <a:pt x="21" y="25"/>
                    </a:lnTo>
                    <a:lnTo>
                      <a:pt x="9" y="27"/>
                    </a:lnTo>
                    <a:lnTo>
                      <a:pt x="6" y="36"/>
                    </a:lnTo>
                    <a:lnTo>
                      <a:pt x="9" y="53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1" name="Freeform 614"/>
              <p:cNvSpPr>
                <a:spLocks/>
              </p:cNvSpPr>
              <p:nvPr/>
            </p:nvSpPr>
            <p:spPr bwMode="auto">
              <a:xfrm>
                <a:off x="4764" y="1418"/>
                <a:ext cx="7" cy="18"/>
              </a:xfrm>
              <a:custGeom>
                <a:avLst/>
                <a:gdLst>
                  <a:gd name="T0" fmla="*/ 0 w 22"/>
                  <a:gd name="T1" fmla="*/ 0 h 54"/>
                  <a:gd name="T2" fmla="*/ 0 w 22"/>
                  <a:gd name="T3" fmla="*/ 0 h 54"/>
                  <a:gd name="T4" fmla="*/ 0 w 22"/>
                  <a:gd name="T5" fmla="*/ 0 h 54"/>
                  <a:gd name="T6" fmla="*/ 0 w 22"/>
                  <a:gd name="T7" fmla="*/ 0 h 54"/>
                  <a:gd name="T8" fmla="*/ 0 w 22"/>
                  <a:gd name="T9" fmla="*/ 0 h 54"/>
                  <a:gd name="T10" fmla="*/ 0 w 22"/>
                  <a:gd name="T11" fmla="*/ 0 h 54"/>
                  <a:gd name="T12" fmla="*/ 0 w 22"/>
                  <a:gd name="T13" fmla="*/ 0 h 54"/>
                  <a:gd name="T14" fmla="*/ 0 w 22"/>
                  <a:gd name="T15" fmla="*/ 0 h 54"/>
                  <a:gd name="T16" fmla="*/ 0 w 22"/>
                  <a:gd name="T17" fmla="*/ 0 h 54"/>
                  <a:gd name="T18" fmla="*/ 0 w 22"/>
                  <a:gd name="T19" fmla="*/ 0 h 54"/>
                  <a:gd name="T20" fmla="*/ 0 w 22"/>
                  <a:gd name="T21" fmla="*/ 0 h 54"/>
                  <a:gd name="T22" fmla="*/ 0 w 22"/>
                  <a:gd name="T23" fmla="*/ 0 h 54"/>
                  <a:gd name="T24" fmla="*/ 0 w 22"/>
                  <a:gd name="T25" fmla="*/ 0 h 54"/>
                  <a:gd name="T26" fmla="*/ 0 w 22"/>
                  <a:gd name="T27" fmla="*/ 0 h 5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2"/>
                  <a:gd name="T43" fmla="*/ 0 h 54"/>
                  <a:gd name="T44" fmla="*/ 22 w 22"/>
                  <a:gd name="T45" fmla="*/ 54 h 5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2" h="54">
                    <a:moveTo>
                      <a:pt x="0" y="29"/>
                    </a:moveTo>
                    <a:lnTo>
                      <a:pt x="3" y="31"/>
                    </a:lnTo>
                    <a:lnTo>
                      <a:pt x="12" y="35"/>
                    </a:lnTo>
                    <a:lnTo>
                      <a:pt x="10" y="45"/>
                    </a:lnTo>
                    <a:lnTo>
                      <a:pt x="17" y="54"/>
                    </a:lnTo>
                    <a:lnTo>
                      <a:pt x="22" y="38"/>
                    </a:lnTo>
                    <a:lnTo>
                      <a:pt x="16" y="27"/>
                    </a:lnTo>
                    <a:lnTo>
                      <a:pt x="17" y="34"/>
                    </a:lnTo>
                    <a:lnTo>
                      <a:pt x="12" y="34"/>
                    </a:lnTo>
                    <a:lnTo>
                      <a:pt x="10" y="20"/>
                    </a:lnTo>
                    <a:lnTo>
                      <a:pt x="9" y="1"/>
                    </a:lnTo>
                    <a:lnTo>
                      <a:pt x="2" y="0"/>
                    </a:lnTo>
                    <a:lnTo>
                      <a:pt x="6" y="9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2" name="Freeform 615"/>
              <p:cNvSpPr>
                <a:spLocks/>
              </p:cNvSpPr>
              <p:nvPr/>
            </p:nvSpPr>
            <p:spPr bwMode="auto">
              <a:xfrm>
                <a:off x="4663" y="1341"/>
                <a:ext cx="37" cy="33"/>
              </a:xfrm>
              <a:custGeom>
                <a:avLst/>
                <a:gdLst>
                  <a:gd name="T0" fmla="*/ 0 w 109"/>
                  <a:gd name="T1" fmla="*/ 0 h 101"/>
                  <a:gd name="T2" fmla="*/ 0 w 109"/>
                  <a:gd name="T3" fmla="*/ 0 h 101"/>
                  <a:gd name="T4" fmla="*/ 0 w 109"/>
                  <a:gd name="T5" fmla="*/ 0 h 101"/>
                  <a:gd name="T6" fmla="*/ 0 w 109"/>
                  <a:gd name="T7" fmla="*/ 0 h 101"/>
                  <a:gd name="T8" fmla="*/ 0 w 109"/>
                  <a:gd name="T9" fmla="*/ 0 h 101"/>
                  <a:gd name="T10" fmla="*/ 0 w 109"/>
                  <a:gd name="T11" fmla="*/ 0 h 101"/>
                  <a:gd name="T12" fmla="*/ 0 w 109"/>
                  <a:gd name="T13" fmla="*/ 0 h 101"/>
                  <a:gd name="T14" fmla="*/ 0 w 109"/>
                  <a:gd name="T15" fmla="*/ 0 h 101"/>
                  <a:gd name="T16" fmla="*/ 0 w 109"/>
                  <a:gd name="T17" fmla="*/ 0 h 101"/>
                  <a:gd name="T18" fmla="*/ 0 w 109"/>
                  <a:gd name="T19" fmla="*/ 0 h 101"/>
                  <a:gd name="T20" fmla="*/ 0 w 109"/>
                  <a:gd name="T21" fmla="*/ 0 h 101"/>
                  <a:gd name="T22" fmla="*/ 0 w 109"/>
                  <a:gd name="T23" fmla="*/ 0 h 101"/>
                  <a:gd name="T24" fmla="*/ 0 w 109"/>
                  <a:gd name="T25" fmla="*/ 0 h 101"/>
                  <a:gd name="T26" fmla="*/ 0 w 109"/>
                  <a:gd name="T27" fmla="*/ 0 h 101"/>
                  <a:gd name="T28" fmla="*/ 0 w 109"/>
                  <a:gd name="T29" fmla="*/ 0 h 101"/>
                  <a:gd name="T30" fmla="*/ 0 w 109"/>
                  <a:gd name="T31" fmla="*/ 0 h 101"/>
                  <a:gd name="T32" fmla="*/ 0 w 109"/>
                  <a:gd name="T33" fmla="*/ 0 h 101"/>
                  <a:gd name="T34" fmla="*/ 0 w 109"/>
                  <a:gd name="T35" fmla="*/ 0 h 101"/>
                  <a:gd name="T36" fmla="*/ 0 w 109"/>
                  <a:gd name="T37" fmla="*/ 0 h 101"/>
                  <a:gd name="T38" fmla="*/ 0 w 109"/>
                  <a:gd name="T39" fmla="*/ 0 h 10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09"/>
                  <a:gd name="T61" fmla="*/ 0 h 101"/>
                  <a:gd name="T62" fmla="*/ 109 w 109"/>
                  <a:gd name="T63" fmla="*/ 101 h 101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09" h="101">
                    <a:moveTo>
                      <a:pt x="0" y="70"/>
                    </a:moveTo>
                    <a:lnTo>
                      <a:pt x="5" y="62"/>
                    </a:lnTo>
                    <a:lnTo>
                      <a:pt x="9" y="67"/>
                    </a:lnTo>
                    <a:lnTo>
                      <a:pt x="44" y="66"/>
                    </a:lnTo>
                    <a:lnTo>
                      <a:pt x="37" y="0"/>
                    </a:lnTo>
                    <a:lnTo>
                      <a:pt x="50" y="0"/>
                    </a:lnTo>
                    <a:lnTo>
                      <a:pt x="104" y="36"/>
                    </a:lnTo>
                    <a:lnTo>
                      <a:pt x="104" y="41"/>
                    </a:lnTo>
                    <a:lnTo>
                      <a:pt x="107" y="40"/>
                    </a:lnTo>
                    <a:lnTo>
                      <a:pt x="109" y="61"/>
                    </a:lnTo>
                    <a:lnTo>
                      <a:pt x="105" y="66"/>
                    </a:lnTo>
                    <a:lnTo>
                      <a:pt x="84" y="69"/>
                    </a:lnTo>
                    <a:lnTo>
                      <a:pt x="54" y="80"/>
                    </a:lnTo>
                    <a:lnTo>
                      <a:pt x="46" y="100"/>
                    </a:lnTo>
                    <a:lnTo>
                      <a:pt x="40" y="97"/>
                    </a:lnTo>
                    <a:lnTo>
                      <a:pt x="28" y="101"/>
                    </a:lnTo>
                    <a:lnTo>
                      <a:pt x="20" y="86"/>
                    </a:lnTo>
                    <a:lnTo>
                      <a:pt x="9" y="89"/>
                    </a:lnTo>
                    <a:lnTo>
                      <a:pt x="5" y="86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3" name="Freeform 616"/>
              <p:cNvSpPr>
                <a:spLocks/>
              </p:cNvSpPr>
              <p:nvPr/>
            </p:nvSpPr>
            <p:spPr bwMode="auto">
              <a:xfrm>
                <a:off x="4653" y="1335"/>
                <a:ext cx="27" cy="29"/>
              </a:xfrm>
              <a:custGeom>
                <a:avLst/>
                <a:gdLst>
                  <a:gd name="T0" fmla="*/ 0 w 82"/>
                  <a:gd name="T1" fmla="*/ 0 h 88"/>
                  <a:gd name="T2" fmla="*/ 0 w 82"/>
                  <a:gd name="T3" fmla="*/ 0 h 88"/>
                  <a:gd name="T4" fmla="*/ 0 w 82"/>
                  <a:gd name="T5" fmla="*/ 0 h 88"/>
                  <a:gd name="T6" fmla="*/ 0 w 82"/>
                  <a:gd name="T7" fmla="*/ 0 h 88"/>
                  <a:gd name="T8" fmla="*/ 0 w 82"/>
                  <a:gd name="T9" fmla="*/ 0 h 88"/>
                  <a:gd name="T10" fmla="*/ 0 w 82"/>
                  <a:gd name="T11" fmla="*/ 0 h 88"/>
                  <a:gd name="T12" fmla="*/ 0 w 82"/>
                  <a:gd name="T13" fmla="*/ 0 h 88"/>
                  <a:gd name="T14" fmla="*/ 0 w 82"/>
                  <a:gd name="T15" fmla="*/ 0 h 88"/>
                  <a:gd name="T16" fmla="*/ 0 w 82"/>
                  <a:gd name="T17" fmla="*/ 0 h 88"/>
                  <a:gd name="T18" fmla="*/ 0 w 82"/>
                  <a:gd name="T19" fmla="*/ 0 h 88"/>
                  <a:gd name="T20" fmla="*/ 0 w 82"/>
                  <a:gd name="T21" fmla="*/ 0 h 88"/>
                  <a:gd name="T22" fmla="*/ 0 w 82"/>
                  <a:gd name="T23" fmla="*/ 0 h 88"/>
                  <a:gd name="T24" fmla="*/ 0 w 82"/>
                  <a:gd name="T25" fmla="*/ 0 h 88"/>
                  <a:gd name="T26" fmla="*/ 0 w 82"/>
                  <a:gd name="T27" fmla="*/ 0 h 88"/>
                  <a:gd name="T28" fmla="*/ 0 w 82"/>
                  <a:gd name="T29" fmla="*/ 0 h 88"/>
                  <a:gd name="T30" fmla="*/ 0 w 82"/>
                  <a:gd name="T31" fmla="*/ 0 h 88"/>
                  <a:gd name="T32" fmla="*/ 0 w 82"/>
                  <a:gd name="T33" fmla="*/ 0 h 88"/>
                  <a:gd name="T34" fmla="*/ 0 w 82"/>
                  <a:gd name="T35" fmla="*/ 0 h 8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2"/>
                  <a:gd name="T55" fmla="*/ 0 h 88"/>
                  <a:gd name="T56" fmla="*/ 82 w 82"/>
                  <a:gd name="T57" fmla="*/ 88 h 88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2" h="88">
                    <a:moveTo>
                      <a:pt x="0" y="45"/>
                    </a:moveTo>
                    <a:lnTo>
                      <a:pt x="4" y="49"/>
                    </a:lnTo>
                    <a:lnTo>
                      <a:pt x="6" y="63"/>
                    </a:lnTo>
                    <a:lnTo>
                      <a:pt x="1" y="79"/>
                    </a:lnTo>
                    <a:lnTo>
                      <a:pt x="17" y="75"/>
                    </a:lnTo>
                    <a:lnTo>
                      <a:pt x="32" y="88"/>
                    </a:lnTo>
                    <a:lnTo>
                      <a:pt x="37" y="80"/>
                    </a:lnTo>
                    <a:lnTo>
                      <a:pt x="41" y="85"/>
                    </a:lnTo>
                    <a:lnTo>
                      <a:pt x="76" y="84"/>
                    </a:lnTo>
                    <a:lnTo>
                      <a:pt x="69" y="18"/>
                    </a:lnTo>
                    <a:lnTo>
                      <a:pt x="82" y="18"/>
                    </a:lnTo>
                    <a:lnTo>
                      <a:pt x="56" y="0"/>
                    </a:lnTo>
                    <a:lnTo>
                      <a:pt x="56" y="9"/>
                    </a:lnTo>
                    <a:lnTo>
                      <a:pt x="33" y="9"/>
                    </a:lnTo>
                    <a:lnTo>
                      <a:pt x="33" y="27"/>
                    </a:lnTo>
                    <a:lnTo>
                      <a:pt x="26" y="31"/>
                    </a:lnTo>
                    <a:lnTo>
                      <a:pt x="26" y="42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4" name="Freeform 617"/>
              <p:cNvSpPr>
                <a:spLocks/>
              </p:cNvSpPr>
              <p:nvPr/>
            </p:nvSpPr>
            <p:spPr bwMode="auto">
              <a:xfrm>
                <a:off x="4661" y="1314"/>
                <a:ext cx="27" cy="20"/>
              </a:xfrm>
              <a:custGeom>
                <a:avLst/>
                <a:gdLst>
                  <a:gd name="T0" fmla="*/ 0 w 79"/>
                  <a:gd name="T1" fmla="*/ 0 h 59"/>
                  <a:gd name="T2" fmla="*/ 0 w 79"/>
                  <a:gd name="T3" fmla="*/ 0 h 59"/>
                  <a:gd name="T4" fmla="*/ 0 w 79"/>
                  <a:gd name="T5" fmla="*/ 0 h 59"/>
                  <a:gd name="T6" fmla="*/ 0 w 79"/>
                  <a:gd name="T7" fmla="*/ 0 h 59"/>
                  <a:gd name="T8" fmla="*/ 0 w 79"/>
                  <a:gd name="T9" fmla="*/ 0 h 59"/>
                  <a:gd name="T10" fmla="*/ 0 w 79"/>
                  <a:gd name="T11" fmla="*/ 0 h 59"/>
                  <a:gd name="T12" fmla="*/ 0 w 79"/>
                  <a:gd name="T13" fmla="*/ 0 h 59"/>
                  <a:gd name="T14" fmla="*/ 0 w 79"/>
                  <a:gd name="T15" fmla="*/ 0 h 59"/>
                  <a:gd name="T16" fmla="*/ 0 w 79"/>
                  <a:gd name="T17" fmla="*/ 0 h 59"/>
                  <a:gd name="T18" fmla="*/ 0 w 79"/>
                  <a:gd name="T19" fmla="*/ 0 h 59"/>
                  <a:gd name="T20" fmla="*/ 0 w 79"/>
                  <a:gd name="T21" fmla="*/ 0 h 59"/>
                  <a:gd name="T22" fmla="*/ 0 w 79"/>
                  <a:gd name="T23" fmla="*/ 0 h 59"/>
                  <a:gd name="T24" fmla="*/ 0 w 79"/>
                  <a:gd name="T25" fmla="*/ 0 h 5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79"/>
                  <a:gd name="T40" fmla="*/ 0 h 59"/>
                  <a:gd name="T41" fmla="*/ 79 w 79"/>
                  <a:gd name="T42" fmla="*/ 59 h 5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79" h="59">
                    <a:moveTo>
                      <a:pt x="0" y="59"/>
                    </a:moveTo>
                    <a:lnTo>
                      <a:pt x="20" y="47"/>
                    </a:lnTo>
                    <a:lnTo>
                      <a:pt x="26" y="23"/>
                    </a:lnTo>
                    <a:lnTo>
                      <a:pt x="43" y="11"/>
                    </a:lnTo>
                    <a:lnTo>
                      <a:pt x="50" y="0"/>
                    </a:lnTo>
                    <a:lnTo>
                      <a:pt x="72" y="3"/>
                    </a:lnTo>
                    <a:lnTo>
                      <a:pt x="79" y="25"/>
                    </a:lnTo>
                    <a:lnTo>
                      <a:pt x="69" y="25"/>
                    </a:lnTo>
                    <a:lnTo>
                      <a:pt x="61" y="29"/>
                    </a:lnTo>
                    <a:lnTo>
                      <a:pt x="63" y="34"/>
                    </a:lnTo>
                    <a:lnTo>
                      <a:pt x="32" y="48"/>
                    </a:lnTo>
                    <a:lnTo>
                      <a:pt x="30" y="59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5" name="Freeform 618"/>
              <p:cNvSpPr>
                <a:spLocks/>
              </p:cNvSpPr>
              <p:nvPr/>
            </p:nvSpPr>
            <p:spPr bwMode="auto">
              <a:xfrm>
                <a:off x="4758" y="1421"/>
                <a:ext cx="21" cy="37"/>
              </a:xfrm>
              <a:custGeom>
                <a:avLst/>
                <a:gdLst>
                  <a:gd name="T0" fmla="*/ 0 w 71"/>
                  <a:gd name="T1" fmla="*/ 0 h 113"/>
                  <a:gd name="T2" fmla="*/ 0 w 71"/>
                  <a:gd name="T3" fmla="*/ 0 h 113"/>
                  <a:gd name="T4" fmla="*/ 0 w 71"/>
                  <a:gd name="T5" fmla="*/ 0 h 113"/>
                  <a:gd name="T6" fmla="*/ 0 w 71"/>
                  <a:gd name="T7" fmla="*/ 0 h 113"/>
                  <a:gd name="T8" fmla="*/ 0 w 71"/>
                  <a:gd name="T9" fmla="*/ 0 h 113"/>
                  <a:gd name="T10" fmla="*/ 0 w 71"/>
                  <a:gd name="T11" fmla="*/ 0 h 113"/>
                  <a:gd name="T12" fmla="*/ 0 w 71"/>
                  <a:gd name="T13" fmla="*/ 0 h 113"/>
                  <a:gd name="T14" fmla="*/ 0 w 71"/>
                  <a:gd name="T15" fmla="*/ 0 h 113"/>
                  <a:gd name="T16" fmla="*/ 0 w 71"/>
                  <a:gd name="T17" fmla="*/ 0 h 113"/>
                  <a:gd name="T18" fmla="*/ 0 w 71"/>
                  <a:gd name="T19" fmla="*/ 0 h 113"/>
                  <a:gd name="T20" fmla="*/ 0 w 71"/>
                  <a:gd name="T21" fmla="*/ 0 h 113"/>
                  <a:gd name="T22" fmla="*/ 0 w 71"/>
                  <a:gd name="T23" fmla="*/ 0 h 113"/>
                  <a:gd name="T24" fmla="*/ 0 w 71"/>
                  <a:gd name="T25" fmla="*/ 0 h 113"/>
                  <a:gd name="T26" fmla="*/ 0 w 71"/>
                  <a:gd name="T27" fmla="*/ 0 h 113"/>
                  <a:gd name="T28" fmla="*/ 0 w 71"/>
                  <a:gd name="T29" fmla="*/ 0 h 113"/>
                  <a:gd name="T30" fmla="*/ 0 w 71"/>
                  <a:gd name="T31" fmla="*/ 0 h 113"/>
                  <a:gd name="T32" fmla="*/ 0 w 71"/>
                  <a:gd name="T33" fmla="*/ 0 h 113"/>
                  <a:gd name="T34" fmla="*/ 0 w 71"/>
                  <a:gd name="T35" fmla="*/ 0 h 113"/>
                  <a:gd name="T36" fmla="*/ 0 w 71"/>
                  <a:gd name="T37" fmla="*/ 0 h 113"/>
                  <a:gd name="T38" fmla="*/ 0 w 71"/>
                  <a:gd name="T39" fmla="*/ 0 h 113"/>
                  <a:gd name="T40" fmla="*/ 0 w 71"/>
                  <a:gd name="T41" fmla="*/ 0 h 113"/>
                  <a:gd name="T42" fmla="*/ 0 w 71"/>
                  <a:gd name="T43" fmla="*/ 0 h 113"/>
                  <a:gd name="T44" fmla="*/ 0 w 71"/>
                  <a:gd name="T45" fmla="*/ 0 h 11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71"/>
                  <a:gd name="T70" fmla="*/ 0 h 113"/>
                  <a:gd name="T71" fmla="*/ 71 w 71"/>
                  <a:gd name="T72" fmla="*/ 113 h 113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71" h="113">
                    <a:moveTo>
                      <a:pt x="0" y="31"/>
                    </a:moveTo>
                    <a:lnTo>
                      <a:pt x="2" y="36"/>
                    </a:lnTo>
                    <a:lnTo>
                      <a:pt x="19" y="41"/>
                    </a:lnTo>
                    <a:lnTo>
                      <a:pt x="21" y="48"/>
                    </a:lnTo>
                    <a:lnTo>
                      <a:pt x="19" y="66"/>
                    </a:lnTo>
                    <a:lnTo>
                      <a:pt x="10" y="85"/>
                    </a:lnTo>
                    <a:lnTo>
                      <a:pt x="12" y="106"/>
                    </a:lnTo>
                    <a:lnTo>
                      <a:pt x="12" y="113"/>
                    </a:lnTo>
                    <a:lnTo>
                      <a:pt x="19" y="113"/>
                    </a:lnTo>
                    <a:lnTo>
                      <a:pt x="19" y="105"/>
                    </a:lnTo>
                    <a:lnTo>
                      <a:pt x="36" y="95"/>
                    </a:lnTo>
                    <a:lnTo>
                      <a:pt x="31" y="66"/>
                    </a:lnTo>
                    <a:lnTo>
                      <a:pt x="70" y="36"/>
                    </a:lnTo>
                    <a:lnTo>
                      <a:pt x="71" y="0"/>
                    </a:lnTo>
                    <a:lnTo>
                      <a:pt x="61" y="7"/>
                    </a:lnTo>
                    <a:lnTo>
                      <a:pt x="35" y="8"/>
                    </a:lnTo>
                    <a:lnTo>
                      <a:pt x="35" y="20"/>
                    </a:lnTo>
                    <a:lnTo>
                      <a:pt x="41" y="31"/>
                    </a:lnTo>
                    <a:lnTo>
                      <a:pt x="36" y="47"/>
                    </a:lnTo>
                    <a:lnTo>
                      <a:pt x="29" y="38"/>
                    </a:lnTo>
                    <a:lnTo>
                      <a:pt x="31" y="28"/>
                    </a:lnTo>
                    <a:lnTo>
                      <a:pt x="22" y="24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6" name="Freeform 619"/>
              <p:cNvSpPr>
                <a:spLocks/>
              </p:cNvSpPr>
              <p:nvPr/>
            </p:nvSpPr>
            <p:spPr bwMode="auto">
              <a:xfrm>
                <a:off x="4691" y="1344"/>
                <a:ext cx="35" cy="27"/>
              </a:xfrm>
              <a:custGeom>
                <a:avLst/>
                <a:gdLst>
                  <a:gd name="T0" fmla="*/ 0 w 104"/>
                  <a:gd name="T1" fmla="*/ 0 h 82"/>
                  <a:gd name="T2" fmla="*/ 0 w 104"/>
                  <a:gd name="T3" fmla="*/ 0 h 82"/>
                  <a:gd name="T4" fmla="*/ 0 w 104"/>
                  <a:gd name="T5" fmla="*/ 0 h 82"/>
                  <a:gd name="T6" fmla="*/ 0 w 104"/>
                  <a:gd name="T7" fmla="*/ 0 h 82"/>
                  <a:gd name="T8" fmla="*/ 0 w 104"/>
                  <a:gd name="T9" fmla="*/ 0 h 82"/>
                  <a:gd name="T10" fmla="*/ 0 w 104"/>
                  <a:gd name="T11" fmla="*/ 0 h 82"/>
                  <a:gd name="T12" fmla="*/ 0 w 104"/>
                  <a:gd name="T13" fmla="*/ 0 h 82"/>
                  <a:gd name="T14" fmla="*/ 0 w 104"/>
                  <a:gd name="T15" fmla="*/ 0 h 82"/>
                  <a:gd name="T16" fmla="*/ 0 w 104"/>
                  <a:gd name="T17" fmla="*/ 0 h 82"/>
                  <a:gd name="T18" fmla="*/ 0 w 104"/>
                  <a:gd name="T19" fmla="*/ 0 h 82"/>
                  <a:gd name="T20" fmla="*/ 0 w 104"/>
                  <a:gd name="T21" fmla="*/ 0 h 82"/>
                  <a:gd name="T22" fmla="*/ 0 w 104"/>
                  <a:gd name="T23" fmla="*/ 0 h 82"/>
                  <a:gd name="T24" fmla="*/ 0 w 104"/>
                  <a:gd name="T25" fmla="*/ 0 h 82"/>
                  <a:gd name="T26" fmla="*/ 0 w 104"/>
                  <a:gd name="T27" fmla="*/ 0 h 82"/>
                  <a:gd name="T28" fmla="*/ 0 w 104"/>
                  <a:gd name="T29" fmla="*/ 0 h 82"/>
                  <a:gd name="T30" fmla="*/ 0 w 104"/>
                  <a:gd name="T31" fmla="*/ 0 h 82"/>
                  <a:gd name="T32" fmla="*/ 0 w 104"/>
                  <a:gd name="T33" fmla="*/ 0 h 82"/>
                  <a:gd name="T34" fmla="*/ 0 w 104"/>
                  <a:gd name="T35" fmla="*/ 0 h 82"/>
                  <a:gd name="T36" fmla="*/ 0 w 104"/>
                  <a:gd name="T37" fmla="*/ 0 h 8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04"/>
                  <a:gd name="T58" fmla="*/ 0 h 82"/>
                  <a:gd name="T59" fmla="*/ 104 w 104"/>
                  <a:gd name="T60" fmla="*/ 82 h 8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04" h="82">
                    <a:moveTo>
                      <a:pt x="0" y="60"/>
                    </a:moveTo>
                    <a:lnTo>
                      <a:pt x="0" y="67"/>
                    </a:lnTo>
                    <a:lnTo>
                      <a:pt x="13" y="80"/>
                    </a:lnTo>
                    <a:lnTo>
                      <a:pt x="15" y="78"/>
                    </a:lnTo>
                    <a:lnTo>
                      <a:pt x="21" y="82"/>
                    </a:lnTo>
                    <a:lnTo>
                      <a:pt x="29" y="68"/>
                    </a:lnTo>
                    <a:lnTo>
                      <a:pt x="61" y="75"/>
                    </a:lnTo>
                    <a:lnTo>
                      <a:pt x="87" y="68"/>
                    </a:lnTo>
                    <a:lnTo>
                      <a:pt x="87" y="63"/>
                    </a:lnTo>
                    <a:lnTo>
                      <a:pt x="101" y="47"/>
                    </a:lnTo>
                    <a:lnTo>
                      <a:pt x="104" y="22"/>
                    </a:lnTo>
                    <a:lnTo>
                      <a:pt x="99" y="14"/>
                    </a:lnTo>
                    <a:lnTo>
                      <a:pt x="99" y="4"/>
                    </a:lnTo>
                    <a:lnTo>
                      <a:pt x="74" y="0"/>
                    </a:lnTo>
                    <a:lnTo>
                      <a:pt x="34" y="29"/>
                    </a:lnTo>
                    <a:lnTo>
                      <a:pt x="23" y="31"/>
                    </a:lnTo>
                    <a:lnTo>
                      <a:pt x="25" y="52"/>
                    </a:lnTo>
                    <a:lnTo>
                      <a:pt x="21" y="57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7" name="Freeform 620"/>
              <p:cNvSpPr>
                <a:spLocks/>
              </p:cNvSpPr>
              <p:nvPr/>
            </p:nvSpPr>
            <p:spPr bwMode="auto">
              <a:xfrm>
                <a:off x="4696" y="1366"/>
                <a:ext cx="27" cy="22"/>
              </a:xfrm>
              <a:custGeom>
                <a:avLst/>
                <a:gdLst>
                  <a:gd name="T0" fmla="*/ 0 w 79"/>
                  <a:gd name="T1" fmla="*/ 0 h 65"/>
                  <a:gd name="T2" fmla="*/ 0 w 79"/>
                  <a:gd name="T3" fmla="*/ 0 h 65"/>
                  <a:gd name="T4" fmla="*/ 0 w 79"/>
                  <a:gd name="T5" fmla="*/ 0 h 65"/>
                  <a:gd name="T6" fmla="*/ 0 w 79"/>
                  <a:gd name="T7" fmla="*/ 0 h 65"/>
                  <a:gd name="T8" fmla="*/ 0 w 79"/>
                  <a:gd name="T9" fmla="*/ 0 h 65"/>
                  <a:gd name="T10" fmla="*/ 0 w 79"/>
                  <a:gd name="T11" fmla="*/ 0 h 65"/>
                  <a:gd name="T12" fmla="*/ 0 w 79"/>
                  <a:gd name="T13" fmla="*/ 0 h 65"/>
                  <a:gd name="T14" fmla="*/ 0 w 79"/>
                  <a:gd name="T15" fmla="*/ 0 h 65"/>
                  <a:gd name="T16" fmla="*/ 0 w 79"/>
                  <a:gd name="T17" fmla="*/ 0 h 65"/>
                  <a:gd name="T18" fmla="*/ 0 w 79"/>
                  <a:gd name="T19" fmla="*/ 0 h 65"/>
                  <a:gd name="T20" fmla="*/ 0 w 79"/>
                  <a:gd name="T21" fmla="*/ 0 h 65"/>
                  <a:gd name="T22" fmla="*/ 0 w 79"/>
                  <a:gd name="T23" fmla="*/ 0 h 65"/>
                  <a:gd name="T24" fmla="*/ 0 w 79"/>
                  <a:gd name="T25" fmla="*/ 0 h 65"/>
                  <a:gd name="T26" fmla="*/ 0 w 79"/>
                  <a:gd name="T27" fmla="*/ 0 h 6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9"/>
                  <a:gd name="T43" fmla="*/ 0 h 65"/>
                  <a:gd name="T44" fmla="*/ 79 w 79"/>
                  <a:gd name="T45" fmla="*/ 65 h 65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9" h="65">
                    <a:moveTo>
                      <a:pt x="0" y="50"/>
                    </a:moveTo>
                    <a:lnTo>
                      <a:pt x="6" y="14"/>
                    </a:lnTo>
                    <a:lnTo>
                      <a:pt x="14" y="0"/>
                    </a:lnTo>
                    <a:lnTo>
                      <a:pt x="46" y="7"/>
                    </a:lnTo>
                    <a:lnTo>
                      <a:pt x="72" y="0"/>
                    </a:lnTo>
                    <a:lnTo>
                      <a:pt x="77" y="9"/>
                    </a:lnTo>
                    <a:lnTo>
                      <a:pt x="79" y="14"/>
                    </a:lnTo>
                    <a:lnTo>
                      <a:pt x="72" y="19"/>
                    </a:lnTo>
                    <a:lnTo>
                      <a:pt x="58" y="49"/>
                    </a:lnTo>
                    <a:lnTo>
                      <a:pt x="46" y="47"/>
                    </a:lnTo>
                    <a:lnTo>
                      <a:pt x="38" y="61"/>
                    </a:lnTo>
                    <a:lnTo>
                      <a:pt x="24" y="65"/>
                    </a:lnTo>
                    <a:lnTo>
                      <a:pt x="14" y="52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8" name="Freeform 621"/>
              <p:cNvSpPr>
                <a:spLocks/>
              </p:cNvSpPr>
              <p:nvPr/>
            </p:nvSpPr>
            <p:spPr bwMode="auto">
              <a:xfrm>
                <a:off x="4653" y="1369"/>
                <a:ext cx="6" cy="4"/>
              </a:xfrm>
              <a:custGeom>
                <a:avLst/>
                <a:gdLst>
                  <a:gd name="T0" fmla="*/ 0 w 20"/>
                  <a:gd name="T1" fmla="*/ 0 h 12"/>
                  <a:gd name="T2" fmla="*/ 0 w 20"/>
                  <a:gd name="T3" fmla="*/ 0 h 12"/>
                  <a:gd name="T4" fmla="*/ 0 w 20"/>
                  <a:gd name="T5" fmla="*/ 0 h 12"/>
                  <a:gd name="T6" fmla="*/ 0 w 20"/>
                  <a:gd name="T7" fmla="*/ 0 h 12"/>
                  <a:gd name="T8" fmla="*/ 0 w 20"/>
                  <a:gd name="T9" fmla="*/ 0 h 12"/>
                  <a:gd name="T10" fmla="*/ 0 w 20"/>
                  <a:gd name="T11" fmla="*/ 0 h 12"/>
                  <a:gd name="T12" fmla="*/ 0 w 20"/>
                  <a:gd name="T13" fmla="*/ 0 h 12"/>
                  <a:gd name="T14" fmla="*/ 0 w 20"/>
                  <a:gd name="T15" fmla="*/ 0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0"/>
                  <a:gd name="T25" fmla="*/ 0 h 12"/>
                  <a:gd name="T26" fmla="*/ 20 w 20"/>
                  <a:gd name="T27" fmla="*/ 12 h 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0" h="12">
                    <a:moveTo>
                      <a:pt x="0" y="2"/>
                    </a:moveTo>
                    <a:lnTo>
                      <a:pt x="6" y="7"/>
                    </a:lnTo>
                    <a:lnTo>
                      <a:pt x="13" y="5"/>
                    </a:lnTo>
                    <a:lnTo>
                      <a:pt x="9" y="7"/>
                    </a:lnTo>
                    <a:lnTo>
                      <a:pt x="12" y="12"/>
                    </a:lnTo>
                    <a:lnTo>
                      <a:pt x="20" y="7"/>
                    </a:lnTo>
                    <a:lnTo>
                      <a:pt x="2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9" name="Freeform 622"/>
              <p:cNvSpPr>
                <a:spLocks/>
              </p:cNvSpPr>
              <p:nvPr/>
            </p:nvSpPr>
            <p:spPr bwMode="auto">
              <a:xfrm>
                <a:off x="4804" y="1338"/>
                <a:ext cx="2" cy="3"/>
              </a:xfrm>
              <a:custGeom>
                <a:avLst/>
                <a:gdLst>
                  <a:gd name="T0" fmla="*/ 0 w 5"/>
                  <a:gd name="T1" fmla="*/ 0 h 11"/>
                  <a:gd name="T2" fmla="*/ 0 w 5"/>
                  <a:gd name="T3" fmla="*/ 0 h 11"/>
                  <a:gd name="T4" fmla="*/ 0 w 5"/>
                  <a:gd name="T5" fmla="*/ 0 h 11"/>
                  <a:gd name="T6" fmla="*/ 0 w 5"/>
                  <a:gd name="T7" fmla="*/ 0 h 11"/>
                  <a:gd name="T8" fmla="*/ 0 w 5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11"/>
                  <a:gd name="T17" fmla="*/ 5 w 5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11">
                    <a:moveTo>
                      <a:pt x="0" y="9"/>
                    </a:moveTo>
                    <a:lnTo>
                      <a:pt x="3" y="11"/>
                    </a:lnTo>
                    <a:lnTo>
                      <a:pt x="5" y="10"/>
                    </a:lnTo>
                    <a:lnTo>
                      <a:pt x="3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0" name="Freeform 623"/>
              <p:cNvSpPr>
                <a:spLocks/>
              </p:cNvSpPr>
              <p:nvPr/>
            </p:nvSpPr>
            <p:spPr bwMode="auto">
              <a:xfrm>
                <a:off x="4755" y="1400"/>
                <a:ext cx="5" cy="3"/>
              </a:xfrm>
              <a:custGeom>
                <a:avLst/>
                <a:gdLst>
                  <a:gd name="T0" fmla="*/ 0 w 13"/>
                  <a:gd name="T1" fmla="*/ 0 h 10"/>
                  <a:gd name="T2" fmla="*/ 0 w 13"/>
                  <a:gd name="T3" fmla="*/ 0 h 10"/>
                  <a:gd name="T4" fmla="*/ 0 w 13"/>
                  <a:gd name="T5" fmla="*/ 0 h 10"/>
                  <a:gd name="T6" fmla="*/ 0 w 13"/>
                  <a:gd name="T7" fmla="*/ 0 h 10"/>
                  <a:gd name="T8" fmla="*/ 0 w 13"/>
                  <a:gd name="T9" fmla="*/ 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"/>
                  <a:gd name="T16" fmla="*/ 0 h 10"/>
                  <a:gd name="T17" fmla="*/ 13 w 13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" h="10">
                    <a:moveTo>
                      <a:pt x="0" y="10"/>
                    </a:moveTo>
                    <a:lnTo>
                      <a:pt x="6" y="1"/>
                    </a:lnTo>
                    <a:lnTo>
                      <a:pt x="10" y="0"/>
                    </a:lnTo>
                    <a:lnTo>
                      <a:pt x="13" y="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1" name="Freeform 624"/>
              <p:cNvSpPr>
                <a:spLocks/>
              </p:cNvSpPr>
              <p:nvPr/>
            </p:nvSpPr>
            <p:spPr bwMode="auto">
              <a:xfrm>
                <a:off x="4651" y="1360"/>
                <a:ext cx="14" cy="9"/>
              </a:xfrm>
              <a:custGeom>
                <a:avLst/>
                <a:gdLst>
                  <a:gd name="T0" fmla="*/ 0 w 42"/>
                  <a:gd name="T1" fmla="*/ 0 h 29"/>
                  <a:gd name="T2" fmla="*/ 0 w 42"/>
                  <a:gd name="T3" fmla="*/ 0 h 29"/>
                  <a:gd name="T4" fmla="*/ 0 w 42"/>
                  <a:gd name="T5" fmla="*/ 0 h 29"/>
                  <a:gd name="T6" fmla="*/ 0 w 42"/>
                  <a:gd name="T7" fmla="*/ 0 h 29"/>
                  <a:gd name="T8" fmla="*/ 0 w 42"/>
                  <a:gd name="T9" fmla="*/ 0 h 29"/>
                  <a:gd name="T10" fmla="*/ 0 w 42"/>
                  <a:gd name="T11" fmla="*/ 0 h 29"/>
                  <a:gd name="T12" fmla="*/ 0 w 42"/>
                  <a:gd name="T13" fmla="*/ 0 h 29"/>
                  <a:gd name="T14" fmla="*/ 0 w 42"/>
                  <a:gd name="T15" fmla="*/ 0 h 29"/>
                  <a:gd name="T16" fmla="*/ 0 w 42"/>
                  <a:gd name="T17" fmla="*/ 0 h 29"/>
                  <a:gd name="T18" fmla="*/ 0 w 42"/>
                  <a:gd name="T19" fmla="*/ 0 h 29"/>
                  <a:gd name="T20" fmla="*/ 0 w 42"/>
                  <a:gd name="T21" fmla="*/ 0 h 2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2"/>
                  <a:gd name="T34" fmla="*/ 0 h 29"/>
                  <a:gd name="T35" fmla="*/ 42 w 42"/>
                  <a:gd name="T36" fmla="*/ 29 h 2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2" h="29">
                    <a:moveTo>
                      <a:pt x="0" y="13"/>
                    </a:moveTo>
                    <a:lnTo>
                      <a:pt x="6" y="21"/>
                    </a:lnTo>
                    <a:lnTo>
                      <a:pt x="25" y="22"/>
                    </a:lnTo>
                    <a:lnTo>
                      <a:pt x="5" y="24"/>
                    </a:lnTo>
                    <a:lnTo>
                      <a:pt x="5" y="29"/>
                    </a:lnTo>
                    <a:lnTo>
                      <a:pt x="25" y="27"/>
                    </a:lnTo>
                    <a:lnTo>
                      <a:pt x="42" y="29"/>
                    </a:lnTo>
                    <a:lnTo>
                      <a:pt x="37" y="13"/>
                    </a:lnTo>
                    <a:lnTo>
                      <a:pt x="22" y="0"/>
                    </a:lnTo>
                    <a:lnTo>
                      <a:pt x="6" y="4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2" name="Freeform 625"/>
              <p:cNvSpPr>
                <a:spLocks/>
              </p:cNvSpPr>
              <p:nvPr/>
            </p:nvSpPr>
            <p:spPr bwMode="auto">
              <a:xfrm>
                <a:off x="4660" y="1375"/>
                <a:ext cx="7" cy="9"/>
              </a:xfrm>
              <a:custGeom>
                <a:avLst/>
                <a:gdLst>
                  <a:gd name="T0" fmla="*/ 0 w 23"/>
                  <a:gd name="T1" fmla="*/ 0 h 20"/>
                  <a:gd name="T2" fmla="*/ 0 w 23"/>
                  <a:gd name="T3" fmla="*/ 0 h 20"/>
                  <a:gd name="T4" fmla="*/ 0 w 23"/>
                  <a:gd name="T5" fmla="*/ 0 h 20"/>
                  <a:gd name="T6" fmla="*/ 0 w 23"/>
                  <a:gd name="T7" fmla="*/ 0 h 20"/>
                  <a:gd name="T8" fmla="*/ 0 w 23"/>
                  <a:gd name="T9" fmla="*/ 0 h 20"/>
                  <a:gd name="T10" fmla="*/ 0 w 23"/>
                  <a:gd name="T11" fmla="*/ 0 h 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3"/>
                  <a:gd name="T19" fmla="*/ 0 h 20"/>
                  <a:gd name="T20" fmla="*/ 23 w 23"/>
                  <a:gd name="T21" fmla="*/ 20 h 2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3" h="20">
                    <a:moveTo>
                      <a:pt x="0" y="4"/>
                    </a:moveTo>
                    <a:lnTo>
                      <a:pt x="4" y="12"/>
                    </a:lnTo>
                    <a:lnTo>
                      <a:pt x="15" y="20"/>
                    </a:lnTo>
                    <a:lnTo>
                      <a:pt x="23" y="10"/>
                    </a:lnTo>
                    <a:lnTo>
                      <a:pt x="17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3" name="Freeform 626"/>
              <p:cNvSpPr>
                <a:spLocks/>
              </p:cNvSpPr>
              <p:nvPr/>
            </p:nvSpPr>
            <p:spPr bwMode="auto">
              <a:xfrm>
                <a:off x="4783" y="1371"/>
                <a:ext cx="23" cy="30"/>
              </a:xfrm>
              <a:custGeom>
                <a:avLst/>
                <a:gdLst>
                  <a:gd name="T0" fmla="*/ 0 w 70"/>
                  <a:gd name="T1" fmla="*/ 0 h 91"/>
                  <a:gd name="T2" fmla="*/ 0 w 70"/>
                  <a:gd name="T3" fmla="*/ 0 h 91"/>
                  <a:gd name="T4" fmla="*/ 0 w 70"/>
                  <a:gd name="T5" fmla="*/ 0 h 91"/>
                  <a:gd name="T6" fmla="*/ 0 w 70"/>
                  <a:gd name="T7" fmla="*/ 0 h 91"/>
                  <a:gd name="T8" fmla="*/ 0 w 70"/>
                  <a:gd name="T9" fmla="*/ 0 h 91"/>
                  <a:gd name="T10" fmla="*/ 0 w 70"/>
                  <a:gd name="T11" fmla="*/ 0 h 91"/>
                  <a:gd name="T12" fmla="*/ 0 w 70"/>
                  <a:gd name="T13" fmla="*/ 0 h 91"/>
                  <a:gd name="T14" fmla="*/ 0 w 70"/>
                  <a:gd name="T15" fmla="*/ 0 h 91"/>
                  <a:gd name="T16" fmla="*/ 0 w 70"/>
                  <a:gd name="T17" fmla="*/ 0 h 91"/>
                  <a:gd name="T18" fmla="*/ 0 w 70"/>
                  <a:gd name="T19" fmla="*/ 0 h 91"/>
                  <a:gd name="T20" fmla="*/ 0 w 70"/>
                  <a:gd name="T21" fmla="*/ 0 h 91"/>
                  <a:gd name="T22" fmla="*/ 0 w 70"/>
                  <a:gd name="T23" fmla="*/ 0 h 91"/>
                  <a:gd name="T24" fmla="*/ 0 w 70"/>
                  <a:gd name="T25" fmla="*/ 0 h 91"/>
                  <a:gd name="T26" fmla="*/ 0 w 70"/>
                  <a:gd name="T27" fmla="*/ 0 h 9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70"/>
                  <a:gd name="T43" fmla="*/ 0 h 91"/>
                  <a:gd name="T44" fmla="*/ 70 w 70"/>
                  <a:gd name="T45" fmla="*/ 91 h 91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70" h="91">
                    <a:moveTo>
                      <a:pt x="0" y="86"/>
                    </a:moveTo>
                    <a:lnTo>
                      <a:pt x="0" y="62"/>
                    </a:lnTo>
                    <a:lnTo>
                      <a:pt x="6" y="53"/>
                    </a:lnTo>
                    <a:lnTo>
                      <a:pt x="26" y="47"/>
                    </a:lnTo>
                    <a:lnTo>
                      <a:pt x="47" y="26"/>
                    </a:lnTo>
                    <a:lnTo>
                      <a:pt x="20" y="18"/>
                    </a:lnTo>
                    <a:lnTo>
                      <a:pt x="12" y="6"/>
                    </a:lnTo>
                    <a:lnTo>
                      <a:pt x="15" y="3"/>
                    </a:lnTo>
                    <a:lnTo>
                      <a:pt x="26" y="10"/>
                    </a:lnTo>
                    <a:lnTo>
                      <a:pt x="65" y="0"/>
                    </a:lnTo>
                    <a:lnTo>
                      <a:pt x="70" y="10"/>
                    </a:lnTo>
                    <a:lnTo>
                      <a:pt x="44" y="53"/>
                    </a:lnTo>
                    <a:lnTo>
                      <a:pt x="2" y="91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4" name="Freeform 627"/>
              <p:cNvSpPr>
                <a:spLocks/>
              </p:cNvSpPr>
              <p:nvPr/>
            </p:nvSpPr>
            <p:spPr bwMode="auto">
              <a:xfrm>
                <a:off x="4747" y="1433"/>
                <a:ext cx="18" cy="16"/>
              </a:xfrm>
              <a:custGeom>
                <a:avLst/>
                <a:gdLst>
                  <a:gd name="T0" fmla="*/ 0 w 54"/>
                  <a:gd name="T1" fmla="*/ 0 h 49"/>
                  <a:gd name="T2" fmla="*/ 0 w 54"/>
                  <a:gd name="T3" fmla="*/ 0 h 49"/>
                  <a:gd name="T4" fmla="*/ 0 w 54"/>
                  <a:gd name="T5" fmla="*/ 0 h 49"/>
                  <a:gd name="T6" fmla="*/ 0 w 54"/>
                  <a:gd name="T7" fmla="*/ 0 h 49"/>
                  <a:gd name="T8" fmla="*/ 0 w 54"/>
                  <a:gd name="T9" fmla="*/ 0 h 49"/>
                  <a:gd name="T10" fmla="*/ 0 w 54"/>
                  <a:gd name="T11" fmla="*/ 0 h 49"/>
                  <a:gd name="T12" fmla="*/ 0 w 54"/>
                  <a:gd name="T13" fmla="*/ 0 h 49"/>
                  <a:gd name="T14" fmla="*/ 0 w 54"/>
                  <a:gd name="T15" fmla="*/ 0 h 49"/>
                  <a:gd name="T16" fmla="*/ 0 w 54"/>
                  <a:gd name="T17" fmla="*/ 0 h 49"/>
                  <a:gd name="T18" fmla="*/ 0 w 54"/>
                  <a:gd name="T19" fmla="*/ 0 h 49"/>
                  <a:gd name="T20" fmla="*/ 0 w 54"/>
                  <a:gd name="T21" fmla="*/ 0 h 49"/>
                  <a:gd name="T22" fmla="*/ 0 w 54"/>
                  <a:gd name="T23" fmla="*/ 0 h 4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4"/>
                  <a:gd name="T37" fmla="*/ 0 h 49"/>
                  <a:gd name="T38" fmla="*/ 54 w 54"/>
                  <a:gd name="T39" fmla="*/ 49 h 4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4" h="49">
                    <a:moveTo>
                      <a:pt x="0" y="14"/>
                    </a:moveTo>
                    <a:lnTo>
                      <a:pt x="12" y="15"/>
                    </a:lnTo>
                    <a:lnTo>
                      <a:pt x="24" y="5"/>
                    </a:lnTo>
                    <a:lnTo>
                      <a:pt x="24" y="2"/>
                    </a:lnTo>
                    <a:lnTo>
                      <a:pt x="35" y="0"/>
                    </a:lnTo>
                    <a:lnTo>
                      <a:pt x="52" y="5"/>
                    </a:lnTo>
                    <a:lnTo>
                      <a:pt x="54" y="12"/>
                    </a:lnTo>
                    <a:lnTo>
                      <a:pt x="52" y="30"/>
                    </a:lnTo>
                    <a:lnTo>
                      <a:pt x="43" y="49"/>
                    </a:lnTo>
                    <a:lnTo>
                      <a:pt x="30" y="44"/>
                    </a:lnTo>
                    <a:lnTo>
                      <a:pt x="20" y="4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5" name="Freeform 628"/>
              <p:cNvSpPr>
                <a:spLocks/>
              </p:cNvSpPr>
              <p:nvPr/>
            </p:nvSpPr>
            <p:spPr bwMode="auto">
              <a:xfrm>
                <a:off x="4716" y="1436"/>
                <a:ext cx="31" cy="28"/>
              </a:xfrm>
              <a:custGeom>
                <a:avLst/>
                <a:gdLst>
                  <a:gd name="T0" fmla="*/ 0 w 92"/>
                  <a:gd name="T1" fmla="*/ 0 h 84"/>
                  <a:gd name="T2" fmla="*/ 0 w 92"/>
                  <a:gd name="T3" fmla="*/ 0 h 84"/>
                  <a:gd name="T4" fmla="*/ 0 w 92"/>
                  <a:gd name="T5" fmla="*/ 0 h 84"/>
                  <a:gd name="T6" fmla="*/ 0 w 92"/>
                  <a:gd name="T7" fmla="*/ 0 h 84"/>
                  <a:gd name="T8" fmla="*/ 0 w 92"/>
                  <a:gd name="T9" fmla="*/ 0 h 84"/>
                  <a:gd name="T10" fmla="*/ 0 w 92"/>
                  <a:gd name="T11" fmla="*/ 0 h 84"/>
                  <a:gd name="T12" fmla="*/ 0 w 92"/>
                  <a:gd name="T13" fmla="*/ 0 h 84"/>
                  <a:gd name="T14" fmla="*/ 0 w 92"/>
                  <a:gd name="T15" fmla="*/ 0 h 84"/>
                  <a:gd name="T16" fmla="*/ 0 w 92"/>
                  <a:gd name="T17" fmla="*/ 0 h 84"/>
                  <a:gd name="T18" fmla="*/ 0 w 92"/>
                  <a:gd name="T19" fmla="*/ 0 h 84"/>
                  <a:gd name="T20" fmla="*/ 0 w 92"/>
                  <a:gd name="T21" fmla="*/ 0 h 84"/>
                  <a:gd name="T22" fmla="*/ 0 w 92"/>
                  <a:gd name="T23" fmla="*/ 0 h 84"/>
                  <a:gd name="T24" fmla="*/ 0 w 92"/>
                  <a:gd name="T25" fmla="*/ 0 h 84"/>
                  <a:gd name="T26" fmla="*/ 0 w 92"/>
                  <a:gd name="T27" fmla="*/ 0 h 84"/>
                  <a:gd name="T28" fmla="*/ 0 w 92"/>
                  <a:gd name="T29" fmla="*/ 0 h 84"/>
                  <a:gd name="T30" fmla="*/ 0 w 92"/>
                  <a:gd name="T31" fmla="*/ 0 h 84"/>
                  <a:gd name="T32" fmla="*/ 0 w 92"/>
                  <a:gd name="T33" fmla="*/ 0 h 84"/>
                  <a:gd name="T34" fmla="*/ 0 w 92"/>
                  <a:gd name="T35" fmla="*/ 0 h 84"/>
                  <a:gd name="T36" fmla="*/ 0 w 92"/>
                  <a:gd name="T37" fmla="*/ 0 h 84"/>
                  <a:gd name="T38" fmla="*/ 0 w 92"/>
                  <a:gd name="T39" fmla="*/ 0 h 8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92"/>
                  <a:gd name="T61" fmla="*/ 0 h 84"/>
                  <a:gd name="T62" fmla="*/ 92 w 92"/>
                  <a:gd name="T63" fmla="*/ 84 h 8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92" h="84">
                    <a:moveTo>
                      <a:pt x="0" y="3"/>
                    </a:moveTo>
                    <a:lnTo>
                      <a:pt x="12" y="0"/>
                    </a:lnTo>
                    <a:lnTo>
                      <a:pt x="66" y="7"/>
                    </a:lnTo>
                    <a:lnTo>
                      <a:pt x="79" y="4"/>
                    </a:lnTo>
                    <a:lnTo>
                      <a:pt x="92" y="5"/>
                    </a:lnTo>
                    <a:lnTo>
                      <a:pt x="82" y="11"/>
                    </a:lnTo>
                    <a:lnTo>
                      <a:pt x="77" y="7"/>
                    </a:lnTo>
                    <a:lnTo>
                      <a:pt x="64" y="10"/>
                    </a:lnTo>
                    <a:lnTo>
                      <a:pt x="64" y="34"/>
                    </a:lnTo>
                    <a:lnTo>
                      <a:pt x="56" y="34"/>
                    </a:lnTo>
                    <a:lnTo>
                      <a:pt x="56" y="54"/>
                    </a:lnTo>
                    <a:lnTo>
                      <a:pt x="56" y="81"/>
                    </a:lnTo>
                    <a:lnTo>
                      <a:pt x="52" y="84"/>
                    </a:lnTo>
                    <a:lnTo>
                      <a:pt x="43" y="84"/>
                    </a:lnTo>
                    <a:lnTo>
                      <a:pt x="38" y="80"/>
                    </a:lnTo>
                    <a:lnTo>
                      <a:pt x="33" y="82"/>
                    </a:lnTo>
                    <a:lnTo>
                      <a:pt x="25" y="73"/>
                    </a:lnTo>
                    <a:lnTo>
                      <a:pt x="20" y="43"/>
                    </a:lnTo>
                    <a:lnTo>
                      <a:pt x="20" y="4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6" name="Freeform 629"/>
              <p:cNvSpPr>
                <a:spLocks/>
              </p:cNvSpPr>
              <p:nvPr/>
            </p:nvSpPr>
            <p:spPr bwMode="auto">
              <a:xfrm>
                <a:off x="4653" y="1334"/>
                <a:ext cx="18" cy="16"/>
              </a:xfrm>
              <a:custGeom>
                <a:avLst/>
                <a:gdLst>
                  <a:gd name="T0" fmla="*/ 0 w 56"/>
                  <a:gd name="T1" fmla="*/ 0 h 47"/>
                  <a:gd name="T2" fmla="*/ 0 w 56"/>
                  <a:gd name="T3" fmla="*/ 0 h 47"/>
                  <a:gd name="T4" fmla="*/ 0 w 56"/>
                  <a:gd name="T5" fmla="*/ 0 h 47"/>
                  <a:gd name="T6" fmla="*/ 0 w 56"/>
                  <a:gd name="T7" fmla="*/ 0 h 47"/>
                  <a:gd name="T8" fmla="*/ 0 w 56"/>
                  <a:gd name="T9" fmla="*/ 0 h 47"/>
                  <a:gd name="T10" fmla="*/ 0 w 56"/>
                  <a:gd name="T11" fmla="*/ 0 h 47"/>
                  <a:gd name="T12" fmla="*/ 0 w 56"/>
                  <a:gd name="T13" fmla="*/ 0 h 47"/>
                  <a:gd name="T14" fmla="*/ 0 w 56"/>
                  <a:gd name="T15" fmla="*/ 0 h 47"/>
                  <a:gd name="T16" fmla="*/ 0 w 56"/>
                  <a:gd name="T17" fmla="*/ 0 h 47"/>
                  <a:gd name="T18" fmla="*/ 0 w 56"/>
                  <a:gd name="T19" fmla="*/ 0 h 4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6"/>
                  <a:gd name="T31" fmla="*/ 0 h 47"/>
                  <a:gd name="T32" fmla="*/ 56 w 56"/>
                  <a:gd name="T33" fmla="*/ 47 h 4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6" h="47">
                    <a:moveTo>
                      <a:pt x="0" y="47"/>
                    </a:moveTo>
                    <a:lnTo>
                      <a:pt x="26" y="0"/>
                    </a:lnTo>
                    <a:lnTo>
                      <a:pt x="56" y="0"/>
                    </a:lnTo>
                    <a:lnTo>
                      <a:pt x="56" y="2"/>
                    </a:lnTo>
                    <a:lnTo>
                      <a:pt x="56" y="11"/>
                    </a:lnTo>
                    <a:lnTo>
                      <a:pt x="33" y="11"/>
                    </a:lnTo>
                    <a:lnTo>
                      <a:pt x="33" y="29"/>
                    </a:lnTo>
                    <a:lnTo>
                      <a:pt x="26" y="33"/>
                    </a:lnTo>
                    <a:lnTo>
                      <a:pt x="26" y="44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7" name="Freeform 630"/>
              <p:cNvSpPr>
                <a:spLocks/>
              </p:cNvSpPr>
              <p:nvPr/>
            </p:nvSpPr>
            <p:spPr bwMode="auto">
              <a:xfrm>
                <a:off x="4740" y="1345"/>
                <a:ext cx="37" cy="44"/>
              </a:xfrm>
              <a:custGeom>
                <a:avLst/>
                <a:gdLst>
                  <a:gd name="T0" fmla="*/ 0 w 111"/>
                  <a:gd name="T1" fmla="*/ 0 h 132"/>
                  <a:gd name="T2" fmla="*/ 0 w 111"/>
                  <a:gd name="T3" fmla="*/ 0 h 132"/>
                  <a:gd name="T4" fmla="*/ 0 w 111"/>
                  <a:gd name="T5" fmla="*/ 0 h 132"/>
                  <a:gd name="T6" fmla="*/ 0 w 111"/>
                  <a:gd name="T7" fmla="*/ 0 h 132"/>
                  <a:gd name="T8" fmla="*/ 0 w 111"/>
                  <a:gd name="T9" fmla="*/ 0 h 132"/>
                  <a:gd name="T10" fmla="*/ 0 w 111"/>
                  <a:gd name="T11" fmla="*/ 0 h 132"/>
                  <a:gd name="T12" fmla="*/ 0 w 111"/>
                  <a:gd name="T13" fmla="*/ 0 h 132"/>
                  <a:gd name="T14" fmla="*/ 0 w 111"/>
                  <a:gd name="T15" fmla="*/ 0 h 132"/>
                  <a:gd name="T16" fmla="*/ 0 w 111"/>
                  <a:gd name="T17" fmla="*/ 0 h 132"/>
                  <a:gd name="T18" fmla="*/ 0 w 111"/>
                  <a:gd name="T19" fmla="*/ 0 h 132"/>
                  <a:gd name="T20" fmla="*/ 0 w 111"/>
                  <a:gd name="T21" fmla="*/ 0 h 132"/>
                  <a:gd name="T22" fmla="*/ 0 w 111"/>
                  <a:gd name="T23" fmla="*/ 0 h 132"/>
                  <a:gd name="T24" fmla="*/ 0 w 111"/>
                  <a:gd name="T25" fmla="*/ 0 h 132"/>
                  <a:gd name="T26" fmla="*/ 0 w 111"/>
                  <a:gd name="T27" fmla="*/ 0 h 132"/>
                  <a:gd name="T28" fmla="*/ 0 w 111"/>
                  <a:gd name="T29" fmla="*/ 0 h 132"/>
                  <a:gd name="T30" fmla="*/ 0 w 111"/>
                  <a:gd name="T31" fmla="*/ 0 h 132"/>
                  <a:gd name="T32" fmla="*/ 0 w 111"/>
                  <a:gd name="T33" fmla="*/ 0 h 132"/>
                  <a:gd name="T34" fmla="*/ 0 w 111"/>
                  <a:gd name="T35" fmla="*/ 0 h 132"/>
                  <a:gd name="T36" fmla="*/ 0 w 111"/>
                  <a:gd name="T37" fmla="*/ 0 h 132"/>
                  <a:gd name="T38" fmla="*/ 0 w 111"/>
                  <a:gd name="T39" fmla="*/ 0 h 132"/>
                  <a:gd name="T40" fmla="*/ 0 w 111"/>
                  <a:gd name="T41" fmla="*/ 0 h 132"/>
                  <a:gd name="T42" fmla="*/ 0 w 111"/>
                  <a:gd name="T43" fmla="*/ 0 h 132"/>
                  <a:gd name="T44" fmla="*/ 0 w 111"/>
                  <a:gd name="T45" fmla="*/ 0 h 132"/>
                  <a:gd name="T46" fmla="*/ 0 w 111"/>
                  <a:gd name="T47" fmla="*/ 0 h 132"/>
                  <a:gd name="T48" fmla="*/ 0 w 111"/>
                  <a:gd name="T49" fmla="*/ 0 h 132"/>
                  <a:gd name="T50" fmla="*/ 0 w 111"/>
                  <a:gd name="T51" fmla="*/ 0 h 13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1"/>
                  <a:gd name="T79" fmla="*/ 0 h 132"/>
                  <a:gd name="T80" fmla="*/ 111 w 111"/>
                  <a:gd name="T81" fmla="*/ 132 h 132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1" h="132">
                    <a:moveTo>
                      <a:pt x="0" y="70"/>
                    </a:moveTo>
                    <a:lnTo>
                      <a:pt x="4" y="83"/>
                    </a:lnTo>
                    <a:lnTo>
                      <a:pt x="10" y="96"/>
                    </a:lnTo>
                    <a:lnTo>
                      <a:pt x="20" y="103"/>
                    </a:lnTo>
                    <a:lnTo>
                      <a:pt x="36" y="122"/>
                    </a:lnTo>
                    <a:lnTo>
                      <a:pt x="61" y="132"/>
                    </a:lnTo>
                    <a:lnTo>
                      <a:pt x="82" y="130"/>
                    </a:lnTo>
                    <a:lnTo>
                      <a:pt x="92" y="126"/>
                    </a:lnTo>
                    <a:lnTo>
                      <a:pt x="84" y="112"/>
                    </a:lnTo>
                    <a:lnTo>
                      <a:pt x="74" y="103"/>
                    </a:lnTo>
                    <a:lnTo>
                      <a:pt x="82" y="98"/>
                    </a:lnTo>
                    <a:lnTo>
                      <a:pt x="82" y="87"/>
                    </a:lnTo>
                    <a:lnTo>
                      <a:pt x="95" y="70"/>
                    </a:lnTo>
                    <a:lnTo>
                      <a:pt x="102" y="40"/>
                    </a:lnTo>
                    <a:lnTo>
                      <a:pt x="111" y="34"/>
                    </a:lnTo>
                    <a:lnTo>
                      <a:pt x="103" y="28"/>
                    </a:lnTo>
                    <a:lnTo>
                      <a:pt x="100" y="7"/>
                    </a:lnTo>
                    <a:lnTo>
                      <a:pt x="91" y="0"/>
                    </a:lnTo>
                    <a:lnTo>
                      <a:pt x="82" y="8"/>
                    </a:lnTo>
                    <a:lnTo>
                      <a:pt x="20" y="6"/>
                    </a:lnTo>
                    <a:lnTo>
                      <a:pt x="20" y="20"/>
                    </a:lnTo>
                    <a:lnTo>
                      <a:pt x="13" y="20"/>
                    </a:lnTo>
                    <a:lnTo>
                      <a:pt x="13" y="25"/>
                    </a:lnTo>
                    <a:lnTo>
                      <a:pt x="13" y="50"/>
                    </a:lnTo>
                    <a:lnTo>
                      <a:pt x="5" y="52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8" name="Freeform 631"/>
              <p:cNvSpPr>
                <a:spLocks/>
              </p:cNvSpPr>
              <p:nvPr/>
            </p:nvSpPr>
            <p:spPr bwMode="auto">
              <a:xfrm>
                <a:off x="4760" y="1456"/>
                <a:ext cx="2" cy="4"/>
              </a:xfrm>
              <a:custGeom>
                <a:avLst/>
                <a:gdLst>
                  <a:gd name="T0" fmla="*/ 0 w 6"/>
                  <a:gd name="T1" fmla="*/ 0 h 11"/>
                  <a:gd name="T2" fmla="*/ 0 w 6"/>
                  <a:gd name="T3" fmla="*/ 0 h 11"/>
                  <a:gd name="T4" fmla="*/ 0 w 6"/>
                  <a:gd name="T5" fmla="*/ 0 h 11"/>
                  <a:gd name="T6" fmla="*/ 0 w 6"/>
                  <a:gd name="T7" fmla="*/ 0 h 11"/>
                  <a:gd name="T8" fmla="*/ 0 w 6"/>
                  <a:gd name="T9" fmla="*/ 0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"/>
                  <a:gd name="T16" fmla="*/ 0 h 11"/>
                  <a:gd name="T17" fmla="*/ 6 w 6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" h="11">
                    <a:moveTo>
                      <a:pt x="0" y="7"/>
                    </a:moveTo>
                    <a:lnTo>
                      <a:pt x="4" y="11"/>
                    </a:lnTo>
                    <a:lnTo>
                      <a:pt x="6" y="7"/>
                    </a:lnTo>
                    <a:lnTo>
                      <a:pt x="6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49" name="Freeform 632"/>
              <p:cNvSpPr>
                <a:spLocks/>
              </p:cNvSpPr>
              <p:nvPr/>
            </p:nvSpPr>
            <p:spPr bwMode="auto">
              <a:xfrm>
                <a:off x="4757" y="1399"/>
                <a:ext cx="24" cy="26"/>
              </a:xfrm>
              <a:custGeom>
                <a:avLst/>
                <a:gdLst>
                  <a:gd name="T0" fmla="*/ 0 w 72"/>
                  <a:gd name="T1" fmla="*/ 0 h 72"/>
                  <a:gd name="T2" fmla="*/ 0 w 72"/>
                  <a:gd name="T3" fmla="*/ 0 h 72"/>
                  <a:gd name="T4" fmla="*/ 0 w 72"/>
                  <a:gd name="T5" fmla="*/ 0 h 72"/>
                  <a:gd name="T6" fmla="*/ 0 w 72"/>
                  <a:gd name="T7" fmla="*/ 0 h 72"/>
                  <a:gd name="T8" fmla="*/ 0 w 72"/>
                  <a:gd name="T9" fmla="*/ 0 h 72"/>
                  <a:gd name="T10" fmla="*/ 0 w 72"/>
                  <a:gd name="T11" fmla="*/ 0 h 72"/>
                  <a:gd name="T12" fmla="*/ 0 w 72"/>
                  <a:gd name="T13" fmla="*/ 0 h 72"/>
                  <a:gd name="T14" fmla="*/ 0 w 72"/>
                  <a:gd name="T15" fmla="*/ 0 h 72"/>
                  <a:gd name="T16" fmla="*/ 0 w 72"/>
                  <a:gd name="T17" fmla="*/ 0 h 72"/>
                  <a:gd name="T18" fmla="*/ 0 w 72"/>
                  <a:gd name="T19" fmla="*/ 0 h 72"/>
                  <a:gd name="T20" fmla="*/ 0 w 72"/>
                  <a:gd name="T21" fmla="*/ 0 h 72"/>
                  <a:gd name="T22" fmla="*/ 0 w 72"/>
                  <a:gd name="T23" fmla="*/ 0 h 72"/>
                  <a:gd name="T24" fmla="*/ 0 w 72"/>
                  <a:gd name="T25" fmla="*/ 0 h 72"/>
                  <a:gd name="T26" fmla="*/ 0 w 72"/>
                  <a:gd name="T27" fmla="*/ 0 h 72"/>
                  <a:gd name="T28" fmla="*/ 0 w 72"/>
                  <a:gd name="T29" fmla="*/ 0 h 72"/>
                  <a:gd name="T30" fmla="*/ 0 w 72"/>
                  <a:gd name="T31" fmla="*/ 0 h 72"/>
                  <a:gd name="T32" fmla="*/ 0 w 72"/>
                  <a:gd name="T33" fmla="*/ 0 h 72"/>
                  <a:gd name="T34" fmla="*/ 0 w 72"/>
                  <a:gd name="T35" fmla="*/ 0 h 72"/>
                  <a:gd name="T36" fmla="*/ 0 w 72"/>
                  <a:gd name="T37" fmla="*/ 0 h 72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72"/>
                  <a:gd name="T58" fmla="*/ 0 h 72"/>
                  <a:gd name="T59" fmla="*/ 72 w 72"/>
                  <a:gd name="T60" fmla="*/ 72 h 72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72" h="72">
                    <a:moveTo>
                      <a:pt x="0" y="24"/>
                    </a:moveTo>
                    <a:lnTo>
                      <a:pt x="0" y="37"/>
                    </a:lnTo>
                    <a:lnTo>
                      <a:pt x="10" y="50"/>
                    </a:lnTo>
                    <a:lnTo>
                      <a:pt x="22" y="57"/>
                    </a:lnTo>
                    <a:lnTo>
                      <a:pt x="29" y="58"/>
                    </a:lnTo>
                    <a:lnTo>
                      <a:pt x="36" y="72"/>
                    </a:lnTo>
                    <a:lnTo>
                      <a:pt x="62" y="71"/>
                    </a:lnTo>
                    <a:lnTo>
                      <a:pt x="72" y="64"/>
                    </a:lnTo>
                    <a:lnTo>
                      <a:pt x="62" y="36"/>
                    </a:lnTo>
                    <a:lnTo>
                      <a:pt x="65" y="25"/>
                    </a:lnTo>
                    <a:lnTo>
                      <a:pt x="30" y="0"/>
                    </a:lnTo>
                    <a:lnTo>
                      <a:pt x="20" y="14"/>
                    </a:lnTo>
                    <a:lnTo>
                      <a:pt x="18" y="9"/>
                    </a:lnTo>
                    <a:lnTo>
                      <a:pt x="13" y="12"/>
                    </a:lnTo>
                    <a:lnTo>
                      <a:pt x="13" y="0"/>
                    </a:lnTo>
                    <a:lnTo>
                      <a:pt x="4" y="1"/>
                    </a:lnTo>
                    <a:lnTo>
                      <a:pt x="7" y="9"/>
                    </a:lnTo>
                    <a:lnTo>
                      <a:pt x="7" y="15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0" name="Freeform 633"/>
              <p:cNvSpPr>
                <a:spLocks/>
              </p:cNvSpPr>
              <p:nvPr/>
            </p:nvSpPr>
            <p:spPr bwMode="auto">
              <a:xfrm>
                <a:off x="4690" y="1372"/>
                <a:ext cx="5" cy="12"/>
              </a:xfrm>
              <a:custGeom>
                <a:avLst/>
                <a:gdLst>
                  <a:gd name="T0" fmla="*/ 0 w 14"/>
                  <a:gd name="T1" fmla="*/ 0 h 34"/>
                  <a:gd name="T2" fmla="*/ 0 w 14"/>
                  <a:gd name="T3" fmla="*/ 0 h 34"/>
                  <a:gd name="T4" fmla="*/ 0 w 14"/>
                  <a:gd name="T5" fmla="*/ 0 h 34"/>
                  <a:gd name="T6" fmla="*/ 0 w 14"/>
                  <a:gd name="T7" fmla="*/ 0 h 34"/>
                  <a:gd name="T8" fmla="*/ 0 w 14"/>
                  <a:gd name="T9" fmla="*/ 0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"/>
                  <a:gd name="T16" fmla="*/ 0 h 34"/>
                  <a:gd name="T17" fmla="*/ 14 w 14"/>
                  <a:gd name="T18" fmla="*/ 34 h 3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" h="34">
                    <a:moveTo>
                      <a:pt x="0" y="0"/>
                    </a:moveTo>
                    <a:lnTo>
                      <a:pt x="6" y="1"/>
                    </a:lnTo>
                    <a:lnTo>
                      <a:pt x="14" y="33"/>
                    </a:lnTo>
                    <a:lnTo>
                      <a:pt x="9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1" name="Freeform 634"/>
              <p:cNvSpPr>
                <a:spLocks/>
              </p:cNvSpPr>
              <p:nvPr/>
            </p:nvSpPr>
            <p:spPr bwMode="auto">
              <a:xfrm>
                <a:off x="4757" y="1388"/>
                <a:ext cx="12" cy="12"/>
              </a:xfrm>
              <a:custGeom>
                <a:avLst/>
                <a:gdLst>
                  <a:gd name="T0" fmla="*/ 0 w 36"/>
                  <a:gd name="T1" fmla="*/ 0 h 35"/>
                  <a:gd name="T2" fmla="*/ 0 w 36"/>
                  <a:gd name="T3" fmla="*/ 0 h 35"/>
                  <a:gd name="T4" fmla="*/ 0 w 36"/>
                  <a:gd name="T5" fmla="*/ 0 h 35"/>
                  <a:gd name="T6" fmla="*/ 0 w 36"/>
                  <a:gd name="T7" fmla="*/ 0 h 35"/>
                  <a:gd name="T8" fmla="*/ 0 w 36"/>
                  <a:gd name="T9" fmla="*/ 0 h 35"/>
                  <a:gd name="T10" fmla="*/ 0 w 36"/>
                  <a:gd name="T11" fmla="*/ 0 h 35"/>
                  <a:gd name="T12" fmla="*/ 0 w 36"/>
                  <a:gd name="T13" fmla="*/ 0 h 35"/>
                  <a:gd name="T14" fmla="*/ 0 w 36"/>
                  <a:gd name="T15" fmla="*/ 0 h 35"/>
                  <a:gd name="T16" fmla="*/ 0 w 36"/>
                  <a:gd name="T17" fmla="*/ 0 h 35"/>
                  <a:gd name="T18" fmla="*/ 0 w 36"/>
                  <a:gd name="T19" fmla="*/ 0 h 35"/>
                  <a:gd name="T20" fmla="*/ 0 w 36"/>
                  <a:gd name="T21" fmla="*/ 0 h 3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6"/>
                  <a:gd name="T34" fmla="*/ 0 h 35"/>
                  <a:gd name="T35" fmla="*/ 36 w 36"/>
                  <a:gd name="T36" fmla="*/ 35 h 3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6" h="35">
                    <a:moveTo>
                      <a:pt x="0" y="35"/>
                    </a:moveTo>
                    <a:lnTo>
                      <a:pt x="4" y="34"/>
                    </a:lnTo>
                    <a:lnTo>
                      <a:pt x="13" y="33"/>
                    </a:lnTo>
                    <a:lnTo>
                      <a:pt x="13" y="28"/>
                    </a:lnTo>
                    <a:lnTo>
                      <a:pt x="30" y="25"/>
                    </a:lnTo>
                    <a:lnTo>
                      <a:pt x="36" y="13"/>
                    </a:lnTo>
                    <a:lnTo>
                      <a:pt x="30" y="0"/>
                    </a:lnTo>
                    <a:lnTo>
                      <a:pt x="9" y="2"/>
                    </a:lnTo>
                    <a:lnTo>
                      <a:pt x="10" y="12"/>
                    </a:lnTo>
                    <a:lnTo>
                      <a:pt x="7" y="19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2" name="Freeform 635"/>
              <p:cNvSpPr>
                <a:spLocks/>
              </p:cNvSpPr>
              <p:nvPr/>
            </p:nvSpPr>
            <p:spPr bwMode="auto">
              <a:xfrm>
                <a:off x="4745" y="1324"/>
                <a:ext cx="26" cy="26"/>
              </a:xfrm>
              <a:custGeom>
                <a:avLst/>
                <a:gdLst>
                  <a:gd name="T0" fmla="*/ 0 w 76"/>
                  <a:gd name="T1" fmla="*/ 0 h 70"/>
                  <a:gd name="T2" fmla="*/ 0 w 76"/>
                  <a:gd name="T3" fmla="*/ 0 h 70"/>
                  <a:gd name="T4" fmla="*/ 0 w 76"/>
                  <a:gd name="T5" fmla="*/ 0 h 70"/>
                  <a:gd name="T6" fmla="*/ 0 w 76"/>
                  <a:gd name="T7" fmla="*/ 0 h 70"/>
                  <a:gd name="T8" fmla="*/ 0 w 76"/>
                  <a:gd name="T9" fmla="*/ 0 h 70"/>
                  <a:gd name="T10" fmla="*/ 0 w 76"/>
                  <a:gd name="T11" fmla="*/ 0 h 70"/>
                  <a:gd name="T12" fmla="*/ 0 w 76"/>
                  <a:gd name="T13" fmla="*/ 0 h 70"/>
                  <a:gd name="T14" fmla="*/ 0 w 76"/>
                  <a:gd name="T15" fmla="*/ 0 h 70"/>
                  <a:gd name="T16" fmla="*/ 0 w 76"/>
                  <a:gd name="T17" fmla="*/ 0 h 70"/>
                  <a:gd name="T18" fmla="*/ 0 w 76"/>
                  <a:gd name="T19" fmla="*/ 0 h 70"/>
                  <a:gd name="T20" fmla="*/ 0 w 76"/>
                  <a:gd name="T21" fmla="*/ 0 h 70"/>
                  <a:gd name="T22" fmla="*/ 0 w 76"/>
                  <a:gd name="T23" fmla="*/ 0 h 70"/>
                  <a:gd name="T24" fmla="*/ 0 w 76"/>
                  <a:gd name="T25" fmla="*/ 0 h 70"/>
                  <a:gd name="T26" fmla="*/ 0 w 76"/>
                  <a:gd name="T27" fmla="*/ 0 h 70"/>
                  <a:gd name="T28" fmla="*/ 0 w 76"/>
                  <a:gd name="T29" fmla="*/ 0 h 7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76"/>
                  <a:gd name="T46" fmla="*/ 0 h 70"/>
                  <a:gd name="T47" fmla="*/ 76 w 76"/>
                  <a:gd name="T48" fmla="*/ 70 h 7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76" h="70">
                    <a:moveTo>
                      <a:pt x="0" y="11"/>
                    </a:moveTo>
                    <a:lnTo>
                      <a:pt x="4" y="68"/>
                    </a:lnTo>
                    <a:lnTo>
                      <a:pt x="66" y="70"/>
                    </a:lnTo>
                    <a:lnTo>
                      <a:pt x="75" y="62"/>
                    </a:lnTo>
                    <a:lnTo>
                      <a:pt x="76" y="54"/>
                    </a:lnTo>
                    <a:lnTo>
                      <a:pt x="54" y="14"/>
                    </a:lnTo>
                    <a:lnTo>
                      <a:pt x="66" y="28"/>
                    </a:lnTo>
                    <a:lnTo>
                      <a:pt x="69" y="17"/>
                    </a:lnTo>
                    <a:lnTo>
                      <a:pt x="66" y="2"/>
                    </a:lnTo>
                    <a:lnTo>
                      <a:pt x="49" y="4"/>
                    </a:lnTo>
                    <a:lnTo>
                      <a:pt x="49" y="1"/>
                    </a:lnTo>
                    <a:lnTo>
                      <a:pt x="43" y="1"/>
                    </a:lnTo>
                    <a:lnTo>
                      <a:pt x="29" y="5"/>
                    </a:lnTo>
                    <a:lnTo>
                      <a:pt x="4" y="0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3" name="Freeform 636"/>
              <p:cNvSpPr>
                <a:spLocks/>
              </p:cNvSpPr>
              <p:nvPr/>
            </p:nvSpPr>
            <p:spPr bwMode="auto">
              <a:xfrm>
                <a:off x="4679" y="1364"/>
                <a:ext cx="16" cy="12"/>
              </a:xfrm>
              <a:custGeom>
                <a:avLst/>
                <a:gdLst>
                  <a:gd name="T0" fmla="*/ 0 w 51"/>
                  <a:gd name="T1" fmla="*/ 0 h 37"/>
                  <a:gd name="T2" fmla="*/ 0 w 51"/>
                  <a:gd name="T3" fmla="*/ 0 h 37"/>
                  <a:gd name="T4" fmla="*/ 0 w 51"/>
                  <a:gd name="T5" fmla="*/ 0 h 37"/>
                  <a:gd name="T6" fmla="*/ 0 w 51"/>
                  <a:gd name="T7" fmla="*/ 0 h 37"/>
                  <a:gd name="T8" fmla="*/ 0 w 51"/>
                  <a:gd name="T9" fmla="*/ 0 h 37"/>
                  <a:gd name="T10" fmla="*/ 0 w 51"/>
                  <a:gd name="T11" fmla="*/ 0 h 37"/>
                  <a:gd name="T12" fmla="*/ 0 w 51"/>
                  <a:gd name="T13" fmla="*/ 0 h 37"/>
                  <a:gd name="T14" fmla="*/ 0 w 51"/>
                  <a:gd name="T15" fmla="*/ 0 h 37"/>
                  <a:gd name="T16" fmla="*/ 0 w 51"/>
                  <a:gd name="T17" fmla="*/ 0 h 37"/>
                  <a:gd name="T18" fmla="*/ 0 w 51"/>
                  <a:gd name="T19" fmla="*/ 0 h 37"/>
                  <a:gd name="T20" fmla="*/ 0 w 51"/>
                  <a:gd name="T21" fmla="*/ 0 h 3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1"/>
                  <a:gd name="T34" fmla="*/ 0 h 37"/>
                  <a:gd name="T35" fmla="*/ 51 w 51"/>
                  <a:gd name="T36" fmla="*/ 37 h 3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1" h="37">
                    <a:moveTo>
                      <a:pt x="0" y="31"/>
                    </a:moveTo>
                    <a:lnTo>
                      <a:pt x="4" y="36"/>
                    </a:lnTo>
                    <a:lnTo>
                      <a:pt x="18" y="37"/>
                    </a:lnTo>
                    <a:lnTo>
                      <a:pt x="17" y="27"/>
                    </a:lnTo>
                    <a:lnTo>
                      <a:pt x="34" y="26"/>
                    </a:lnTo>
                    <a:lnTo>
                      <a:pt x="40" y="27"/>
                    </a:lnTo>
                    <a:lnTo>
                      <a:pt x="51" y="20"/>
                    </a:lnTo>
                    <a:lnTo>
                      <a:pt x="38" y="7"/>
                    </a:lnTo>
                    <a:lnTo>
                      <a:pt x="38" y="0"/>
                    </a:lnTo>
                    <a:lnTo>
                      <a:pt x="8" y="11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4" name="Freeform 637"/>
              <p:cNvSpPr>
                <a:spLocks/>
              </p:cNvSpPr>
              <p:nvPr/>
            </p:nvSpPr>
            <p:spPr bwMode="auto">
              <a:xfrm>
                <a:off x="4740" y="1416"/>
                <a:ext cx="26" cy="22"/>
              </a:xfrm>
              <a:custGeom>
                <a:avLst/>
                <a:gdLst>
                  <a:gd name="T0" fmla="*/ 0 w 78"/>
                  <a:gd name="T1" fmla="*/ 0 h 66"/>
                  <a:gd name="T2" fmla="*/ 0 w 78"/>
                  <a:gd name="T3" fmla="*/ 0 h 66"/>
                  <a:gd name="T4" fmla="*/ 0 w 78"/>
                  <a:gd name="T5" fmla="*/ 0 h 66"/>
                  <a:gd name="T6" fmla="*/ 0 w 78"/>
                  <a:gd name="T7" fmla="*/ 0 h 66"/>
                  <a:gd name="T8" fmla="*/ 0 w 78"/>
                  <a:gd name="T9" fmla="*/ 0 h 66"/>
                  <a:gd name="T10" fmla="*/ 0 w 78"/>
                  <a:gd name="T11" fmla="*/ 0 h 66"/>
                  <a:gd name="T12" fmla="*/ 0 w 78"/>
                  <a:gd name="T13" fmla="*/ 0 h 66"/>
                  <a:gd name="T14" fmla="*/ 0 w 78"/>
                  <a:gd name="T15" fmla="*/ 0 h 66"/>
                  <a:gd name="T16" fmla="*/ 0 w 78"/>
                  <a:gd name="T17" fmla="*/ 0 h 66"/>
                  <a:gd name="T18" fmla="*/ 0 w 78"/>
                  <a:gd name="T19" fmla="*/ 0 h 66"/>
                  <a:gd name="T20" fmla="*/ 0 w 78"/>
                  <a:gd name="T21" fmla="*/ 0 h 66"/>
                  <a:gd name="T22" fmla="*/ 0 w 78"/>
                  <a:gd name="T23" fmla="*/ 0 h 66"/>
                  <a:gd name="T24" fmla="*/ 0 w 78"/>
                  <a:gd name="T25" fmla="*/ 0 h 66"/>
                  <a:gd name="T26" fmla="*/ 0 w 78"/>
                  <a:gd name="T27" fmla="*/ 0 h 66"/>
                  <a:gd name="T28" fmla="*/ 0 w 78"/>
                  <a:gd name="T29" fmla="*/ 0 h 66"/>
                  <a:gd name="T30" fmla="*/ 0 w 78"/>
                  <a:gd name="T31" fmla="*/ 0 h 66"/>
                  <a:gd name="T32" fmla="*/ 0 w 78"/>
                  <a:gd name="T33" fmla="*/ 0 h 66"/>
                  <a:gd name="T34" fmla="*/ 0 w 78"/>
                  <a:gd name="T35" fmla="*/ 0 h 66"/>
                  <a:gd name="T36" fmla="*/ 0 w 78"/>
                  <a:gd name="T37" fmla="*/ 0 h 66"/>
                  <a:gd name="T38" fmla="*/ 0 w 78"/>
                  <a:gd name="T39" fmla="*/ 0 h 66"/>
                  <a:gd name="T40" fmla="*/ 0 w 78"/>
                  <a:gd name="T41" fmla="*/ 0 h 66"/>
                  <a:gd name="T42" fmla="*/ 0 w 78"/>
                  <a:gd name="T43" fmla="*/ 0 h 6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78"/>
                  <a:gd name="T67" fmla="*/ 0 h 66"/>
                  <a:gd name="T68" fmla="*/ 78 w 78"/>
                  <a:gd name="T69" fmla="*/ 66 h 6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78" h="66">
                    <a:moveTo>
                      <a:pt x="0" y="32"/>
                    </a:moveTo>
                    <a:lnTo>
                      <a:pt x="0" y="57"/>
                    </a:lnTo>
                    <a:lnTo>
                      <a:pt x="7" y="64"/>
                    </a:lnTo>
                    <a:lnTo>
                      <a:pt x="20" y="65"/>
                    </a:lnTo>
                    <a:lnTo>
                      <a:pt x="32" y="66"/>
                    </a:lnTo>
                    <a:lnTo>
                      <a:pt x="44" y="56"/>
                    </a:lnTo>
                    <a:lnTo>
                      <a:pt x="44" y="53"/>
                    </a:lnTo>
                    <a:lnTo>
                      <a:pt x="55" y="51"/>
                    </a:lnTo>
                    <a:lnTo>
                      <a:pt x="53" y="46"/>
                    </a:lnTo>
                    <a:lnTo>
                      <a:pt x="75" y="39"/>
                    </a:lnTo>
                    <a:lnTo>
                      <a:pt x="72" y="37"/>
                    </a:lnTo>
                    <a:lnTo>
                      <a:pt x="78" y="17"/>
                    </a:lnTo>
                    <a:lnTo>
                      <a:pt x="74" y="8"/>
                    </a:lnTo>
                    <a:lnTo>
                      <a:pt x="62" y="1"/>
                    </a:lnTo>
                    <a:lnTo>
                      <a:pt x="59" y="0"/>
                    </a:lnTo>
                    <a:lnTo>
                      <a:pt x="45" y="6"/>
                    </a:lnTo>
                    <a:lnTo>
                      <a:pt x="43" y="23"/>
                    </a:lnTo>
                    <a:lnTo>
                      <a:pt x="52" y="27"/>
                    </a:lnTo>
                    <a:lnTo>
                      <a:pt x="52" y="34"/>
                    </a:lnTo>
                    <a:lnTo>
                      <a:pt x="13" y="18"/>
                    </a:lnTo>
                    <a:lnTo>
                      <a:pt x="13" y="32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5" name="Freeform 638"/>
              <p:cNvSpPr>
                <a:spLocks/>
              </p:cNvSpPr>
              <p:nvPr/>
            </p:nvSpPr>
            <p:spPr bwMode="auto">
              <a:xfrm>
                <a:off x="4727" y="1447"/>
                <a:ext cx="37" cy="30"/>
              </a:xfrm>
              <a:custGeom>
                <a:avLst/>
                <a:gdLst>
                  <a:gd name="T0" fmla="*/ 0 w 111"/>
                  <a:gd name="T1" fmla="*/ 0 h 90"/>
                  <a:gd name="T2" fmla="*/ 0 w 111"/>
                  <a:gd name="T3" fmla="*/ 0 h 90"/>
                  <a:gd name="T4" fmla="*/ 0 w 111"/>
                  <a:gd name="T5" fmla="*/ 0 h 90"/>
                  <a:gd name="T6" fmla="*/ 0 w 111"/>
                  <a:gd name="T7" fmla="*/ 0 h 90"/>
                  <a:gd name="T8" fmla="*/ 0 w 111"/>
                  <a:gd name="T9" fmla="*/ 0 h 90"/>
                  <a:gd name="T10" fmla="*/ 0 w 111"/>
                  <a:gd name="T11" fmla="*/ 0 h 90"/>
                  <a:gd name="T12" fmla="*/ 0 w 111"/>
                  <a:gd name="T13" fmla="*/ 0 h 90"/>
                  <a:gd name="T14" fmla="*/ 0 w 111"/>
                  <a:gd name="T15" fmla="*/ 0 h 90"/>
                  <a:gd name="T16" fmla="*/ 0 w 111"/>
                  <a:gd name="T17" fmla="*/ 0 h 90"/>
                  <a:gd name="T18" fmla="*/ 0 w 111"/>
                  <a:gd name="T19" fmla="*/ 0 h 90"/>
                  <a:gd name="T20" fmla="*/ 0 w 111"/>
                  <a:gd name="T21" fmla="*/ 0 h 90"/>
                  <a:gd name="T22" fmla="*/ 0 w 111"/>
                  <a:gd name="T23" fmla="*/ 0 h 90"/>
                  <a:gd name="T24" fmla="*/ 0 w 111"/>
                  <a:gd name="T25" fmla="*/ 0 h 90"/>
                  <a:gd name="T26" fmla="*/ 0 w 111"/>
                  <a:gd name="T27" fmla="*/ 0 h 90"/>
                  <a:gd name="T28" fmla="*/ 0 w 111"/>
                  <a:gd name="T29" fmla="*/ 0 h 90"/>
                  <a:gd name="T30" fmla="*/ 0 w 111"/>
                  <a:gd name="T31" fmla="*/ 0 h 90"/>
                  <a:gd name="T32" fmla="*/ 0 w 111"/>
                  <a:gd name="T33" fmla="*/ 0 h 90"/>
                  <a:gd name="T34" fmla="*/ 0 w 111"/>
                  <a:gd name="T35" fmla="*/ 0 h 90"/>
                  <a:gd name="T36" fmla="*/ 0 w 111"/>
                  <a:gd name="T37" fmla="*/ 0 h 90"/>
                  <a:gd name="T38" fmla="*/ 0 w 111"/>
                  <a:gd name="T39" fmla="*/ 0 h 90"/>
                  <a:gd name="T40" fmla="*/ 0 w 111"/>
                  <a:gd name="T41" fmla="*/ 0 h 90"/>
                  <a:gd name="T42" fmla="*/ 0 w 111"/>
                  <a:gd name="T43" fmla="*/ 0 h 90"/>
                  <a:gd name="T44" fmla="*/ 0 w 111"/>
                  <a:gd name="T45" fmla="*/ 0 h 90"/>
                  <a:gd name="T46" fmla="*/ 0 w 111"/>
                  <a:gd name="T47" fmla="*/ 0 h 90"/>
                  <a:gd name="T48" fmla="*/ 0 w 111"/>
                  <a:gd name="T49" fmla="*/ 0 h 90"/>
                  <a:gd name="T50" fmla="*/ 0 w 111"/>
                  <a:gd name="T51" fmla="*/ 0 h 9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1"/>
                  <a:gd name="T79" fmla="*/ 0 h 90"/>
                  <a:gd name="T80" fmla="*/ 111 w 111"/>
                  <a:gd name="T81" fmla="*/ 90 h 90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1" h="90">
                    <a:moveTo>
                      <a:pt x="0" y="47"/>
                    </a:moveTo>
                    <a:lnTo>
                      <a:pt x="5" y="45"/>
                    </a:lnTo>
                    <a:lnTo>
                      <a:pt x="10" y="49"/>
                    </a:lnTo>
                    <a:lnTo>
                      <a:pt x="19" y="49"/>
                    </a:lnTo>
                    <a:lnTo>
                      <a:pt x="23" y="46"/>
                    </a:lnTo>
                    <a:lnTo>
                      <a:pt x="23" y="19"/>
                    </a:lnTo>
                    <a:lnTo>
                      <a:pt x="30" y="25"/>
                    </a:lnTo>
                    <a:lnTo>
                      <a:pt x="30" y="33"/>
                    </a:lnTo>
                    <a:lnTo>
                      <a:pt x="39" y="33"/>
                    </a:lnTo>
                    <a:lnTo>
                      <a:pt x="49" y="24"/>
                    </a:lnTo>
                    <a:lnTo>
                      <a:pt x="62" y="24"/>
                    </a:lnTo>
                    <a:lnTo>
                      <a:pt x="89" y="0"/>
                    </a:lnTo>
                    <a:lnTo>
                      <a:pt x="102" y="5"/>
                    </a:lnTo>
                    <a:lnTo>
                      <a:pt x="104" y="26"/>
                    </a:lnTo>
                    <a:lnTo>
                      <a:pt x="98" y="33"/>
                    </a:lnTo>
                    <a:lnTo>
                      <a:pt x="102" y="37"/>
                    </a:lnTo>
                    <a:lnTo>
                      <a:pt x="104" y="33"/>
                    </a:lnTo>
                    <a:lnTo>
                      <a:pt x="111" y="33"/>
                    </a:lnTo>
                    <a:lnTo>
                      <a:pt x="109" y="46"/>
                    </a:lnTo>
                    <a:lnTo>
                      <a:pt x="92" y="66"/>
                    </a:lnTo>
                    <a:lnTo>
                      <a:pt x="72" y="83"/>
                    </a:lnTo>
                    <a:lnTo>
                      <a:pt x="58" y="88"/>
                    </a:lnTo>
                    <a:lnTo>
                      <a:pt x="15" y="90"/>
                    </a:lnTo>
                    <a:lnTo>
                      <a:pt x="11" y="78"/>
                    </a:lnTo>
                    <a:lnTo>
                      <a:pt x="12" y="72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6" name="Freeform 639"/>
              <p:cNvSpPr>
                <a:spLocks/>
              </p:cNvSpPr>
              <p:nvPr/>
            </p:nvSpPr>
            <p:spPr bwMode="auto">
              <a:xfrm>
                <a:off x="4751" y="1463"/>
                <a:ext cx="6" cy="6"/>
              </a:xfrm>
              <a:custGeom>
                <a:avLst/>
                <a:gdLst>
                  <a:gd name="T0" fmla="*/ 0 w 17"/>
                  <a:gd name="T1" fmla="*/ 0 h 16"/>
                  <a:gd name="T2" fmla="*/ 0 w 17"/>
                  <a:gd name="T3" fmla="*/ 0 h 16"/>
                  <a:gd name="T4" fmla="*/ 0 w 17"/>
                  <a:gd name="T5" fmla="*/ 0 h 16"/>
                  <a:gd name="T6" fmla="*/ 0 w 17"/>
                  <a:gd name="T7" fmla="*/ 0 h 16"/>
                  <a:gd name="T8" fmla="*/ 0 w 17"/>
                  <a:gd name="T9" fmla="*/ 0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6"/>
                  <a:gd name="T17" fmla="*/ 17 w 17"/>
                  <a:gd name="T18" fmla="*/ 16 h 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6">
                    <a:moveTo>
                      <a:pt x="0" y="8"/>
                    </a:moveTo>
                    <a:lnTo>
                      <a:pt x="7" y="16"/>
                    </a:lnTo>
                    <a:lnTo>
                      <a:pt x="17" y="8"/>
                    </a:lnTo>
                    <a:lnTo>
                      <a:pt x="11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7" name="Freeform 640"/>
              <p:cNvSpPr>
                <a:spLocks/>
              </p:cNvSpPr>
              <p:nvPr/>
            </p:nvSpPr>
            <p:spPr bwMode="auto">
              <a:xfrm>
                <a:off x="4743" y="1258"/>
                <a:ext cx="18" cy="14"/>
              </a:xfrm>
              <a:custGeom>
                <a:avLst/>
                <a:gdLst>
                  <a:gd name="T0" fmla="*/ 0 w 52"/>
                  <a:gd name="T1" fmla="*/ 0 h 42"/>
                  <a:gd name="T2" fmla="*/ 0 w 52"/>
                  <a:gd name="T3" fmla="*/ 0 h 42"/>
                  <a:gd name="T4" fmla="*/ 0 w 52"/>
                  <a:gd name="T5" fmla="*/ 0 h 42"/>
                  <a:gd name="T6" fmla="*/ 0 w 52"/>
                  <a:gd name="T7" fmla="*/ 0 h 42"/>
                  <a:gd name="T8" fmla="*/ 0 w 52"/>
                  <a:gd name="T9" fmla="*/ 0 h 42"/>
                  <a:gd name="T10" fmla="*/ 0 w 52"/>
                  <a:gd name="T11" fmla="*/ 0 h 42"/>
                  <a:gd name="T12" fmla="*/ 0 w 52"/>
                  <a:gd name="T13" fmla="*/ 0 h 42"/>
                  <a:gd name="T14" fmla="*/ 0 w 52"/>
                  <a:gd name="T15" fmla="*/ 0 h 42"/>
                  <a:gd name="T16" fmla="*/ 0 w 52"/>
                  <a:gd name="T17" fmla="*/ 0 h 42"/>
                  <a:gd name="T18" fmla="*/ 0 w 52"/>
                  <a:gd name="T19" fmla="*/ 0 h 42"/>
                  <a:gd name="T20" fmla="*/ 0 w 52"/>
                  <a:gd name="T21" fmla="*/ 0 h 42"/>
                  <a:gd name="T22" fmla="*/ 0 w 52"/>
                  <a:gd name="T23" fmla="*/ 0 h 42"/>
                  <a:gd name="T24" fmla="*/ 0 w 52"/>
                  <a:gd name="T25" fmla="*/ 0 h 42"/>
                  <a:gd name="T26" fmla="*/ 0 w 52"/>
                  <a:gd name="T27" fmla="*/ 0 h 42"/>
                  <a:gd name="T28" fmla="*/ 0 w 52"/>
                  <a:gd name="T29" fmla="*/ 0 h 42"/>
                  <a:gd name="T30" fmla="*/ 0 w 52"/>
                  <a:gd name="T31" fmla="*/ 0 h 42"/>
                  <a:gd name="T32" fmla="*/ 0 w 52"/>
                  <a:gd name="T33" fmla="*/ 0 h 42"/>
                  <a:gd name="T34" fmla="*/ 0 w 52"/>
                  <a:gd name="T35" fmla="*/ 0 h 42"/>
                  <a:gd name="T36" fmla="*/ 0 w 52"/>
                  <a:gd name="T37" fmla="*/ 0 h 42"/>
                  <a:gd name="T38" fmla="*/ 0 w 52"/>
                  <a:gd name="T39" fmla="*/ 0 h 42"/>
                  <a:gd name="T40" fmla="*/ 0 w 52"/>
                  <a:gd name="T41" fmla="*/ 0 h 42"/>
                  <a:gd name="T42" fmla="*/ 0 w 52"/>
                  <a:gd name="T43" fmla="*/ 0 h 42"/>
                  <a:gd name="T44" fmla="*/ 0 w 52"/>
                  <a:gd name="T45" fmla="*/ 0 h 42"/>
                  <a:gd name="T46" fmla="*/ 0 w 52"/>
                  <a:gd name="T47" fmla="*/ 0 h 42"/>
                  <a:gd name="T48" fmla="*/ 0 w 52"/>
                  <a:gd name="T49" fmla="*/ 0 h 42"/>
                  <a:gd name="T50" fmla="*/ 0 w 52"/>
                  <a:gd name="T51" fmla="*/ 0 h 42"/>
                  <a:gd name="T52" fmla="*/ 0 w 52"/>
                  <a:gd name="T53" fmla="*/ 0 h 42"/>
                  <a:gd name="T54" fmla="*/ 0 w 52"/>
                  <a:gd name="T55" fmla="*/ 0 h 42"/>
                  <a:gd name="T56" fmla="*/ 0 w 52"/>
                  <a:gd name="T57" fmla="*/ 0 h 42"/>
                  <a:gd name="T58" fmla="*/ 0 w 52"/>
                  <a:gd name="T59" fmla="*/ 0 h 42"/>
                  <a:gd name="T60" fmla="*/ 0 w 52"/>
                  <a:gd name="T61" fmla="*/ 0 h 42"/>
                  <a:gd name="T62" fmla="*/ 0 w 52"/>
                  <a:gd name="T63" fmla="*/ 0 h 42"/>
                  <a:gd name="T64" fmla="*/ 0 w 52"/>
                  <a:gd name="T65" fmla="*/ 0 h 42"/>
                  <a:gd name="T66" fmla="*/ 0 w 52"/>
                  <a:gd name="T67" fmla="*/ 0 h 42"/>
                  <a:gd name="T68" fmla="*/ 0 w 52"/>
                  <a:gd name="T69" fmla="*/ 0 h 42"/>
                  <a:gd name="T70" fmla="*/ 0 w 52"/>
                  <a:gd name="T71" fmla="*/ 0 h 42"/>
                  <a:gd name="T72" fmla="*/ 0 w 52"/>
                  <a:gd name="T73" fmla="*/ 0 h 42"/>
                  <a:gd name="T74" fmla="*/ 0 w 52"/>
                  <a:gd name="T75" fmla="*/ 0 h 42"/>
                  <a:gd name="T76" fmla="*/ 0 w 52"/>
                  <a:gd name="T77" fmla="*/ 0 h 42"/>
                  <a:gd name="T78" fmla="*/ 0 w 52"/>
                  <a:gd name="T79" fmla="*/ 0 h 42"/>
                  <a:gd name="T80" fmla="*/ 0 w 52"/>
                  <a:gd name="T81" fmla="*/ 0 h 4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2"/>
                  <a:gd name="T124" fmla="*/ 0 h 42"/>
                  <a:gd name="T125" fmla="*/ 52 w 52"/>
                  <a:gd name="T126" fmla="*/ 42 h 4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2" h="42">
                    <a:moveTo>
                      <a:pt x="15" y="0"/>
                    </a:moveTo>
                    <a:lnTo>
                      <a:pt x="20" y="1"/>
                    </a:lnTo>
                    <a:lnTo>
                      <a:pt x="25" y="4"/>
                    </a:lnTo>
                    <a:lnTo>
                      <a:pt x="32" y="4"/>
                    </a:lnTo>
                    <a:lnTo>
                      <a:pt x="40" y="6"/>
                    </a:lnTo>
                    <a:lnTo>
                      <a:pt x="42" y="10"/>
                    </a:lnTo>
                    <a:lnTo>
                      <a:pt x="45" y="17"/>
                    </a:lnTo>
                    <a:lnTo>
                      <a:pt x="46" y="20"/>
                    </a:lnTo>
                    <a:lnTo>
                      <a:pt x="51" y="21"/>
                    </a:lnTo>
                    <a:lnTo>
                      <a:pt x="52" y="24"/>
                    </a:lnTo>
                    <a:lnTo>
                      <a:pt x="52" y="26"/>
                    </a:lnTo>
                    <a:lnTo>
                      <a:pt x="49" y="26"/>
                    </a:lnTo>
                    <a:lnTo>
                      <a:pt x="43" y="26"/>
                    </a:lnTo>
                    <a:lnTo>
                      <a:pt x="45" y="29"/>
                    </a:lnTo>
                    <a:lnTo>
                      <a:pt x="49" y="30"/>
                    </a:lnTo>
                    <a:lnTo>
                      <a:pt x="49" y="35"/>
                    </a:lnTo>
                    <a:lnTo>
                      <a:pt x="45" y="36"/>
                    </a:lnTo>
                    <a:lnTo>
                      <a:pt x="42" y="36"/>
                    </a:lnTo>
                    <a:lnTo>
                      <a:pt x="41" y="36"/>
                    </a:lnTo>
                    <a:lnTo>
                      <a:pt x="40" y="37"/>
                    </a:lnTo>
                    <a:lnTo>
                      <a:pt x="40" y="40"/>
                    </a:lnTo>
                    <a:lnTo>
                      <a:pt x="35" y="42"/>
                    </a:lnTo>
                    <a:lnTo>
                      <a:pt x="33" y="39"/>
                    </a:lnTo>
                    <a:lnTo>
                      <a:pt x="30" y="39"/>
                    </a:lnTo>
                    <a:lnTo>
                      <a:pt x="25" y="37"/>
                    </a:lnTo>
                    <a:lnTo>
                      <a:pt x="22" y="38"/>
                    </a:lnTo>
                    <a:lnTo>
                      <a:pt x="10" y="35"/>
                    </a:lnTo>
                    <a:lnTo>
                      <a:pt x="6" y="35"/>
                    </a:lnTo>
                    <a:lnTo>
                      <a:pt x="2" y="35"/>
                    </a:lnTo>
                    <a:lnTo>
                      <a:pt x="1" y="37"/>
                    </a:lnTo>
                    <a:lnTo>
                      <a:pt x="0" y="30"/>
                    </a:lnTo>
                    <a:lnTo>
                      <a:pt x="2" y="26"/>
                    </a:lnTo>
                    <a:lnTo>
                      <a:pt x="0" y="17"/>
                    </a:lnTo>
                    <a:lnTo>
                      <a:pt x="2" y="17"/>
                    </a:lnTo>
                    <a:lnTo>
                      <a:pt x="3" y="16"/>
                    </a:lnTo>
                    <a:lnTo>
                      <a:pt x="3" y="12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10" y="2"/>
                    </a:lnTo>
                    <a:lnTo>
                      <a:pt x="13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8" name="Freeform 641"/>
              <p:cNvSpPr>
                <a:spLocks/>
              </p:cNvSpPr>
              <p:nvPr/>
            </p:nvSpPr>
            <p:spPr bwMode="auto">
              <a:xfrm>
                <a:off x="4740" y="1268"/>
                <a:ext cx="39" cy="23"/>
              </a:xfrm>
              <a:custGeom>
                <a:avLst/>
                <a:gdLst>
                  <a:gd name="T0" fmla="*/ 0 w 118"/>
                  <a:gd name="T1" fmla="*/ 0 h 69"/>
                  <a:gd name="T2" fmla="*/ 0 w 118"/>
                  <a:gd name="T3" fmla="*/ 0 h 69"/>
                  <a:gd name="T4" fmla="*/ 0 w 118"/>
                  <a:gd name="T5" fmla="*/ 0 h 69"/>
                  <a:gd name="T6" fmla="*/ 0 w 118"/>
                  <a:gd name="T7" fmla="*/ 0 h 69"/>
                  <a:gd name="T8" fmla="*/ 0 w 118"/>
                  <a:gd name="T9" fmla="*/ 0 h 69"/>
                  <a:gd name="T10" fmla="*/ 0 w 118"/>
                  <a:gd name="T11" fmla="*/ 0 h 69"/>
                  <a:gd name="T12" fmla="*/ 0 w 118"/>
                  <a:gd name="T13" fmla="*/ 0 h 69"/>
                  <a:gd name="T14" fmla="*/ 0 w 118"/>
                  <a:gd name="T15" fmla="*/ 0 h 69"/>
                  <a:gd name="T16" fmla="*/ 0 w 118"/>
                  <a:gd name="T17" fmla="*/ 0 h 69"/>
                  <a:gd name="T18" fmla="*/ 0 w 118"/>
                  <a:gd name="T19" fmla="*/ 0 h 69"/>
                  <a:gd name="T20" fmla="*/ 0 w 118"/>
                  <a:gd name="T21" fmla="*/ 0 h 69"/>
                  <a:gd name="T22" fmla="*/ 0 w 118"/>
                  <a:gd name="T23" fmla="*/ 0 h 69"/>
                  <a:gd name="T24" fmla="*/ 0 w 118"/>
                  <a:gd name="T25" fmla="*/ 0 h 69"/>
                  <a:gd name="T26" fmla="*/ 0 w 118"/>
                  <a:gd name="T27" fmla="*/ 0 h 69"/>
                  <a:gd name="T28" fmla="*/ 0 w 118"/>
                  <a:gd name="T29" fmla="*/ 0 h 69"/>
                  <a:gd name="T30" fmla="*/ 0 w 118"/>
                  <a:gd name="T31" fmla="*/ 0 h 69"/>
                  <a:gd name="T32" fmla="*/ 0 w 118"/>
                  <a:gd name="T33" fmla="*/ 0 h 69"/>
                  <a:gd name="T34" fmla="*/ 0 w 118"/>
                  <a:gd name="T35" fmla="*/ 0 h 69"/>
                  <a:gd name="T36" fmla="*/ 0 w 118"/>
                  <a:gd name="T37" fmla="*/ 0 h 69"/>
                  <a:gd name="T38" fmla="*/ 0 w 118"/>
                  <a:gd name="T39" fmla="*/ 0 h 69"/>
                  <a:gd name="T40" fmla="*/ 0 w 118"/>
                  <a:gd name="T41" fmla="*/ 0 h 69"/>
                  <a:gd name="T42" fmla="*/ 0 w 118"/>
                  <a:gd name="T43" fmla="*/ 0 h 69"/>
                  <a:gd name="T44" fmla="*/ 0 w 118"/>
                  <a:gd name="T45" fmla="*/ 0 h 69"/>
                  <a:gd name="T46" fmla="*/ 0 w 118"/>
                  <a:gd name="T47" fmla="*/ 0 h 69"/>
                  <a:gd name="T48" fmla="*/ 0 w 118"/>
                  <a:gd name="T49" fmla="*/ 0 h 69"/>
                  <a:gd name="T50" fmla="*/ 0 w 118"/>
                  <a:gd name="T51" fmla="*/ 0 h 69"/>
                  <a:gd name="T52" fmla="*/ 0 w 118"/>
                  <a:gd name="T53" fmla="*/ 0 h 69"/>
                  <a:gd name="T54" fmla="*/ 0 w 118"/>
                  <a:gd name="T55" fmla="*/ 0 h 69"/>
                  <a:gd name="T56" fmla="*/ 0 w 118"/>
                  <a:gd name="T57" fmla="*/ 0 h 69"/>
                  <a:gd name="T58" fmla="*/ 0 w 118"/>
                  <a:gd name="T59" fmla="*/ 0 h 69"/>
                  <a:gd name="T60" fmla="*/ 0 w 118"/>
                  <a:gd name="T61" fmla="*/ 0 h 69"/>
                  <a:gd name="T62" fmla="*/ 0 w 118"/>
                  <a:gd name="T63" fmla="*/ 0 h 69"/>
                  <a:gd name="T64" fmla="*/ 0 w 118"/>
                  <a:gd name="T65" fmla="*/ 0 h 69"/>
                  <a:gd name="T66" fmla="*/ 0 w 118"/>
                  <a:gd name="T67" fmla="*/ 0 h 6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18"/>
                  <a:gd name="T103" fmla="*/ 0 h 69"/>
                  <a:gd name="T104" fmla="*/ 118 w 118"/>
                  <a:gd name="T105" fmla="*/ 69 h 69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18" h="69">
                    <a:moveTo>
                      <a:pt x="59" y="5"/>
                    </a:moveTo>
                    <a:lnTo>
                      <a:pt x="62" y="4"/>
                    </a:lnTo>
                    <a:lnTo>
                      <a:pt x="64" y="1"/>
                    </a:lnTo>
                    <a:lnTo>
                      <a:pt x="65" y="0"/>
                    </a:lnTo>
                    <a:lnTo>
                      <a:pt x="72" y="1"/>
                    </a:lnTo>
                    <a:lnTo>
                      <a:pt x="74" y="6"/>
                    </a:lnTo>
                    <a:lnTo>
                      <a:pt x="75" y="9"/>
                    </a:lnTo>
                    <a:lnTo>
                      <a:pt x="76" y="10"/>
                    </a:lnTo>
                    <a:lnTo>
                      <a:pt x="81" y="10"/>
                    </a:lnTo>
                    <a:lnTo>
                      <a:pt x="84" y="16"/>
                    </a:lnTo>
                    <a:lnTo>
                      <a:pt x="89" y="20"/>
                    </a:lnTo>
                    <a:lnTo>
                      <a:pt x="95" y="23"/>
                    </a:lnTo>
                    <a:lnTo>
                      <a:pt x="102" y="24"/>
                    </a:lnTo>
                    <a:lnTo>
                      <a:pt x="104" y="23"/>
                    </a:lnTo>
                    <a:lnTo>
                      <a:pt x="109" y="25"/>
                    </a:lnTo>
                    <a:lnTo>
                      <a:pt x="115" y="26"/>
                    </a:lnTo>
                    <a:lnTo>
                      <a:pt x="118" y="36"/>
                    </a:lnTo>
                    <a:lnTo>
                      <a:pt x="113" y="38"/>
                    </a:lnTo>
                    <a:lnTo>
                      <a:pt x="111" y="44"/>
                    </a:lnTo>
                    <a:lnTo>
                      <a:pt x="103" y="48"/>
                    </a:lnTo>
                    <a:lnTo>
                      <a:pt x="89" y="53"/>
                    </a:lnTo>
                    <a:lnTo>
                      <a:pt x="88" y="56"/>
                    </a:lnTo>
                    <a:lnTo>
                      <a:pt x="82" y="55"/>
                    </a:lnTo>
                    <a:lnTo>
                      <a:pt x="88" y="61"/>
                    </a:lnTo>
                    <a:lnTo>
                      <a:pt x="95" y="62"/>
                    </a:lnTo>
                    <a:lnTo>
                      <a:pt x="82" y="69"/>
                    </a:lnTo>
                    <a:lnTo>
                      <a:pt x="71" y="61"/>
                    </a:lnTo>
                    <a:lnTo>
                      <a:pt x="78" y="56"/>
                    </a:lnTo>
                    <a:lnTo>
                      <a:pt x="71" y="55"/>
                    </a:lnTo>
                    <a:lnTo>
                      <a:pt x="65" y="55"/>
                    </a:lnTo>
                    <a:lnTo>
                      <a:pt x="68" y="49"/>
                    </a:lnTo>
                    <a:lnTo>
                      <a:pt x="65" y="49"/>
                    </a:lnTo>
                    <a:lnTo>
                      <a:pt x="55" y="53"/>
                    </a:lnTo>
                    <a:lnTo>
                      <a:pt x="51" y="61"/>
                    </a:lnTo>
                    <a:lnTo>
                      <a:pt x="43" y="61"/>
                    </a:lnTo>
                    <a:lnTo>
                      <a:pt x="45" y="55"/>
                    </a:lnTo>
                    <a:lnTo>
                      <a:pt x="45" y="53"/>
                    </a:lnTo>
                    <a:lnTo>
                      <a:pt x="50" y="50"/>
                    </a:lnTo>
                    <a:lnTo>
                      <a:pt x="52" y="48"/>
                    </a:lnTo>
                    <a:lnTo>
                      <a:pt x="52" y="46"/>
                    </a:lnTo>
                    <a:lnTo>
                      <a:pt x="50" y="46"/>
                    </a:lnTo>
                    <a:lnTo>
                      <a:pt x="45" y="40"/>
                    </a:lnTo>
                    <a:lnTo>
                      <a:pt x="43" y="36"/>
                    </a:lnTo>
                    <a:lnTo>
                      <a:pt x="36" y="36"/>
                    </a:lnTo>
                    <a:lnTo>
                      <a:pt x="30" y="37"/>
                    </a:lnTo>
                    <a:lnTo>
                      <a:pt x="19" y="38"/>
                    </a:lnTo>
                    <a:lnTo>
                      <a:pt x="12" y="38"/>
                    </a:lnTo>
                    <a:lnTo>
                      <a:pt x="4" y="38"/>
                    </a:lnTo>
                    <a:lnTo>
                      <a:pt x="0" y="35"/>
                    </a:lnTo>
                    <a:lnTo>
                      <a:pt x="3" y="29"/>
                    </a:lnTo>
                    <a:lnTo>
                      <a:pt x="7" y="23"/>
                    </a:lnTo>
                    <a:lnTo>
                      <a:pt x="13" y="17"/>
                    </a:lnTo>
                    <a:lnTo>
                      <a:pt x="11" y="8"/>
                    </a:lnTo>
                    <a:lnTo>
                      <a:pt x="11" y="7"/>
                    </a:lnTo>
                    <a:lnTo>
                      <a:pt x="12" y="6"/>
                    </a:lnTo>
                    <a:lnTo>
                      <a:pt x="16" y="6"/>
                    </a:lnTo>
                    <a:lnTo>
                      <a:pt x="20" y="6"/>
                    </a:lnTo>
                    <a:lnTo>
                      <a:pt x="25" y="7"/>
                    </a:lnTo>
                    <a:lnTo>
                      <a:pt x="32" y="9"/>
                    </a:lnTo>
                    <a:lnTo>
                      <a:pt x="35" y="8"/>
                    </a:lnTo>
                    <a:lnTo>
                      <a:pt x="40" y="10"/>
                    </a:lnTo>
                    <a:lnTo>
                      <a:pt x="43" y="10"/>
                    </a:lnTo>
                    <a:lnTo>
                      <a:pt x="45" y="13"/>
                    </a:lnTo>
                    <a:lnTo>
                      <a:pt x="50" y="11"/>
                    </a:lnTo>
                    <a:lnTo>
                      <a:pt x="50" y="8"/>
                    </a:lnTo>
                    <a:lnTo>
                      <a:pt x="51" y="7"/>
                    </a:lnTo>
                    <a:lnTo>
                      <a:pt x="55" y="7"/>
                    </a:lnTo>
                    <a:lnTo>
                      <a:pt x="59" y="6"/>
                    </a:lnTo>
                    <a:lnTo>
                      <a:pt x="59" y="5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59" name="Freeform 642"/>
              <p:cNvSpPr>
                <a:spLocks/>
              </p:cNvSpPr>
              <p:nvPr/>
            </p:nvSpPr>
            <p:spPr bwMode="auto">
              <a:xfrm>
                <a:off x="4750" y="1280"/>
                <a:ext cx="7" cy="8"/>
              </a:xfrm>
              <a:custGeom>
                <a:avLst/>
                <a:gdLst>
                  <a:gd name="T0" fmla="*/ 0 w 21"/>
                  <a:gd name="T1" fmla="*/ 0 h 25"/>
                  <a:gd name="T2" fmla="*/ 0 w 21"/>
                  <a:gd name="T3" fmla="*/ 0 h 25"/>
                  <a:gd name="T4" fmla="*/ 0 w 21"/>
                  <a:gd name="T5" fmla="*/ 0 h 25"/>
                  <a:gd name="T6" fmla="*/ 0 w 21"/>
                  <a:gd name="T7" fmla="*/ 0 h 25"/>
                  <a:gd name="T8" fmla="*/ 0 w 21"/>
                  <a:gd name="T9" fmla="*/ 0 h 25"/>
                  <a:gd name="T10" fmla="*/ 0 w 21"/>
                  <a:gd name="T11" fmla="*/ 0 h 25"/>
                  <a:gd name="T12" fmla="*/ 0 w 21"/>
                  <a:gd name="T13" fmla="*/ 0 h 25"/>
                  <a:gd name="T14" fmla="*/ 0 w 21"/>
                  <a:gd name="T15" fmla="*/ 0 h 25"/>
                  <a:gd name="T16" fmla="*/ 0 w 21"/>
                  <a:gd name="T17" fmla="*/ 0 h 25"/>
                  <a:gd name="T18" fmla="*/ 0 w 21"/>
                  <a:gd name="T19" fmla="*/ 0 h 25"/>
                  <a:gd name="T20" fmla="*/ 0 w 21"/>
                  <a:gd name="T21" fmla="*/ 0 h 25"/>
                  <a:gd name="T22" fmla="*/ 0 w 21"/>
                  <a:gd name="T23" fmla="*/ 0 h 25"/>
                  <a:gd name="T24" fmla="*/ 0 w 21"/>
                  <a:gd name="T25" fmla="*/ 0 h 25"/>
                  <a:gd name="T26" fmla="*/ 0 w 21"/>
                  <a:gd name="T27" fmla="*/ 0 h 25"/>
                  <a:gd name="T28" fmla="*/ 0 w 21"/>
                  <a:gd name="T29" fmla="*/ 0 h 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1"/>
                  <a:gd name="T46" fmla="*/ 0 h 25"/>
                  <a:gd name="T47" fmla="*/ 21 w 21"/>
                  <a:gd name="T48" fmla="*/ 25 h 2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1" h="25">
                    <a:moveTo>
                      <a:pt x="4" y="7"/>
                    </a:moveTo>
                    <a:lnTo>
                      <a:pt x="8" y="10"/>
                    </a:lnTo>
                    <a:lnTo>
                      <a:pt x="9" y="12"/>
                    </a:lnTo>
                    <a:lnTo>
                      <a:pt x="11" y="23"/>
                    </a:lnTo>
                    <a:lnTo>
                      <a:pt x="12" y="25"/>
                    </a:lnTo>
                    <a:lnTo>
                      <a:pt x="14" y="19"/>
                    </a:lnTo>
                    <a:lnTo>
                      <a:pt x="14" y="14"/>
                    </a:lnTo>
                    <a:lnTo>
                      <a:pt x="21" y="13"/>
                    </a:lnTo>
                    <a:lnTo>
                      <a:pt x="21" y="11"/>
                    </a:lnTo>
                    <a:lnTo>
                      <a:pt x="20" y="10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4" y="7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0" name="Freeform 643"/>
              <p:cNvSpPr>
                <a:spLocks/>
              </p:cNvSpPr>
              <p:nvPr/>
            </p:nvSpPr>
            <p:spPr bwMode="auto">
              <a:xfrm>
                <a:off x="4778" y="1291"/>
                <a:ext cx="16" cy="8"/>
              </a:xfrm>
              <a:custGeom>
                <a:avLst/>
                <a:gdLst>
                  <a:gd name="T0" fmla="*/ 0 w 48"/>
                  <a:gd name="T1" fmla="*/ 0 h 23"/>
                  <a:gd name="T2" fmla="*/ 0 w 48"/>
                  <a:gd name="T3" fmla="*/ 0 h 23"/>
                  <a:gd name="T4" fmla="*/ 0 w 48"/>
                  <a:gd name="T5" fmla="*/ 0 h 23"/>
                  <a:gd name="T6" fmla="*/ 0 w 48"/>
                  <a:gd name="T7" fmla="*/ 0 h 23"/>
                  <a:gd name="T8" fmla="*/ 0 w 48"/>
                  <a:gd name="T9" fmla="*/ 0 h 23"/>
                  <a:gd name="T10" fmla="*/ 0 w 48"/>
                  <a:gd name="T11" fmla="*/ 0 h 23"/>
                  <a:gd name="T12" fmla="*/ 0 w 48"/>
                  <a:gd name="T13" fmla="*/ 0 h 23"/>
                  <a:gd name="T14" fmla="*/ 0 w 48"/>
                  <a:gd name="T15" fmla="*/ 0 h 23"/>
                  <a:gd name="T16" fmla="*/ 0 w 48"/>
                  <a:gd name="T17" fmla="*/ 0 h 23"/>
                  <a:gd name="T18" fmla="*/ 0 w 48"/>
                  <a:gd name="T19" fmla="*/ 0 h 23"/>
                  <a:gd name="T20" fmla="*/ 0 w 48"/>
                  <a:gd name="T21" fmla="*/ 0 h 23"/>
                  <a:gd name="T22" fmla="*/ 0 w 48"/>
                  <a:gd name="T23" fmla="*/ 0 h 23"/>
                  <a:gd name="T24" fmla="*/ 0 w 48"/>
                  <a:gd name="T25" fmla="*/ 0 h 23"/>
                  <a:gd name="T26" fmla="*/ 0 w 48"/>
                  <a:gd name="T27" fmla="*/ 0 h 23"/>
                  <a:gd name="T28" fmla="*/ 0 w 48"/>
                  <a:gd name="T29" fmla="*/ 0 h 23"/>
                  <a:gd name="T30" fmla="*/ 0 w 48"/>
                  <a:gd name="T31" fmla="*/ 0 h 23"/>
                  <a:gd name="T32" fmla="*/ 0 w 48"/>
                  <a:gd name="T33" fmla="*/ 0 h 23"/>
                  <a:gd name="T34" fmla="*/ 0 w 48"/>
                  <a:gd name="T35" fmla="*/ 0 h 23"/>
                  <a:gd name="T36" fmla="*/ 0 w 48"/>
                  <a:gd name="T37" fmla="*/ 0 h 23"/>
                  <a:gd name="T38" fmla="*/ 0 w 48"/>
                  <a:gd name="T39" fmla="*/ 0 h 23"/>
                  <a:gd name="T40" fmla="*/ 0 w 48"/>
                  <a:gd name="T41" fmla="*/ 0 h 23"/>
                  <a:gd name="T42" fmla="*/ 0 w 48"/>
                  <a:gd name="T43" fmla="*/ 0 h 2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48"/>
                  <a:gd name="T67" fmla="*/ 0 h 23"/>
                  <a:gd name="T68" fmla="*/ 48 w 48"/>
                  <a:gd name="T69" fmla="*/ 23 h 2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48" h="23">
                    <a:moveTo>
                      <a:pt x="0" y="2"/>
                    </a:moveTo>
                    <a:lnTo>
                      <a:pt x="10" y="0"/>
                    </a:lnTo>
                    <a:lnTo>
                      <a:pt x="22" y="5"/>
                    </a:lnTo>
                    <a:lnTo>
                      <a:pt x="27" y="10"/>
                    </a:lnTo>
                    <a:lnTo>
                      <a:pt x="31" y="10"/>
                    </a:lnTo>
                    <a:lnTo>
                      <a:pt x="36" y="7"/>
                    </a:lnTo>
                    <a:lnTo>
                      <a:pt x="39" y="7"/>
                    </a:lnTo>
                    <a:lnTo>
                      <a:pt x="42" y="13"/>
                    </a:lnTo>
                    <a:lnTo>
                      <a:pt x="48" y="14"/>
                    </a:lnTo>
                    <a:lnTo>
                      <a:pt x="47" y="15"/>
                    </a:lnTo>
                    <a:lnTo>
                      <a:pt x="48" y="18"/>
                    </a:lnTo>
                    <a:lnTo>
                      <a:pt x="48" y="23"/>
                    </a:lnTo>
                    <a:lnTo>
                      <a:pt x="42" y="17"/>
                    </a:lnTo>
                    <a:lnTo>
                      <a:pt x="39" y="16"/>
                    </a:lnTo>
                    <a:lnTo>
                      <a:pt x="37" y="16"/>
                    </a:lnTo>
                    <a:lnTo>
                      <a:pt x="35" y="22"/>
                    </a:lnTo>
                    <a:lnTo>
                      <a:pt x="31" y="19"/>
                    </a:lnTo>
                    <a:lnTo>
                      <a:pt x="26" y="23"/>
                    </a:lnTo>
                    <a:lnTo>
                      <a:pt x="17" y="23"/>
                    </a:lnTo>
                    <a:lnTo>
                      <a:pt x="17" y="14"/>
                    </a:lnTo>
                    <a:lnTo>
                      <a:pt x="5" y="5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1" name="Freeform 644"/>
              <p:cNvSpPr>
                <a:spLocks/>
              </p:cNvSpPr>
              <p:nvPr/>
            </p:nvSpPr>
            <p:spPr bwMode="auto">
              <a:xfrm>
                <a:off x="4789" y="1296"/>
                <a:ext cx="14" cy="9"/>
              </a:xfrm>
              <a:custGeom>
                <a:avLst/>
                <a:gdLst>
                  <a:gd name="T0" fmla="*/ 0 w 41"/>
                  <a:gd name="T1" fmla="*/ 0 h 33"/>
                  <a:gd name="T2" fmla="*/ 0 w 41"/>
                  <a:gd name="T3" fmla="*/ 0 h 33"/>
                  <a:gd name="T4" fmla="*/ 0 w 41"/>
                  <a:gd name="T5" fmla="*/ 0 h 33"/>
                  <a:gd name="T6" fmla="*/ 0 w 41"/>
                  <a:gd name="T7" fmla="*/ 0 h 33"/>
                  <a:gd name="T8" fmla="*/ 0 w 41"/>
                  <a:gd name="T9" fmla="*/ 0 h 33"/>
                  <a:gd name="T10" fmla="*/ 0 w 41"/>
                  <a:gd name="T11" fmla="*/ 0 h 33"/>
                  <a:gd name="T12" fmla="*/ 0 w 41"/>
                  <a:gd name="T13" fmla="*/ 0 h 33"/>
                  <a:gd name="T14" fmla="*/ 0 w 41"/>
                  <a:gd name="T15" fmla="*/ 0 h 33"/>
                  <a:gd name="T16" fmla="*/ 0 w 41"/>
                  <a:gd name="T17" fmla="*/ 0 h 33"/>
                  <a:gd name="T18" fmla="*/ 0 w 41"/>
                  <a:gd name="T19" fmla="*/ 0 h 33"/>
                  <a:gd name="T20" fmla="*/ 0 w 41"/>
                  <a:gd name="T21" fmla="*/ 0 h 33"/>
                  <a:gd name="T22" fmla="*/ 0 w 41"/>
                  <a:gd name="T23" fmla="*/ 0 h 33"/>
                  <a:gd name="T24" fmla="*/ 0 w 41"/>
                  <a:gd name="T25" fmla="*/ 0 h 33"/>
                  <a:gd name="T26" fmla="*/ 0 w 41"/>
                  <a:gd name="T27" fmla="*/ 0 h 33"/>
                  <a:gd name="T28" fmla="*/ 0 w 41"/>
                  <a:gd name="T29" fmla="*/ 0 h 33"/>
                  <a:gd name="T30" fmla="*/ 0 w 41"/>
                  <a:gd name="T31" fmla="*/ 0 h 33"/>
                  <a:gd name="T32" fmla="*/ 0 w 41"/>
                  <a:gd name="T33" fmla="*/ 0 h 33"/>
                  <a:gd name="T34" fmla="*/ 0 w 41"/>
                  <a:gd name="T35" fmla="*/ 0 h 33"/>
                  <a:gd name="T36" fmla="*/ 0 w 41"/>
                  <a:gd name="T37" fmla="*/ 0 h 33"/>
                  <a:gd name="T38" fmla="*/ 0 w 41"/>
                  <a:gd name="T39" fmla="*/ 0 h 33"/>
                  <a:gd name="T40" fmla="*/ 0 w 41"/>
                  <a:gd name="T41" fmla="*/ 0 h 33"/>
                  <a:gd name="T42" fmla="*/ 0 w 41"/>
                  <a:gd name="T43" fmla="*/ 0 h 33"/>
                  <a:gd name="T44" fmla="*/ 0 w 41"/>
                  <a:gd name="T45" fmla="*/ 0 h 33"/>
                  <a:gd name="T46" fmla="*/ 0 w 41"/>
                  <a:gd name="T47" fmla="*/ 0 h 33"/>
                  <a:gd name="T48" fmla="*/ 0 w 41"/>
                  <a:gd name="T49" fmla="*/ 0 h 33"/>
                  <a:gd name="T50" fmla="*/ 0 w 41"/>
                  <a:gd name="T51" fmla="*/ 0 h 33"/>
                  <a:gd name="T52" fmla="*/ 0 w 41"/>
                  <a:gd name="T53" fmla="*/ 0 h 33"/>
                  <a:gd name="T54" fmla="*/ 0 w 41"/>
                  <a:gd name="T55" fmla="*/ 0 h 33"/>
                  <a:gd name="T56" fmla="*/ 0 w 41"/>
                  <a:gd name="T57" fmla="*/ 0 h 33"/>
                  <a:gd name="T58" fmla="*/ 0 w 41"/>
                  <a:gd name="T59" fmla="*/ 0 h 33"/>
                  <a:gd name="T60" fmla="*/ 0 w 41"/>
                  <a:gd name="T61" fmla="*/ 0 h 33"/>
                  <a:gd name="T62" fmla="*/ 0 w 41"/>
                  <a:gd name="T63" fmla="*/ 0 h 33"/>
                  <a:gd name="T64" fmla="*/ 0 w 41"/>
                  <a:gd name="T65" fmla="*/ 0 h 33"/>
                  <a:gd name="T66" fmla="*/ 0 w 41"/>
                  <a:gd name="T67" fmla="*/ 0 h 33"/>
                  <a:gd name="T68" fmla="*/ 0 w 41"/>
                  <a:gd name="T69" fmla="*/ 0 h 33"/>
                  <a:gd name="T70" fmla="*/ 0 w 41"/>
                  <a:gd name="T71" fmla="*/ 0 h 33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41"/>
                  <a:gd name="T109" fmla="*/ 0 h 33"/>
                  <a:gd name="T110" fmla="*/ 41 w 41"/>
                  <a:gd name="T111" fmla="*/ 33 h 33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41" h="33">
                    <a:moveTo>
                      <a:pt x="17" y="1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31" y="5"/>
                    </a:lnTo>
                    <a:lnTo>
                      <a:pt x="34" y="12"/>
                    </a:lnTo>
                    <a:lnTo>
                      <a:pt x="41" y="18"/>
                    </a:lnTo>
                    <a:lnTo>
                      <a:pt x="39" y="20"/>
                    </a:lnTo>
                    <a:lnTo>
                      <a:pt x="34" y="24"/>
                    </a:lnTo>
                    <a:lnTo>
                      <a:pt x="34" y="25"/>
                    </a:lnTo>
                    <a:lnTo>
                      <a:pt x="32" y="33"/>
                    </a:lnTo>
                    <a:lnTo>
                      <a:pt x="27" y="30"/>
                    </a:lnTo>
                    <a:lnTo>
                      <a:pt x="26" y="24"/>
                    </a:lnTo>
                    <a:lnTo>
                      <a:pt x="20" y="27"/>
                    </a:lnTo>
                    <a:lnTo>
                      <a:pt x="14" y="30"/>
                    </a:lnTo>
                    <a:lnTo>
                      <a:pt x="12" y="29"/>
                    </a:lnTo>
                    <a:lnTo>
                      <a:pt x="9" y="27"/>
                    </a:lnTo>
                    <a:lnTo>
                      <a:pt x="6" y="24"/>
                    </a:lnTo>
                    <a:lnTo>
                      <a:pt x="9" y="21"/>
                    </a:lnTo>
                    <a:lnTo>
                      <a:pt x="11" y="23"/>
                    </a:lnTo>
                    <a:lnTo>
                      <a:pt x="19" y="27"/>
                    </a:lnTo>
                    <a:lnTo>
                      <a:pt x="19" y="23"/>
                    </a:lnTo>
                    <a:lnTo>
                      <a:pt x="12" y="18"/>
                    </a:lnTo>
                    <a:lnTo>
                      <a:pt x="11" y="13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4" y="9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2" y="2"/>
                    </a:lnTo>
                    <a:lnTo>
                      <a:pt x="6" y="2"/>
                    </a:lnTo>
                    <a:lnTo>
                      <a:pt x="7" y="3"/>
                    </a:lnTo>
                    <a:lnTo>
                      <a:pt x="13" y="9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2" name="Freeform 645"/>
              <p:cNvSpPr>
                <a:spLocks/>
              </p:cNvSpPr>
              <p:nvPr/>
            </p:nvSpPr>
            <p:spPr bwMode="auto">
              <a:xfrm>
                <a:off x="4787" y="1297"/>
                <a:ext cx="9" cy="8"/>
              </a:xfrm>
              <a:custGeom>
                <a:avLst/>
                <a:gdLst>
                  <a:gd name="T0" fmla="*/ 0 w 27"/>
                  <a:gd name="T1" fmla="*/ 0 h 22"/>
                  <a:gd name="T2" fmla="*/ 0 w 27"/>
                  <a:gd name="T3" fmla="*/ 0 h 22"/>
                  <a:gd name="T4" fmla="*/ 0 w 27"/>
                  <a:gd name="T5" fmla="*/ 0 h 22"/>
                  <a:gd name="T6" fmla="*/ 0 w 27"/>
                  <a:gd name="T7" fmla="*/ 0 h 22"/>
                  <a:gd name="T8" fmla="*/ 0 w 27"/>
                  <a:gd name="T9" fmla="*/ 0 h 22"/>
                  <a:gd name="T10" fmla="*/ 0 w 27"/>
                  <a:gd name="T11" fmla="*/ 0 h 22"/>
                  <a:gd name="T12" fmla="*/ 0 w 27"/>
                  <a:gd name="T13" fmla="*/ 0 h 22"/>
                  <a:gd name="T14" fmla="*/ 0 w 27"/>
                  <a:gd name="T15" fmla="*/ 0 h 22"/>
                  <a:gd name="T16" fmla="*/ 0 w 27"/>
                  <a:gd name="T17" fmla="*/ 0 h 22"/>
                  <a:gd name="T18" fmla="*/ 0 w 27"/>
                  <a:gd name="T19" fmla="*/ 0 h 22"/>
                  <a:gd name="T20" fmla="*/ 0 w 27"/>
                  <a:gd name="T21" fmla="*/ 0 h 22"/>
                  <a:gd name="T22" fmla="*/ 0 w 27"/>
                  <a:gd name="T23" fmla="*/ 0 h 22"/>
                  <a:gd name="T24" fmla="*/ 0 w 27"/>
                  <a:gd name="T25" fmla="*/ 0 h 22"/>
                  <a:gd name="T26" fmla="*/ 0 w 27"/>
                  <a:gd name="T27" fmla="*/ 0 h 22"/>
                  <a:gd name="T28" fmla="*/ 0 w 27"/>
                  <a:gd name="T29" fmla="*/ 0 h 22"/>
                  <a:gd name="T30" fmla="*/ 0 w 27"/>
                  <a:gd name="T31" fmla="*/ 0 h 22"/>
                  <a:gd name="T32" fmla="*/ 0 w 27"/>
                  <a:gd name="T33" fmla="*/ 0 h 22"/>
                  <a:gd name="T34" fmla="*/ 0 w 27"/>
                  <a:gd name="T35" fmla="*/ 0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7"/>
                  <a:gd name="T55" fmla="*/ 0 h 22"/>
                  <a:gd name="T56" fmla="*/ 27 w 27"/>
                  <a:gd name="T57" fmla="*/ 22 h 22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7" h="22">
                    <a:moveTo>
                      <a:pt x="0" y="5"/>
                    </a:moveTo>
                    <a:lnTo>
                      <a:pt x="3" y="7"/>
                    </a:lnTo>
                    <a:lnTo>
                      <a:pt x="8" y="12"/>
                    </a:lnTo>
                    <a:lnTo>
                      <a:pt x="14" y="19"/>
                    </a:lnTo>
                    <a:lnTo>
                      <a:pt x="17" y="15"/>
                    </a:lnTo>
                    <a:lnTo>
                      <a:pt x="17" y="18"/>
                    </a:lnTo>
                    <a:lnTo>
                      <a:pt x="20" y="19"/>
                    </a:lnTo>
                    <a:lnTo>
                      <a:pt x="27" y="22"/>
                    </a:lnTo>
                    <a:lnTo>
                      <a:pt x="27" y="18"/>
                    </a:lnTo>
                    <a:lnTo>
                      <a:pt x="20" y="13"/>
                    </a:lnTo>
                    <a:lnTo>
                      <a:pt x="19" y="9"/>
                    </a:lnTo>
                    <a:lnTo>
                      <a:pt x="15" y="7"/>
                    </a:lnTo>
                    <a:lnTo>
                      <a:pt x="15" y="5"/>
                    </a:lnTo>
                    <a:lnTo>
                      <a:pt x="12" y="4"/>
                    </a:lnTo>
                    <a:lnTo>
                      <a:pt x="8" y="3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3" name="Freeform 646"/>
              <p:cNvSpPr>
                <a:spLocks/>
              </p:cNvSpPr>
              <p:nvPr/>
            </p:nvSpPr>
            <p:spPr bwMode="auto">
              <a:xfrm>
                <a:off x="4792" y="1259"/>
                <a:ext cx="94" cy="41"/>
              </a:xfrm>
              <a:custGeom>
                <a:avLst/>
                <a:gdLst>
                  <a:gd name="T0" fmla="*/ 0 w 283"/>
                  <a:gd name="T1" fmla="*/ 0 h 122"/>
                  <a:gd name="T2" fmla="*/ 0 w 283"/>
                  <a:gd name="T3" fmla="*/ 0 h 122"/>
                  <a:gd name="T4" fmla="*/ 0 w 283"/>
                  <a:gd name="T5" fmla="*/ 0 h 122"/>
                  <a:gd name="T6" fmla="*/ 0 w 283"/>
                  <a:gd name="T7" fmla="*/ 0 h 122"/>
                  <a:gd name="T8" fmla="*/ 0 w 283"/>
                  <a:gd name="T9" fmla="*/ 0 h 122"/>
                  <a:gd name="T10" fmla="*/ 0 w 283"/>
                  <a:gd name="T11" fmla="*/ 0 h 122"/>
                  <a:gd name="T12" fmla="*/ 0 w 283"/>
                  <a:gd name="T13" fmla="*/ 0 h 122"/>
                  <a:gd name="T14" fmla="*/ 0 w 283"/>
                  <a:gd name="T15" fmla="*/ 0 h 122"/>
                  <a:gd name="T16" fmla="*/ 0 w 283"/>
                  <a:gd name="T17" fmla="*/ 0 h 122"/>
                  <a:gd name="T18" fmla="*/ 0 w 283"/>
                  <a:gd name="T19" fmla="*/ 0 h 122"/>
                  <a:gd name="T20" fmla="*/ 0 w 283"/>
                  <a:gd name="T21" fmla="*/ 0 h 122"/>
                  <a:gd name="T22" fmla="*/ 0 w 283"/>
                  <a:gd name="T23" fmla="*/ 0 h 122"/>
                  <a:gd name="T24" fmla="*/ 0 w 283"/>
                  <a:gd name="T25" fmla="*/ 0 h 122"/>
                  <a:gd name="T26" fmla="*/ 0 w 283"/>
                  <a:gd name="T27" fmla="*/ 0 h 122"/>
                  <a:gd name="T28" fmla="*/ 0 w 283"/>
                  <a:gd name="T29" fmla="*/ 0 h 122"/>
                  <a:gd name="T30" fmla="*/ 0 w 283"/>
                  <a:gd name="T31" fmla="*/ 0 h 122"/>
                  <a:gd name="T32" fmla="*/ 0 w 283"/>
                  <a:gd name="T33" fmla="*/ 0 h 122"/>
                  <a:gd name="T34" fmla="*/ 0 w 283"/>
                  <a:gd name="T35" fmla="*/ 0 h 122"/>
                  <a:gd name="T36" fmla="*/ 0 w 283"/>
                  <a:gd name="T37" fmla="*/ 0 h 122"/>
                  <a:gd name="T38" fmla="*/ 0 w 283"/>
                  <a:gd name="T39" fmla="*/ 0 h 122"/>
                  <a:gd name="T40" fmla="*/ 0 w 283"/>
                  <a:gd name="T41" fmla="*/ 0 h 122"/>
                  <a:gd name="T42" fmla="*/ 0 w 283"/>
                  <a:gd name="T43" fmla="*/ 0 h 122"/>
                  <a:gd name="T44" fmla="*/ 0 w 283"/>
                  <a:gd name="T45" fmla="*/ 0 h 122"/>
                  <a:gd name="T46" fmla="*/ 0 w 283"/>
                  <a:gd name="T47" fmla="*/ 0 h 122"/>
                  <a:gd name="T48" fmla="*/ 0 w 283"/>
                  <a:gd name="T49" fmla="*/ 0 h 122"/>
                  <a:gd name="T50" fmla="*/ 0 w 283"/>
                  <a:gd name="T51" fmla="*/ 0 h 122"/>
                  <a:gd name="T52" fmla="*/ 0 w 283"/>
                  <a:gd name="T53" fmla="*/ 0 h 122"/>
                  <a:gd name="T54" fmla="*/ 0 w 283"/>
                  <a:gd name="T55" fmla="*/ 0 h 122"/>
                  <a:gd name="T56" fmla="*/ 0 w 283"/>
                  <a:gd name="T57" fmla="*/ 0 h 122"/>
                  <a:gd name="T58" fmla="*/ 0 w 283"/>
                  <a:gd name="T59" fmla="*/ 0 h 122"/>
                  <a:gd name="T60" fmla="*/ 0 w 283"/>
                  <a:gd name="T61" fmla="*/ 0 h 122"/>
                  <a:gd name="T62" fmla="*/ 0 w 283"/>
                  <a:gd name="T63" fmla="*/ 0 h 122"/>
                  <a:gd name="T64" fmla="*/ 0 w 283"/>
                  <a:gd name="T65" fmla="*/ 0 h 122"/>
                  <a:gd name="T66" fmla="*/ 0 w 283"/>
                  <a:gd name="T67" fmla="*/ 0 h 122"/>
                  <a:gd name="T68" fmla="*/ 0 w 283"/>
                  <a:gd name="T69" fmla="*/ 0 h 122"/>
                  <a:gd name="T70" fmla="*/ 0 w 283"/>
                  <a:gd name="T71" fmla="*/ 0 h 122"/>
                  <a:gd name="T72" fmla="*/ 0 w 283"/>
                  <a:gd name="T73" fmla="*/ 0 h 122"/>
                  <a:gd name="T74" fmla="*/ 0 w 283"/>
                  <a:gd name="T75" fmla="*/ 0 h 122"/>
                  <a:gd name="T76" fmla="*/ 0 w 283"/>
                  <a:gd name="T77" fmla="*/ 0 h 122"/>
                  <a:gd name="T78" fmla="*/ 0 w 283"/>
                  <a:gd name="T79" fmla="*/ 0 h 122"/>
                  <a:gd name="T80" fmla="*/ 0 w 283"/>
                  <a:gd name="T81" fmla="*/ 0 h 122"/>
                  <a:gd name="T82" fmla="*/ 0 w 283"/>
                  <a:gd name="T83" fmla="*/ 0 h 122"/>
                  <a:gd name="T84" fmla="*/ 0 w 283"/>
                  <a:gd name="T85" fmla="*/ 0 h 122"/>
                  <a:gd name="T86" fmla="*/ 0 w 283"/>
                  <a:gd name="T87" fmla="*/ 0 h 122"/>
                  <a:gd name="T88" fmla="*/ 0 w 283"/>
                  <a:gd name="T89" fmla="*/ 0 h 122"/>
                  <a:gd name="T90" fmla="*/ 0 w 283"/>
                  <a:gd name="T91" fmla="*/ 0 h 122"/>
                  <a:gd name="T92" fmla="*/ 0 w 283"/>
                  <a:gd name="T93" fmla="*/ 0 h 122"/>
                  <a:gd name="T94" fmla="*/ 0 w 283"/>
                  <a:gd name="T95" fmla="*/ 0 h 122"/>
                  <a:gd name="T96" fmla="*/ 0 w 283"/>
                  <a:gd name="T97" fmla="*/ 0 h 122"/>
                  <a:gd name="T98" fmla="*/ 0 w 283"/>
                  <a:gd name="T99" fmla="*/ 0 h 122"/>
                  <a:gd name="T100" fmla="*/ 0 w 283"/>
                  <a:gd name="T101" fmla="*/ 0 h 12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83"/>
                  <a:gd name="T154" fmla="*/ 0 h 122"/>
                  <a:gd name="T155" fmla="*/ 283 w 283"/>
                  <a:gd name="T156" fmla="*/ 122 h 122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83" h="122">
                    <a:moveTo>
                      <a:pt x="274" y="63"/>
                    </a:moveTo>
                    <a:lnTo>
                      <a:pt x="283" y="61"/>
                    </a:lnTo>
                    <a:lnTo>
                      <a:pt x="268" y="51"/>
                    </a:lnTo>
                    <a:lnTo>
                      <a:pt x="260" y="55"/>
                    </a:lnTo>
                    <a:lnTo>
                      <a:pt x="247" y="51"/>
                    </a:lnTo>
                    <a:lnTo>
                      <a:pt x="241" y="47"/>
                    </a:lnTo>
                    <a:lnTo>
                      <a:pt x="234" y="47"/>
                    </a:lnTo>
                    <a:lnTo>
                      <a:pt x="232" y="43"/>
                    </a:lnTo>
                    <a:lnTo>
                      <a:pt x="231" y="37"/>
                    </a:lnTo>
                    <a:lnTo>
                      <a:pt x="225" y="37"/>
                    </a:lnTo>
                    <a:lnTo>
                      <a:pt x="221" y="37"/>
                    </a:lnTo>
                    <a:lnTo>
                      <a:pt x="215" y="40"/>
                    </a:lnTo>
                    <a:lnTo>
                      <a:pt x="210" y="33"/>
                    </a:lnTo>
                    <a:lnTo>
                      <a:pt x="206" y="34"/>
                    </a:lnTo>
                    <a:lnTo>
                      <a:pt x="203" y="35"/>
                    </a:lnTo>
                    <a:lnTo>
                      <a:pt x="200" y="37"/>
                    </a:lnTo>
                    <a:lnTo>
                      <a:pt x="194" y="33"/>
                    </a:lnTo>
                    <a:lnTo>
                      <a:pt x="180" y="20"/>
                    </a:lnTo>
                    <a:lnTo>
                      <a:pt x="170" y="14"/>
                    </a:lnTo>
                    <a:lnTo>
                      <a:pt x="162" y="8"/>
                    </a:lnTo>
                    <a:lnTo>
                      <a:pt x="150" y="15"/>
                    </a:lnTo>
                    <a:lnTo>
                      <a:pt x="148" y="9"/>
                    </a:lnTo>
                    <a:lnTo>
                      <a:pt x="132" y="9"/>
                    </a:lnTo>
                    <a:lnTo>
                      <a:pt x="130" y="9"/>
                    </a:lnTo>
                    <a:lnTo>
                      <a:pt x="124" y="0"/>
                    </a:lnTo>
                    <a:lnTo>
                      <a:pt x="116" y="2"/>
                    </a:lnTo>
                    <a:lnTo>
                      <a:pt x="110" y="6"/>
                    </a:lnTo>
                    <a:lnTo>
                      <a:pt x="101" y="8"/>
                    </a:lnTo>
                    <a:lnTo>
                      <a:pt x="97" y="6"/>
                    </a:lnTo>
                    <a:lnTo>
                      <a:pt x="92" y="10"/>
                    </a:lnTo>
                    <a:lnTo>
                      <a:pt x="86" y="9"/>
                    </a:lnTo>
                    <a:lnTo>
                      <a:pt x="73" y="10"/>
                    </a:lnTo>
                    <a:lnTo>
                      <a:pt x="70" y="10"/>
                    </a:lnTo>
                    <a:lnTo>
                      <a:pt x="67" y="12"/>
                    </a:lnTo>
                    <a:lnTo>
                      <a:pt x="75" y="19"/>
                    </a:lnTo>
                    <a:lnTo>
                      <a:pt x="70" y="24"/>
                    </a:lnTo>
                    <a:lnTo>
                      <a:pt x="70" y="28"/>
                    </a:lnTo>
                    <a:lnTo>
                      <a:pt x="70" y="32"/>
                    </a:lnTo>
                    <a:lnTo>
                      <a:pt x="77" y="32"/>
                    </a:lnTo>
                    <a:lnTo>
                      <a:pt x="80" y="35"/>
                    </a:lnTo>
                    <a:lnTo>
                      <a:pt x="80" y="40"/>
                    </a:lnTo>
                    <a:lnTo>
                      <a:pt x="77" y="42"/>
                    </a:lnTo>
                    <a:lnTo>
                      <a:pt x="75" y="37"/>
                    </a:lnTo>
                    <a:lnTo>
                      <a:pt x="72" y="40"/>
                    </a:lnTo>
                    <a:lnTo>
                      <a:pt x="70" y="42"/>
                    </a:lnTo>
                    <a:lnTo>
                      <a:pt x="64" y="37"/>
                    </a:lnTo>
                    <a:lnTo>
                      <a:pt x="64" y="35"/>
                    </a:lnTo>
                    <a:lnTo>
                      <a:pt x="57" y="36"/>
                    </a:lnTo>
                    <a:lnTo>
                      <a:pt x="57" y="37"/>
                    </a:lnTo>
                    <a:lnTo>
                      <a:pt x="54" y="35"/>
                    </a:lnTo>
                    <a:lnTo>
                      <a:pt x="47" y="37"/>
                    </a:lnTo>
                    <a:lnTo>
                      <a:pt x="43" y="40"/>
                    </a:lnTo>
                    <a:lnTo>
                      <a:pt x="41" y="37"/>
                    </a:lnTo>
                    <a:lnTo>
                      <a:pt x="38" y="35"/>
                    </a:lnTo>
                    <a:lnTo>
                      <a:pt x="32" y="34"/>
                    </a:lnTo>
                    <a:lnTo>
                      <a:pt x="19" y="34"/>
                    </a:lnTo>
                    <a:lnTo>
                      <a:pt x="15" y="34"/>
                    </a:lnTo>
                    <a:lnTo>
                      <a:pt x="14" y="36"/>
                    </a:lnTo>
                    <a:lnTo>
                      <a:pt x="12" y="35"/>
                    </a:lnTo>
                    <a:lnTo>
                      <a:pt x="10" y="38"/>
                    </a:lnTo>
                    <a:lnTo>
                      <a:pt x="7" y="43"/>
                    </a:lnTo>
                    <a:lnTo>
                      <a:pt x="7" y="44"/>
                    </a:lnTo>
                    <a:lnTo>
                      <a:pt x="10" y="46"/>
                    </a:lnTo>
                    <a:lnTo>
                      <a:pt x="7" y="47"/>
                    </a:lnTo>
                    <a:lnTo>
                      <a:pt x="5" y="43"/>
                    </a:lnTo>
                    <a:lnTo>
                      <a:pt x="2" y="43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0" y="56"/>
                    </a:lnTo>
                    <a:lnTo>
                      <a:pt x="2" y="60"/>
                    </a:lnTo>
                    <a:lnTo>
                      <a:pt x="5" y="62"/>
                    </a:lnTo>
                    <a:lnTo>
                      <a:pt x="5" y="65"/>
                    </a:lnTo>
                    <a:lnTo>
                      <a:pt x="7" y="64"/>
                    </a:lnTo>
                    <a:lnTo>
                      <a:pt x="12" y="62"/>
                    </a:lnTo>
                    <a:lnTo>
                      <a:pt x="13" y="64"/>
                    </a:lnTo>
                    <a:lnTo>
                      <a:pt x="15" y="68"/>
                    </a:lnTo>
                    <a:lnTo>
                      <a:pt x="19" y="72"/>
                    </a:lnTo>
                    <a:lnTo>
                      <a:pt x="23" y="77"/>
                    </a:lnTo>
                    <a:lnTo>
                      <a:pt x="27" y="76"/>
                    </a:lnTo>
                    <a:lnTo>
                      <a:pt x="37" y="75"/>
                    </a:lnTo>
                    <a:lnTo>
                      <a:pt x="52" y="73"/>
                    </a:lnTo>
                    <a:lnTo>
                      <a:pt x="54" y="77"/>
                    </a:lnTo>
                    <a:lnTo>
                      <a:pt x="56" y="85"/>
                    </a:lnTo>
                    <a:lnTo>
                      <a:pt x="47" y="88"/>
                    </a:lnTo>
                    <a:lnTo>
                      <a:pt x="43" y="89"/>
                    </a:lnTo>
                    <a:lnTo>
                      <a:pt x="44" y="95"/>
                    </a:lnTo>
                    <a:lnTo>
                      <a:pt x="34" y="95"/>
                    </a:lnTo>
                    <a:lnTo>
                      <a:pt x="43" y="108"/>
                    </a:lnTo>
                    <a:lnTo>
                      <a:pt x="46" y="109"/>
                    </a:lnTo>
                    <a:lnTo>
                      <a:pt x="52" y="109"/>
                    </a:lnTo>
                    <a:lnTo>
                      <a:pt x="53" y="113"/>
                    </a:lnTo>
                    <a:lnTo>
                      <a:pt x="54" y="111"/>
                    </a:lnTo>
                    <a:lnTo>
                      <a:pt x="64" y="111"/>
                    </a:lnTo>
                    <a:lnTo>
                      <a:pt x="66" y="112"/>
                    </a:lnTo>
                    <a:lnTo>
                      <a:pt x="70" y="114"/>
                    </a:lnTo>
                    <a:lnTo>
                      <a:pt x="72" y="112"/>
                    </a:lnTo>
                    <a:lnTo>
                      <a:pt x="77" y="113"/>
                    </a:lnTo>
                    <a:lnTo>
                      <a:pt x="67" y="86"/>
                    </a:lnTo>
                    <a:lnTo>
                      <a:pt x="72" y="85"/>
                    </a:lnTo>
                    <a:lnTo>
                      <a:pt x="84" y="80"/>
                    </a:lnTo>
                    <a:lnTo>
                      <a:pt x="85" y="80"/>
                    </a:lnTo>
                    <a:lnTo>
                      <a:pt x="84" y="76"/>
                    </a:lnTo>
                    <a:lnTo>
                      <a:pt x="86" y="77"/>
                    </a:lnTo>
                    <a:lnTo>
                      <a:pt x="86" y="75"/>
                    </a:lnTo>
                    <a:lnTo>
                      <a:pt x="86" y="73"/>
                    </a:lnTo>
                    <a:lnTo>
                      <a:pt x="88" y="73"/>
                    </a:lnTo>
                    <a:lnTo>
                      <a:pt x="92" y="73"/>
                    </a:lnTo>
                    <a:lnTo>
                      <a:pt x="93" y="75"/>
                    </a:lnTo>
                    <a:lnTo>
                      <a:pt x="96" y="72"/>
                    </a:lnTo>
                    <a:lnTo>
                      <a:pt x="97" y="73"/>
                    </a:lnTo>
                    <a:lnTo>
                      <a:pt x="96" y="77"/>
                    </a:lnTo>
                    <a:lnTo>
                      <a:pt x="97" y="84"/>
                    </a:lnTo>
                    <a:lnTo>
                      <a:pt x="104" y="88"/>
                    </a:lnTo>
                    <a:lnTo>
                      <a:pt x="104" y="89"/>
                    </a:lnTo>
                    <a:lnTo>
                      <a:pt x="103" y="93"/>
                    </a:lnTo>
                    <a:lnTo>
                      <a:pt x="103" y="94"/>
                    </a:lnTo>
                    <a:lnTo>
                      <a:pt x="110" y="96"/>
                    </a:lnTo>
                    <a:lnTo>
                      <a:pt x="114" y="100"/>
                    </a:lnTo>
                    <a:lnTo>
                      <a:pt x="119" y="99"/>
                    </a:lnTo>
                    <a:lnTo>
                      <a:pt x="127" y="96"/>
                    </a:lnTo>
                    <a:lnTo>
                      <a:pt x="132" y="109"/>
                    </a:lnTo>
                    <a:lnTo>
                      <a:pt x="135" y="113"/>
                    </a:lnTo>
                    <a:lnTo>
                      <a:pt x="132" y="114"/>
                    </a:lnTo>
                    <a:lnTo>
                      <a:pt x="131" y="118"/>
                    </a:lnTo>
                    <a:lnTo>
                      <a:pt x="137" y="120"/>
                    </a:lnTo>
                    <a:lnTo>
                      <a:pt x="140" y="122"/>
                    </a:lnTo>
                    <a:lnTo>
                      <a:pt x="147" y="120"/>
                    </a:lnTo>
                    <a:lnTo>
                      <a:pt x="150" y="122"/>
                    </a:lnTo>
                    <a:lnTo>
                      <a:pt x="156" y="119"/>
                    </a:lnTo>
                    <a:lnTo>
                      <a:pt x="160" y="119"/>
                    </a:lnTo>
                    <a:lnTo>
                      <a:pt x="166" y="120"/>
                    </a:lnTo>
                    <a:lnTo>
                      <a:pt x="176" y="120"/>
                    </a:lnTo>
                    <a:lnTo>
                      <a:pt x="173" y="115"/>
                    </a:lnTo>
                    <a:lnTo>
                      <a:pt x="173" y="113"/>
                    </a:lnTo>
                    <a:lnTo>
                      <a:pt x="173" y="111"/>
                    </a:lnTo>
                    <a:lnTo>
                      <a:pt x="173" y="109"/>
                    </a:lnTo>
                    <a:lnTo>
                      <a:pt x="170" y="108"/>
                    </a:lnTo>
                    <a:lnTo>
                      <a:pt x="177" y="106"/>
                    </a:lnTo>
                    <a:lnTo>
                      <a:pt x="183" y="108"/>
                    </a:lnTo>
                    <a:lnTo>
                      <a:pt x="184" y="109"/>
                    </a:lnTo>
                    <a:lnTo>
                      <a:pt x="190" y="109"/>
                    </a:lnTo>
                    <a:lnTo>
                      <a:pt x="184" y="103"/>
                    </a:lnTo>
                    <a:lnTo>
                      <a:pt x="190" y="102"/>
                    </a:lnTo>
                    <a:lnTo>
                      <a:pt x="205" y="105"/>
                    </a:lnTo>
                    <a:lnTo>
                      <a:pt x="221" y="106"/>
                    </a:lnTo>
                    <a:lnTo>
                      <a:pt x="231" y="110"/>
                    </a:lnTo>
                    <a:lnTo>
                      <a:pt x="234" y="110"/>
                    </a:lnTo>
                    <a:lnTo>
                      <a:pt x="235" y="114"/>
                    </a:lnTo>
                    <a:lnTo>
                      <a:pt x="241" y="105"/>
                    </a:lnTo>
                    <a:lnTo>
                      <a:pt x="234" y="93"/>
                    </a:lnTo>
                    <a:lnTo>
                      <a:pt x="252" y="89"/>
                    </a:lnTo>
                    <a:lnTo>
                      <a:pt x="253" y="83"/>
                    </a:lnTo>
                    <a:lnTo>
                      <a:pt x="254" y="73"/>
                    </a:lnTo>
                    <a:lnTo>
                      <a:pt x="273" y="73"/>
                    </a:lnTo>
                    <a:lnTo>
                      <a:pt x="274" y="63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4" name="Freeform 647"/>
              <p:cNvSpPr>
                <a:spLocks/>
              </p:cNvSpPr>
              <p:nvPr/>
            </p:nvSpPr>
            <p:spPr bwMode="auto">
              <a:xfrm>
                <a:off x="4814" y="1286"/>
                <a:ext cx="42" cy="24"/>
              </a:xfrm>
              <a:custGeom>
                <a:avLst/>
                <a:gdLst>
                  <a:gd name="T0" fmla="*/ 0 w 125"/>
                  <a:gd name="T1" fmla="*/ 0 h 73"/>
                  <a:gd name="T2" fmla="*/ 0 w 125"/>
                  <a:gd name="T3" fmla="*/ 0 h 73"/>
                  <a:gd name="T4" fmla="*/ 0 w 125"/>
                  <a:gd name="T5" fmla="*/ 0 h 73"/>
                  <a:gd name="T6" fmla="*/ 0 w 125"/>
                  <a:gd name="T7" fmla="*/ 0 h 73"/>
                  <a:gd name="T8" fmla="*/ 0 w 125"/>
                  <a:gd name="T9" fmla="*/ 0 h 73"/>
                  <a:gd name="T10" fmla="*/ 0 w 125"/>
                  <a:gd name="T11" fmla="*/ 0 h 73"/>
                  <a:gd name="T12" fmla="*/ 0 w 125"/>
                  <a:gd name="T13" fmla="*/ 0 h 73"/>
                  <a:gd name="T14" fmla="*/ 0 w 125"/>
                  <a:gd name="T15" fmla="*/ 0 h 73"/>
                  <a:gd name="T16" fmla="*/ 0 w 125"/>
                  <a:gd name="T17" fmla="*/ 0 h 73"/>
                  <a:gd name="T18" fmla="*/ 0 w 125"/>
                  <a:gd name="T19" fmla="*/ 0 h 73"/>
                  <a:gd name="T20" fmla="*/ 0 w 125"/>
                  <a:gd name="T21" fmla="*/ 0 h 73"/>
                  <a:gd name="T22" fmla="*/ 0 w 125"/>
                  <a:gd name="T23" fmla="*/ 0 h 73"/>
                  <a:gd name="T24" fmla="*/ 0 w 125"/>
                  <a:gd name="T25" fmla="*/ 0 h 73"/>
                  <a:gd name="T26" fmla="*/ 0 w 125"/>
                  <a:gd name="T27" fmla="*/ 0 h 73"/>
                  <a:gd name="T28" fmla="*/ 0 w 125"/>
                  <a:gd name="T29" fmla="*/ 0 h 73"/>
                  <a:gd name="T30" fmla="*/ 0 w 125"/>
                  <a:gd name="T31" fmla="*/ 0 h 73"/>
                  <a:gd name="T32" fmla="*/ 0 w 125"/>
                  <a:gd name="T33" fmla="*/ 0 h 73"/>
                  <a:gd name="T34" fmla="*/ 0 w 125"/>
                  <a:gd name="T35" fmla="*/ 0 h 73"/>
                  <a:gd name="T36" fmla="*/ 0 w 125"/>
                  <a:gd name="T37" fmla="*/ 0 h 73"/>
                  <a:gd name="T38" fmla="*/ 0 w 125"/>
                  <a:gd name="T39" fmla="*/ 0 h 73"/>
                  <a:gd name="T40" fmla="*/ 0 w 125"/>
                  <a:gd name="T41" fmla="*/ 0 h 73"/>
                  <a:gd name="T42" fmla="*/ 0 w 125"/>
                  <a:gd name="T43" fmla="*/ 0 h 73"/>
                  <a:gd name="T44" fmla="*/ 0 w 125"/>
                  <a:gd name="T45" fmla="*/ 0 h 73"/>
                  <a:gd name="T46" fmla="*/ 0 w 125"/>
                  <a:gd name="T47" fmla="*/ 0 h 73"/>
                  <a:gd name="T48" fmla="*/ 0 w 125"/>
                  <a:gd name="T49" fmla="*/ 0 h 73"/>
                  <a:gd name="T50" fmla="*/ 0 w 125"/>
                  <a:gd name="T51" fmla="*/ 0 h 73"/>
                  <a:gd name="T52" fmla="*/ 0 w 125"/>
                  <a:gd name="T53" fmla="*/ 0 h 73"/>
                  <a:gd name="T54" fmla="*/ 0 w 125"/>
                  <a:gd name="T55" fmla="*/ 0 h 73"/>
                  <a:gd name="T56" fmla="*/ 0 w 125"/>
                  <a:gd name="T57" fmla="*/ 0 h 73"/>
                  <a:gd name="T58" fmla="*/ 0 w 125"/>
                  <a:gd name="T59" fmla="*/ 0 h 73"/>
                  <a:gd name="T60" fmla="*/ 0 w 125"/>
                  <a:gd name="T61" fmla="*/ 0 h 73"/>
                  <a:gd name="T62" fmla="*/ 0 w 125"/>
                  <a:gd name="T63" fmla="*/ 0 h 73"/>
                  <a:gd name="T64" fmla="*/ 0 w 125"/>
                  <a:gd name="T65" fmla="*/ 0 h 73"/>
                  <a:gd name="T66" fmla="*/ 0 w 125"/>
                  <a:gd name="T67" fmla="*/ 0 h 7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25"/>
                  <a:gd name="T103" fmla="*/ 0 h 73"/>
                  <a:gd name="T104" fmla="*/ 125 w 125"/>
                  <a:gd name="T105" fmla="*/ 73 h 7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25" h="73">
                    <a:moveTo>
                      <a:pt x="10" y="33"/>
                    </a:moveTo>
                    <a:lnTo>
                      <a:pt x="13" y="32"/>
                    </a:lnTo>
                    <a:lnTo>
                      <a:pt x="13" y="30"/>
                    </a:lnTo>
                    <a:lnTo>
                      <a:pt x="16" y="28"/>
                    </a:lnTo>
                    <a:lnTo>
                      <a:pt x="19" y="29"/>
                    </a:lnTo>
                    <a:lnTo>
                      <a:pt x="18" y="25"/>
                    </a:lnTo>
                    <a:lnTo>
                      <a:pt x="21" y="23"/>
                    </a:lnTo>
                    <a:lnTo>
                      <a:pt x="23" y="26"/>
                    </a:lnTo>
                    <a:lnTo>
                      <a:pt x="26" y="26"/>
                    </a:lnTo>
                    <a:lnTo>
                      <a:pt x="29" y="28"/>
                    </a:lnTo>
                    <a:lnTo>
                      <a:pt x="30" y="29"/>
                    </a:lnTo>
                    <a:lnTo>
                      <a:pt x="30" y="31"/>
                    </a:lnTo>
                    <a:lnTo>
                      <a:pt x="36" y="32"/>
                    </a:lnTo>
                    <a:lnTo>
                      <a:pt x="36" y="35"/>
                    </a:lnTo>
                    <a:lnTo>
                      <a:pt x="37" y="41"/>
                    </a:lnTo>
                    <a:lnTo>
                      <a:pt x="41" y="42"/>
                    </a:lnTo>
                    <a:lnTo>
                      <a:pt x="43" y="41"/>
                    </a:lnTo>
                    <a:lnTo>
                      <a:pt x="47" y="39"/>
                    </a:lnTo>
                    <a:lnTo>
                      <a:pt x="49" y="41"/>
                    </a:lnTo>
                    <a:lnTo>
                      <a:pt x="54" y="45"/>
                    </a:lnTo>
                    <a:lnTo>
                      <a:pt x="58" y="51"/>
                    </a:lnTo>
                    <a:lnTo>
                      <a:pt x="69" y="54"/>
                    </a:lnTo>
                    <a:lnTo>
                      <a:pt x="69" y="58"/>
                    </a:lnTo>
                    <a:lnTo>
                      <a:pt x="75" y="59"/>
                    </a:lnTo>
                    <a:lnTo>
                      <a:pt x="78" y="63"/>
                    </a:lnTo>
                    <a:lnTo>
                      <a:pt x="76" y="73"/>
                    </a:lnTo>
                    <a:lnTo>
                      <a:pt x="83" y="73"/>
                    </a:lnTo>
                    <a:lnTo>
                      <a:pt x="86" y="69"/>
                    </a:lnTo>
                    <a:lnTo>
                      <a:pt x="89" y="66"/>
                    </a:lnTo>
                    <a:lnTo>
                      <a:pt x="90" y="63"/>
                    </a:lnTo>
                    <a:lnTo>
                      <a:pt x="89" y="58"/>
                    </a:lnTo>
                    <a:lnTo>
                      <a:pt x="84" y="55"/>
                    </a:lnTo>
                    <a:lnTo>
                      <a:pt x="86" y="47"/>
                    </a:lnTo>
                    <a:lnTo>
                      <a:pt x="90" y="43"/>
                    </a:lnTo>
                    <a:lnTo>
                      <a:pt x="95" y="44"/>
                    </a:lnTo>
                    <a:lnTo>
                      <a:pt x="103" y="43"/>
                    </a:lnTo>
                    <a:lnTo>
                      <a:pt x="104" y="45"/>
                    </a:lnTo>
                    <a:lnTo>
                      <a:pt x="109" y="45"/>
                    </a:lnTo>
                    <a:lnTo>
                      <a:pt x="122" y="45"/>
                    </a:lnTo>
                    <a:lnTo>
                      <a:pt x="125" y="41"/>
                    </a:lnTo>
                    <a:lnTo>
                      <a:pt x="122" y="39"/>
                    </a:lnTo>
                    <a:lnTo>
                      <a:pt x="114" y="39"/>
                    </a:lnTo>
                    <a:lnTo>
                      <a:pt x="102" y="39"/>
                    </a:lnTo>
                    <a:lnTo>
                      <a:pt x="96" y="39"/>
                    </a:lnTo>
                    <a:lnTo>
                      <a:pt x="93" y="39"/>
                    </a:lnTo>
                    <a:lnTo>
                      <a:pt x="83" y="42"/>
                    </a:lnTo>
                    <a:lnTo>
                      <a:pt x="83" y="41"/>
                    </a:lnTo>
                    <a:lnTo>
                      <a:pt x="80" y="40"/>
                    </a:lnTo>
                    <a:lnTo>
                      <a:pt x="76" y="41"/>
                    </a:lnTo>
                    <a:lnTo>
                      <a:pt x="73" y="42"/>
                    </a:lnTo>
                    <a:lnTo>
                      <a:pt x="73" y="41"/>
                    </a:lnTo>
                    <a:lnTo>
                      <a:pt x="70" y="40"/>
                    </a:lnTo>
                    <a:lnTo>
                      <a:pt x="65" y="39"/>
                    </a:lnTo>
                    <a:lnTo>
                      <a:pt x="64" y="38"/>
                    </a:lnTo>
                    <a:lnTo>
                      <a:pt x="65" y="34"/>
                    </a:lnTo>
                    <a:lnTo>
                      <a:pt x="69" y="33"/>
                    </a:lnTo>
                    <a:lnTo>
                      <a:pt x="64" y="26"/>
                    </a:lnTo>
                    <a:lnTo>
                      <a:pt x="60" y="16"/>
                    </a:lnTo>
                    <a:lnTo>
                      <a:pt x="47" y="20"/>
                    </a:lnTo>
                    <a:lnTo>
                      <a:pt x="43" y="16"/>
                    </a:lnTo>
                    <a:lnTo>
                      <a:pt x="36" y="14"/>
                    </a:lnTo>
                    <a:lnTo>
                      <a:pt x="29" y="19"/>
                    </a:lnTo>
                    <a:lnTo>
                      <a:pt x="23" y="16"/>
                    </a:lnTo>
                    <a:lnTo>
                      <a:pt x="17" y="13"/>
                    </a:lnTo>
                    <a:lnTo>
                      <a:pt x="17" y="6"/>
                    </a:lnTo>
                    <a:lnTo>
                      <a:pt x="17" y="3"/>
                    </a:lnTo>
                    <a:lnTo>
                      <a:pt x="17" y="0"/>
                    </a:lnTo>
                    <a:lnTo>
                      <a:pt x="0" y="6"/>
                    </a:lnTo>
                    <a:lnTo>
                      <a:pt x="10" y="33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5" name="Freeform 648"/>
              <p:cNvSpPr>
                <a:spLocks/>
              </p:cNvSpPr>
              <p:nvPr/>
            </p:nvSpPr>
            <p:spPr bwMode="auto">
              <a:xfrm>
                <a:off x="4809" y="1293"/>
                <a:ext cx="32" cy="22"/>
              </a:xfrm>
              <a:custGeom>
                <a:avLst/>
                <a:gdLst>
                  <a:gd name="T0" fmla="*/ 0 w 95"/>
                  <a:gd name="T1" fmla="*/ 0 h 66"/>
                  <a:gd name="T2" fmla="*/ 0 w 95"/>
                  <a:gd name="T3" fmla="*/ 0 h 66"/>
                  <a:gd name="T4" fmla="*/ 0 w 95"/>
                  <a:gd name="T5" fmla="*/ 0 h 66"/>
                  <a:gd name="T6" fmla="*/ 0 w 95"/>
                  <a:gd name="T7" fmla="*/ 0 h 66"/>
                  <a:gd name="T8" fmla="*/ 0 w 95"/>
                  <a:gd name="T9" fmla="*/ 0 h 66"/>
                  <a:gd name="T10" fmla="*/ 0 w 95"/>
                  <a:gd name="T11" fmla="*/ 0 h 66"/>
                  <a:gd name="T12" fmla="*/ 0 w 95"/>
                  <a:gd name="T13" fmla="*/ 0 h 66"/>
                  <a:gd name="T14" fmla="*/ 0 w 95"/>
                  <a:gd name="T15" fmla="*/ 0 h 66"/>
                  <a:gd name="T16" fmla="*/ 0 w 95"/>
                  <a:gd name="T17" fmla="*/ 0 h 66"/>
                  <a:gd name="T18" fmla="*/ 0 w 95"/>
                  <a:gd name="T19" fmla="*/ 0 h 66"/>
                  <a:gd name="T20" fmla="*/ 0 w 95"/>
                  <a:gd name="T21" fmla="*/ 0 h 66"/>
                  <a:gd name="T22" fmla="*/ 0 w 95"/>
                  <a:gd name="T23" fmla="*/ 0 h 66"/>
                  <a:gd name="T24" fmla="*/ 0 w 95"/>
                  <a:gd name="T25" fmla="*/ 0 h 66"/>
                  <a:gd name="T26" fmla="*/ 0 w 95"/>
                  <a:gd name="T27" fmla="*/ 0 h 66"/>
                  <a:gd name="T28" fmla="*/ 0 w 95"/>
                  <a:gd name="T29" fmla="*/ 0 h 66"/>
                  <a:gd name="T30" fmla="*/ 0 w 95"/>
                  <a:gd name="T31" fmla="*/ 0 h 66"/>
                  <a:gd name="T32" fmla="*/ 0 w 95"/>
                  <a:gd name="T33" fmla="*/ 0 h 66"/>
                  <a:gd name="T34" fmla="*/ 0 w 95"/>
                  <a:gd name="T35" fmla="*/ 0 h 66"/>
                  <a:gd name="T36" fmla="*/ 0 w 95"/>
                  <a:gd name="T37" fmla="*/ 0 h 66"/>
                  <a:gd name="T38" fmla="*/ 0 w 95"/>
                  <a:gd name="T39" fmla="*/ 0 h 66"/>
                  <a:gd name="T40" fmla="*/ 0 w 95"/>
                  <a:gd name="T41" fmla="*/ 0 h 66"/>
                  <a:gd name="T42" fmla="*/ 0 w 95"/>
                  <a:gd name="T43" fmla="*/ 0 h 66"/>
                  <a:gd name="T44" fmla="*/ 0 w 95"/>
                  <a:gd name="T45" fmla="*/ 0 h 66"/>
                  <a:gd name="T46" fmla="*/ 0 w 95"/>
                  <a:gd name="T47" fmla="*/ 0 h 66"/>
                  <a:gd name="T48" fmla="*/ 0 w 95"/>
                  <a:gd name="T49" fmla="*/ 0 h 66"/>
                  <a:gd name="T50" fmla="*/ 0 w 95"/>
                  <a:gd name="T51" fmla="*/ 0 h 66"/>
                  <a:gd name="T52" fmla="*/ 0 w 95"/>
                  <a:gd name="T53" fmla="*/ 0 h 66"/>
                  <a:gd name="T54" fmla="*/ 0 w 95"/>
                  <a:gd name="T55" fmla="*/ 0 h 66"/>
                  <a:gd name="T56" fmla="*/ 0 w 95"/>
                  <a:gd name="T57" fmla="*/ 0 h 66"/>
                  <a:gd name="T58" fmla="*/ 0 w 95"/>
                  <a:gd name="T59" fmla="*/ 0 h 66"/>
                  <a:gd name="T60" fmla="*/ 0 w 95"/>
                  <a:gd name="T61" fmla="*/ 0 h 66"/>
                  <a:gd name="T62" fmla="*/ 0 w 95"/>
                  <a:gd name="T63" fmla="*/ 0 h 66"/>
                  <a:gd name="T64" fmla="*/ 0 w 95"/>
                  <a:gd name="T65" fmla="*/ 0 h 66"/>
                  <a:gd name="T66" fmla="*/ 0 w 95"/>
                  <a:gd name="T67" fmla="*/ 0 h 66"/>
                  <a:gd name="T68" fmla="*/ 0 w 95"/>
                  <a:gd name="T69" fmla="*/ 0 h 66"/>
                  <a:gd name="T70" fmla="*/ 0 w 95"/>
                  <a:gd name="T71" fmla="*/ 0 h 66"/>
                  <a:gd name="T72" fmla="*/ 0 w 95"/>
                  <a:gd name="T73" fmla="*/ 0 h 66"/>
                  <a:gd name="T74" fmla="*/ 0 w 95"/>
                  <a:gd name="T75" fmla="*/ 0 h 66"/>
                  <a:gd name="T76" fmla="*/ 0 w 95"/>
                  <a:gd name="T77" fmla="*/ 0 h 66"/>
                  <a:gd name="T78" fmla="*/ 0 w 95"/>
                  <a:gd name="T79" fmla="*/ 0 h 66"/>
                  <a:gd name="T80" fmla="*/ 0 w 95"/>
                  <a:gd name="T81" fmla="*/ 0 h 66"/>
                  <a:gd name="T82" fmla="*/ 0 w 95"/>
                  <a:gd name="T83" fmla="*/ 0 h 66"/>
                  <a:gd name="T84" fmla="*/ 0 w 95"/>
                  <a:gd name="T85" fmla="*/ 0 h 66"/>
                  <a:gd name="T86" fmla="*/ 0 w 95"/>
                  <a:gd name="T87" fmla="*/ 0 h 66"/>
                  <a:gd name="T88" fmla="*/ 0 w 95"/>
                  <a:gd name="T89" fmla="*/ 0 h 66"/>
                  <a:gd name="T90" fmla="*/ 0 w 95"/>
                  <a:gd name="T91" fmla="*/ 0 h 66"/>
                  <a:gd name="T92" fmla="*/ 0 w 95"/>
                  <a:gd name="T93" fmla="*/ 0 h 66"/>
                  <a:gd name="T94" fmla="*/ 0 w 95"/>
                  <a:gd name="T95" fmla="*/ 0 h 66"/>
                  <a:gd name="T96" fmla="*/ 0 w 95"/>
                  <a:gd name="T97" fmla="*/ 0 h 66"/>
                  <a:gd name="T98" fmla="*/ 0 w 95"/>
                  <a:gd name="T99" fmla="*/ 0 h 66"/>
                  <a:gd name="T100" fmla="*/ 0 w 95"/>
                  <a:gd name="T101" fmla="*/ 0 h 6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95"/>
                  <a:gd name="T154" fmla="*/ 0 h 66"/>
                  <a:gd name="T155" fmla="*/ 95 w 95"/>
                  <a:gd name="T156" fmla="*/ 66 h 6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95" h="66">
                    <a:moveTo>
                      <a:pt x="0" y="9"/>
                    </a:moveTo>
                    <a:lnTo>
                      <a:pt x="1" y="18"/>
                    </a:lnTo>
                    <a:lnTo>
                      <a:pt x="5" y="12"/>
                    </a:lnTo>
                    <a:lnTo>
                      <a:pt x="13" y="20"/>
                    </a:lnTo>
                    <a:lnTo>
                      <a:pt x="11" y="24"/>
                    </a:lnTo>
                    <a:lnTo>
                      <a:pt x="1" y="20"/>
                    </a:lnTo>
                    <a:lnTo>
                      <a:pt x="1" y="25"/>
                    </a:lnTo>
                    <a:lnTo>
                      <a:pt x="1" y="29"/>
                    </a:lnTo>
                    <a:lnTo>
                      <a:pt x="5" y="30"/>
                    </a:lnTo>
                    <a:lnTo>
                      <a:pt x="4" y="34"/>
                    </a:lnTo>
                    <a:lnTo>
                      <a:pt x="10" y="36"/>
                    </a:lnTo>
                    <a:lnTo>
                      <a:pt x="10" y="48"/>
                    </a:lnTo>
                    <a:lnTo>
                      <a:pt x="21" y="45"/>
                    </a:lnTo>
                    <a:lnTo>
                      <a:pt x="28" y="41"/>
                    </a:lnTo>
                    <a:lnTo>
                      <a:pt x="44" y="48"/>
                    </a:lnTo>
                    <a:lnTo>
                      <a:pt x="54" y="54"/>
                    </a:lnTo>
                    <a:lnTo>
                      <a:pt x="58" y="56"/>
                    </a:lnTo>
                    <a:lnTo>
                      <a:pt x="58" y="60"/>
                    </a:lnTo>
                    <a:lnTo>
                      <a:pt x="69" y="66"/>
                    </a:lnTo>
                    <a:lnTo>
                      <a:pt x="83" y="49"/>
                    </a:lnTo>
                    <a:lnTo>
                      <a:pt x="91" y="49"/>
                    </a:lnTo>
                    <a:lnTo>
                      <a:pt x="93" y="44"/>
                    </a:lnTo>
                    <a:lnTo>
                      <a:pt x="95" y="41"/>
                    </a:lnTo>
                    <a:lnTo>
                      <a:pt x="91" y="36"/>
                    </a:lnTo>
                    <a:lnTo>
                      <a:pt x="84" y="34"/>
                    </a:lnTo>
                    <a:lnTo>
                      <a:pt x="84" y="31"/>
                    </a:lnTo>
                    <a:lnTo>
                      <a:pt x="73" y="28"/>
                    </a:lnTo>
                    <a:lnTo>
                      <a:pt x="69" y="22"/>
                    </a:lnTo>
                    <a:lnTo>
                      <a:pt x="65" y="19"/>
                    </a:lnTo>
                    <a:lnTo>
                      <a:pt x="62" y="16"/>
                    </a:lnTo>
                    <a:lnTo>
                      <a:pt x="58" y="17"/>
                    </a:lnTo>
                    <a:lnTo>
                      <a:pt x="56" y="19"/>
                    </a:lnTo>
                    <a:lnTo>
                      <a:pt x="52" y="18"/>
                    </a:lnTo>
                    <a:lnTo>
                      <a:pt x="51" y="12"/>
                    </a:lnTo>
                    <a:lnTo>
                      <a:pt x="49" y="9"/>
                    </a:lnTo>
                    <a:lnTo>
                      <a:pt x="45" y="8"/>
                    </a:lnTo>
                    <a:lnTo>
                      <a:pt x="45" y="6"/>
                    </a:lnTo>
                    <a:lnTo>
                      <a:pt x="41" y="3"/>
                    </a:lnTo>
                    <a:lnTo>
                      <a:pt x="38" y="3"/>
                    </a:lnTo>
                    <a:lnTo>
                      <a:pt x="36" y="0"/>
                    </a:lnTo>
                    <a:lnTo>
                      <a:pt x="33" y="2"/>
                    </a:lnTo>
                    <a:lnTo>
                      <a:pt x="34" y="6"/>
                    </a:lnTo>
                    <a:lnTo>
                      <a:pt x="32" y="5"/>
                    </a:lnTo>
                    <a:lnTo>
                      <a:pt x="31" y="5"/>
                    </a:lnTo>
                    <a:lnTo>
                      <a:pt x="28" y="9"/>
                    </a:lnTo>
                    <a:lnTo>
                      <a:pt x="24" y="10"/>
                    </a:lnTo>
                    <a:lnTo>
                      <a:pt x="21" y="9"/>
                    </a:lnTo>
                    <a:lnTo>
                      <a:pt x="18" y="11"/>
                    </a:lnTo>
                    <a:lnTo>
                      <a:pt x="14" y="9"/>
                    </a:lnTo>
                    <a:lnTo>
                      <a:pt x="12" y="7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6" name="Freeform 649"/>
              <p:cNvSpPr>
                <a:spLocks/>
              </p:cNvSpPr>
              <p:nvPr/>
            </p:nvSpPr>
            <p:spPr bwMode="auto">
              <a:xfrm>
                <a:off x="4844" y="1293"/>
                <a:ext cx="26" cy="11"/>
              </a:xfrm>
              <a:custGeom>
                <a:avLst/>
                <a:gdLst>
                  <a:gd name="T0" fmla="*/ 0 w 78"/>
                  <a:gd name="T1" fmla="*/ 0 h 33"/>
                  <a:gd name="T2" fmla="*/ 0 w 78"/>
                  <a:gd name="T3" fmla="*/ 0 h 33"/>
                  <a:gd name="T4" fmla="*/ 0 w 78"/>
                  <a:gd name="T5" fmla="*/ 0 h 33"/>
                  <a:gd name="T6" fmla="*/ 0 w 78"/>
                  <a:gd name="T7" fmla="*/ 0 h 33"/>
                  <a:gd name="T8" fmla="*/ 0 w 78"/>
                  <a:gd name="T9" fmla="*/ 0 h 33"/>
                  <a:gd name="T10" fmla="*/ 0 w 78"/>
                  <a:gd name="T11" fmla="*/ 0 h 33"/>
                  <a:gd name="T12" fmla="*/ 0 w 78"/>
                  <a:gd name="T13" fmla="*/ 0 h 33"/>
                  <a:gd name="T14" fmla="*/ 0 w 78"/>
                  <a:gd name="T15" fmla="*/ 0 h 33"/>
                  <a:gd name="T16" fmla="*/ 0 w 78"/>
                  <a:gd name="T17" fmla="*/ 0 h 33"/>
                  <a:gd name="T18" fmla="*/ 0 w 78"/>
                  <a:gd name="T19" fmla="*/ 0 h 33"/>
                  <a:gd name="T20" fmla="*/ 0 w 78"/>
                  <a:gd name="T21" fmla="*/ 0 h 33"/>
                  <a:gd name="T22" fmla="*/ 0 w 78"/>
                  <a:gd name="T23" fmla="*/ 0 h 33"/>
                  <a:gd name="T24" fmla="*/ 0 w 78"/>
                  <a:gd name="T25" fmla="*/ 0 h 33"/>
                  <a:gd name="T26" fmla="*/ 0 w 78"/>
                  <a:gd name="T27" fmla="*/ 0 h 33"/>
                  <a:gd name="T28" fmla="*/ 0 w 78"/>
                  <a:gd name="T29" fmla="*/ 0 h 33"/>
                  <a:gd name="T30" fmla="*/ 0 w 78"/>
                  <a:gd name="T31" fmla="*/ 0 h 33"/>
                  <a:gd name="T32" fmla="*/ 0 w 78"/>
                  <a:gd name="T33" fmla="*/ 0 h 33"/>
                  <a:gd name="T34" fmla="*/ 0 w 78"/>
                  <a:gd name="T35" fmla="*/ 0 h 33"/>
                  <a:gd name="T36" fmla="*/ 0 w 78"/>
                  <a:gd name="T37" fmla="*/ 0 h 33"/>
                  <a:gd name="T38" fmla="*/ 0 w 78"/>
                  <a:gd name="T39" fmla="*/ 0 h 33"/>
                  <a:gd name="T40" fmla="*/ 0 w 78"/>
                  <a:gd name="T41" fmla="*/ 0 h 33"/>
                  <a:gd name="T42" fmla="*/ 0 w 78"/>
                  <a:gd name="T43" fmla="*/ 0 h 33"/>
                  <a:gd name="T44" fmla="*/ 0 w 78"/>
                  <a:gd name="T45" fmla="*/ 0 h 33"/>
                  <a:gd name="T46" fmla="*/ 0 w 78"/>
                  <a:gd name="T47" fmla="*/ 0 h 33"/>
                  <a:gd name="T48" fmla="*/ 0 w 78"/>
                  <a:gd name="T49" fmla="*/ 0 h 33"/>
                  <a:gd name="T50" fmla="*/ 0 w 78"/>
                  <a:gd name="T51" fmla="*/ 0 h 33"/>
                  <a:gd name="T52" fmla="*/ 0 w 78"/>
                  <a:gd name="T53" fmla="*/ 0 h 33"/>
                  <a:gd name="T54" fmla="*/ 0 w 78"/>
                  <a:gd name="T55" fmla="*/ 0 h 33"/>
                  <a:gd name="T56" fmla="*/ 0 w 78"/>
                  <a:gd name="T57" fmla="*/ 0 h 33"/>
                  <a:gd name="T58" fmla="*/ 0 w 78"/>
                  <a:gd name="T59" fmla="*/ 0 h 33"/>
                  <a:gd name="T60" fmla="*/ 0 w 78"/>
                  <a:gd name="T61" fmla="*/ 0 h 33"/>
                  <a:gd name="T62" fmla="*/ 0 w 78"/>
                  <a:gd name="T63" fmla="*/ 0 h 33"/>
                  <a:gd name="T64" fmla="*/ 0 w 78"/>
                  <a:gd name="T65" fmla="*/ 0 h 33"/>
                  <a:gd name="T66" fmla="*/ 0 w 78"/>
                  <a:gd name="T67" fmla="*/ 0 h 33"/>
                  <a:gd name="T68" fmla="*/ 0 w 78"/>
                  <a:gd name="T69" fmla="*/ 0 h 33"/>
                  <a:gd name="T70" fmla="*/ 0 w 78"/>
                  <a:gd name="T71" fmla="*/ 0 h 33"/>
                  <a:gd name="T72" fmla="*/ 0 w 78"/>
                  <a:gd name="T73" fmla="*/ 0 h 33"/>
                  <a:gd name="T74" fmla="*/ 0 w 78"/>
                  <a:gd name="T75" fmla="*/ 0 h 33"/>
                  <a:gd name="T76" fmla="*/ 0 w 78"/>
                  <a:gd name="T77" fmla="*/ 0 h 33"/>
                  <a:gd name="T78" fmla="*/ 0 w 78"/>
                  <a:gd name="T79" fmla="*/ 0 h 33"/>
                  <a:gd name="T80" fmla="*/ 0 w 78"/>
                  <a:gd name="T81" fmla="*/ 0 h 33"/>
                  <a:gd name="T82" fmla="*/ 0 w 78"/>
                  <a:gd name="T83" fmla="*/ 0 h 3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78"/>
                  <a:gd name="T127" fmla="*/ 0 h 33"/>
                  <a:gd name="T128" fmla="*/ 78 w 78"/>
                  <a:gd name="T129" fmla="*/ 33 h 33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78" h="33">
                    <a:moveTo>
                      <a:pt x="20" y="23"/>
                    </a:moveTo>
                    <a:lnTo>
                      <a:pt x="14" y="23"/>
                    </a:lnTo>
                    <a:lnTo>
                      <a:pt x="4" y="26"/>
                    </a:lnTo>
                    <a:lnTo>
                      <a:pt x="0" y="29"/>
                    </a:lnTo>
                    <a:lnTo>
                      <a:pt x="4" y="31"/>
                    </a:lnTo>
                    <a:lnTo>
                      <a:pt x="5" y="32"/>
                    </a:lnTo>
                    <a:lnTo>
                      <a:pt x="23" y="32"/>
                    </a:lnTo>
                    <a:lnTo>
                      <a:pt x="32" y="32"/>
                    </a:lnTo>
                    <a:lnTo>
                      <a:pt x="37" y="33"/>
                    </a:lnTo>
                    <a:lnTo>
                      <a:pt x="38" y="30"/>
                    </a:lnTo>
                    <a:lnTo>
                      <a:pt x="43" y="29"/>
                    </a:lnTo>
                    <a:lnTo>
                      <a:pt x="48" y="28"/>
                    </a:lnTo>
                    <a:lnTo>
                      <a:pt x="55" y="26"/>
                    </a:lnTo>
                    <a:lnTo>
                      <a:pt x="65" y="21"/>
                    </a:lnTo>
                    <a:lnTo>
                      <a:pt x="75" y="17"/>
                    </a:lnTo>
                    <a:lnTo>
                      <a:pt x="78" y="12"/>
                    </a:lnTo>
                    <a:lnTo>
                      <a:pt x="77" y="8"/>
                    </a:lnTo>
                    <a:lnTo>
                      <a:pt x="74" y="8"/>
                    </a:lnTo>
                    <a:lnTo>
                      <a:pt x="68" y="6"/>
                    </a:lnTo>
                    <a:lnTo>
                      <a:pt x="63" y="4"/>
                    </a:lnTo>
                    <a:lnTo>
                      <a:pt x="48" y="3"/>
                    </a:lnTo>
                    <a:lnTo>
                      <a:pt x="33" y="0"/>
                    </a:lnTo>
                    <a:lnTo>
                      <a:pt x="30" y="1"/>
                    </a:lnTo>
                    <a:lnTo>
                      <a:pt x="32" y="4"/>
                    </a:lnTo>
                    <a:lnTo>
                      <a:pt x="33" y="7"/>
                    </a:lnTo>
                    <a:lnTo>
                      <a:pt x="27" y="7"/>
                    </a:lnTo>
                    <a:lnTo>
                      <a:pt x="26" y="6"/>
                    </a:lnTo>
                    <a:lnTo>
                      <a:pt x="20" y="4"/>
                    </a:lnTo>
                    <a:lnTo>
                      <a:pt x="13" y="6"/>
                    </a:lnTo>
                    <a:lnTo>
                      <a:pt x="16" y="7"/>
                    </a:lnTo>
                    <a:lnTo>
                      <a:pt x="17" y="9"/>
                    </a:lnTo>
                    <a:lnTo>
                      <a:pt x="16" y="11"/>
                    </a:lnTo>
                    <a:lnTo>
                      <a:pt x="16" y="13"/>
                    </a:lnTo>
                    <a:lnTo>
                      <a:pt x="19" y="18"/>
                    </a:lnTo>
                    <a:lnTo>
                      <a:pt x="27" y="18"/>
                    </a:lnTo>
                    <a:lnTo>
                      <a:pt x="32" y="17"/>
                    </a:lnTo>
                    <a:lnTo>
                      <a:pt x="35" y="20"/>
                    </a:lnTo>
                    <a:lnTo>
                      <a:pt x="32" y="23"/>
                    </a:lnTo>
                    <a:lnTo>
                      <a:pt x="27" y="23"/>
                    </a:lnTo>
                    <a:lnTo>
                      <a:pt x="24" y="23"/>
                    </a:lnTo>
                    <a:lnTo>
                      <a:pt x="23" y="23"/>
                    </a:lnTo>
                    <a:lnTo>
                      <a:pt x="20" y="23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67" name="Freeform 650"/>
              <p:cNvSpPr>
                <a:spLocks/>
              </p:cNvSpPr>
              <p:nvPr/>
            </p:nvSpPr>
            <p:spPr bwMode="auto">
              <a:xfrm>
                <a:off x="4842" y="1300"/>
                <a:ext cx="16" cy="12"/>
              </a:xfrm>
              <a:custGeom>
                <a:avLst/>
                <a:gdLst>
                  <a:gd name="T0" fmla="*/ 0 w 50"/>
                  <a:gd name="T1" fmla="*/ 0 h 35"/>
                  <a:gd name="T2" fmla="*/ 0 w 50"/>
                  <a:gd name="T3" fmla="*/ 0 h 35"/>
                  <a:gd name="T4" fmla="*/ 0 w 50"/>
                  <a:gd name="T5" fmla="*/ 0 h 35"/>
                  <a:gd name="T6" fmla="*/ 0 w 50"/>
                  <a:gd name="T7" fmla="*/ 0 h 35"/>
                  <a:gd name="T8" fmla="*/ 0 w 50"/>
                  <a:gd name="T9" fmla="*/ 0 h 35"/>
                  <a:gd name="T10" fmla="*/ 0 w 50"/>
                  <a:gd name="T11" fmla="*/ 0 h 35"/>
                  <a:gd name="T12" fmla="*/ 0 w 50"/>
                  <a:gd name="T13" fmla="*/ 0 h 35"/>
                  <a:gd name="T14" fmla="*/ 0 w 50"/>
                  <a:gd name="T15" fmla="*/ 0 h 35"/>
                  <a:gd name="T16" fmla="*/ 0 w 50"/>
                  <a:gd name="T17" fmla="*/ 0 h 35"/>
                  <a:gd name="T18" fmla="*/ 0 w 50"/>
                  <a:gd name="T19" fmla="*/ 0 h 35"/>
                  <a:gd name="T20" fmla="*/ 0 w 50"/>
                  <a:gd name="T21" fmla="*/ 0 h 35"/>
                  <a:gd name="T22" fmla="*/ 0 w 50"/>
                  <a:gd name="T23" fmla="*/ 0 h 35"/>
                  <a:gd name="T24" fmla="*/ 0 w 50"/>
                  <a:gd name="T25" fmla="*/ 0 h 35"/>
                  <a:gd name="T26" fmla="*/ 0 w 50"/>
                  <a:gd name="T27" fmla="*/ 0 h 35"/>
                  <a:gd name="T28" fmla="*/ 0 w 50"/>
                  <a:gd name="T29" fmla="*/ 0 h 35"/>
                  <a:gd name="T30" fmla="*/ 0 w 50"/>
                  <a:gd name="T31" fmla="*/ 0 h 35"/>
                  <a:gd name="T32" fmla="*/ 0 w 50"/>
                  <a:gd name="T33" fmla="*/ 0 h 35"/>
                  <a:gd name="T34" fmla="*/ 0 w 50"/>
                  <a:gd name="T35" fmla="*/ 0 h 35"/>
                  <a:gd name="T36" fmla="*/ 0 w 50"/>
                  <a:gd name="T37" fmla="*/ 0 h 35"/>
                  <a:gd name="T38" fmla="*/ 0 w 50"/>
                  <a:gd name="T39" fmla="*/ 0 h 35"/>
                  <a:gd name="T40" fmla="*/ 0 w 50"/>
                  <a:gd name="T41" fmla="*/ 0 h 35"/>
                  <a:gd name="T42" fmla="*/ 0 w 50"/>
                  <a:gd name="T43" fmla="*/ 0 h 35"/>
                  <a:gd name="T44" fmla="*/ 0 w 50"/>
                  <a:gd name="T45" fmla="*/ 0 h 35"/>
                  <a:gd name="T46" fmla="*/ 0 w 50"/>
                  <a:gd name="T47" fmla="*/ 0 h 35"/>
                  <a:gd name="T48" fmla="*/ 0 w 50"/>
                  <a:gd name="T49" fmla="*/ 0 h 35"/>
                  <a:gd name="T50" fmla="*/ 0 w 50"/>
                  <a:gd name="T51" fmla="*/ 0 h 35"/>
                  <a:gd name="T52" fmla="*/ 0 w 50"/>
                  <a:gd name="T53" fmla="*/ 0 h 35"/>
                  <a:gd name="T54" fmla="*/ 0 w 50"/>
                  <a:gd name="T55" fmla="*/ 0 h 35"/>
                  <a:gd name="T56" fmla="*/ 0 w 50"/>
                  <a:gd name="T57" fmla="*/ 0 h 35"/>
                  <a:gd name="T58" fmla="*/ 0 w 50"/>
                  <a:gd name="T59" fmla="*/ 0 h 35"/>
                  <a:gd name="T60" fmla="*/ 0 w 50"/>
                  <a:gd name="T61" fmla="*/ 0 h 35"/>
                  <a:gd name="T62" fmla="*/ 0 w 50"/>
                  <a:gd name="T63" fmla="*/ 0 h 35"/>
                  <a:gd name="T64" fmla="*/ 0 w 50"/>
                  <a:gd name="T65" fmla="*/ 0 h 35"/>
                  <a:gd name="T66" fmla="*/ 0 w 50"/>
                  <a:gd name="T67" fmla="*/ 0 h 35"/>
                  <a:gd name="T68" fmla="*/ 0 w 50"/>
                  <a:gd name="T69" fmla="*/ 0 h 3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50"/>
                  <a:gd name="T106" fmla="*/ 0 h 35"/>
                  <a:gd name="T107" fmla="*/ 50 w 50"/>
                  <a:gd name="T108" fmla="*/ 35 h 35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50" h="35">
                    <a:moveTo>
                      <a:pt x="0" y="29"/>
                    </a:moveTo>
                    <a:lnTo>
                      <a:pt x="0" y="30"/>
                    </a:lnTo>
                    <a:lnTo>
                      <a:pt x="5" y="30"/>
                    </a:lnTo>
                    <a:lnTo>
                      <a:pt x="13" y="30"/>
                    </a:lnTo>
                    <a:lnTo>
                      <a:pt x="23" y="20"/>
                    </a:lnTo>
                    <a:lnTo>
                      <a:pt x="26" y="27"/>
                    </a:lnTo>
                    <a:lnTo>
                      <a:pt x="30" y="35"/>
                    </a:lnTo>
                    <a:lnTo>
                      <a:pt x="34" y="30"/>
                    </a:lnTo>
                    <a:lnTo>
                      <a:pt x="43" y="28"/>
                    </a:lnTo>
                    <a:lnTo>
                      <a:pt x="50" y="30"/>
                    </a:lnTo>
                    <a:lnTo>
                      <a:pt x="50" y="21"/>
                    </a:lnTo>
                    <a:lnTo>
                      <a:pt x="44" y="18"/>
                    </a:lnTo>
                    <a:lnTo>
                      <a:pt x="43" y="18"/>
                    </a:lnTo>
                    <a:lnTo>
                      <a:pt x="44" y="12"/>
                    </a:lnTo>
                    <a:lnTo>
                      <a:pt x="39" y="11"/>
                    </a:lnTo>
                    <a:lnTo>
                      <a:pt x="33" y="11"/>
                    </a:lnTo>
                    <a:lnTo>
                      <a:pt x="26" y="11"/>
                    </a:lnTo>
                    <a:lnTo>
                      <a:pt x="20" y="11"/>
                    </a:lnTo>
                    <a:lnTo>
                      <a:pt x="16" y="11"/>
                    </a:lnTo>
                    <a:lnTo>
                      <a:pt x="10" y="10"/>
                    </a:lnTo>
                    <a:lnTo>
                      <a:pt x="7" y="9"/>
                    </a:lnTo>
                    <a:lnTo>
                      <a:pt x="10" y="7"/>
                    </a:lnTo>
                    <a:lnTo>
                      <a:pt x="12" y="5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3" y="4"/>
                    </a:lnTo>
                    <a:lnTo>
                      <a:pt x="1" y="11"/>
                    </a:lnTo>
                    <a:lnTo>
                      <a:pt x="1" y="12"/>
                    </a:lnTo>
                    <a:lnTo>
                      <a:pt x="6" y="15"/>
                    </a:lnTo>
                    <a:lnTo>
                      <a:pt x="10" y="17"/>
                    </a:lnTo>
                    <a:lnTo>
                      <a:pt x="6" y="23"/>
                    </a:lnTo>
                    <a:lnTo>
                      <a:pt x="3" y="25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1079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1pPr>
                <a:lvl2pPr marL="742950" indent="-28575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2pPr>
                <a:lvl3pPr marL="11430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3pPr>
                <a:lvl4pPr marL="16002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4pPr>
                <a:lvl5pPr marL="2057400" indent="-228600" eaLnBrk="0" hangingPunct="0"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Arial" pitchFamily="34" charset="0"/>
                    <a:ea typeface="가는각진제목체" pitchFamily="18" charset="-127"/>
                  </a:defRPr>
                </a:lvl9pPr>
              </a:lstStyle>
              <a:p>
                <a:pPr eaLnBrk="1" hangingPunct="1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aphicFrame>
          <p:nvGraphicFramePr>
            <p:cNvPr id="321" name="Object 651"/>
            <p:cNvGraphicFramePr>
              <a:graphicFrameLocks noChangeAspect="1"/>
            </p:cNvGraphicFramePr>
            <p:nvPr/>
          </p:nvGraphicFramePr>
          <p:xfrm>
            <a:off x="4384" y="1593"/>
            <a:ext cx="528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2" name="클립" r:id="rId7" imgW="4038840" imgH="2534400" progId="MS_ClipArt_Gallery.2">
                    <p:embed/>
                  </p:oleObj>
                </mc:Choice>
                <mc:Fallback>
                  <p:oleObj name="클립" r:id="rId7" imgW="4038840" imgH="2534400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4" y="1593"/>
                          <a:ext cx="528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Rectangle 657"/>
          <p:cNvSpPr>
            <a:spLocks noChangeArrowheads="1"/>
          </p:cNvSpPr>
          <p:nvPr/>
        </p:nvSpPr>
        <p:spPr bwMode="auto">
          <a:xfrm>
            <a:off x="4760746" y="3952260"/>
            <a:ext cx="709287" cy="13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관리자</a:t>
            </a:r>
          </a:p>
        </p:txBody>
      </p:sp>
      <p:sp>
        <p:nvSpPr>
          <p:cNvPr id="26" name="Line 663"/>
          <p:cNvSpPr>
            <a:spLocks noChangeShapeType="1"/>
          </p:cNvSpPr>
          <p:nvPr/>
        </p:nvSpPr>
        <p:spPr bwMode="auto">
          <a:xfrm>
            <a:off x="5661665" y="3717320"/>
            <a:ext cx="175579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Line 664"/>
          <p:cNvSpPr>
            <a:spLocks noChangeShapeType="1"/>
          </p:cNvSpPr>
          <p:nvPr/>
        </p:nvSpPr>
        <p:spPr bwMode="auto">
          <a:xfrm flipV="1">
            <a:off x="3523849" y="3796086"/>
            <a:ext cx="999224" cy="1982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Rectangle 667"/>
          <p:cNvSpPr>
            <a:spLocks noChangeArrowheads="1"/>
          </p:cNvSpPr>
          <p:nvPr/>
        </p:nvSpPr>
        <p:spPr bwMode="auto">
          <a:xfrm>
            <a:off x="2440008" y="4773868"/>
            <a:ext cx="388241" cy="13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>
              <a:spcBef>
                <a:spcPct val="0"/>
              </a:spcBef>
            </a:pPr>
            <a:r>
              <a:rPr lang="ko-KR" altLang="en-US" sz="10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문제해결</a:t>
            </a:r>
          </a:p>
        </p:txBody>
      </p:sp>
      <p:sp>
        <p:nvSpPr>
          <p:cNvPr id="29" name="Rectangle 670"/>
          <p:cNvSpPr>
            <a:spLocks noChangeArrowheads="1"/>
          </p:cNvSpPr>
          <p:nvPr/>
        </p:nvSpPr>
        <p:spPr bwMode="auto">
          <a:xfrm>
            <a:off x="4221937" y="5048190"/>
            <a:ext cx="541298" cy="271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ko-KR" sz="10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Knowledge</a:t>
            </a:r>
          </a:p>
          <a:p>
            <a:pPr algn="ctr">
              <a:spcBef>
                <a:spcPct val="0"/>
              </a:spcBef>
            </a:pPr>
            <a:r>
              <a:rPr lang="en-US" altLang="ko-KR" sz="10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0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</a:p>
        </p:txBody>
      </p:sp>
      <p:sp>
        <p:nvSpPr>
          <p:cNvPr id="30" name="Line 671"/>
          <p:cNvSpPr>
            <a:spLocks noChangeShapeType="1"/>
          </p:cNvSpPr>
          <p:nvPr/>
        </p:nvSpPr>
        <p:spPr bwMode="auto">
          <a:xfrm rot="20492222">
            <a:off x="3526338" y="4346088"/>
            <a:ext cx="431794" cy="575805"/>
          </a:xfrm>
          <a:prstGeom prst="line">
            <a:avLst/>
          </a:prstGeom>
          <a:noFill/>
          <a:ln w="8001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Line 672"/>
          <p:cNvSpPr>
            <a:spLocks noChangeShapeType="1"/>
          </p:cNvSpPr>
          <p:nvPr/>
        </p:nvSpPr>
        <p:spPr bwMode="auto">
          <a:xfrm flipH="1" flipV="1">
            <a:off x="3496473" y="4279545"/>
            <a:ext cx="568674" cy="40876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2" name="Picture 293" descr="pe01683_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389" y="3138800"/>
            <a:ext cx="683155" cy="72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94" descr="pe03879_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049" y="4582385"/>
            <a:ext cx="588584" cy="45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95" descr="bd20204_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88" y="1340768"/>
            <a:ext cx="638358" cy="476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96" descr="pe00080_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8" y="1590646"/>
            <a:ext cx="827502" cy="540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Group 189"/>
          <p:cNvGrpSpPr>
            <a:grpSpLocks/>
          </p:cNvGrpSpPr>
          <p:nvPr/>
        </p:nvGrpSpPr>
        <p:grpSpPr bwMode="auto">
          <a:xfrm>
            <a:off x="2172470" y="2152870"/>
            <a:ext cx="278737" cy="206421"/>
            <a:chOff x="1650" y="2562"/>
            <a:chExt cx="185" cy="130"/>
          </a:xfrm>
        </p:grpSpPr>
        <p:sp>
          <p:nvSpPr>
            <p:cNvPr id="181" name="Freeform 190"/>
            <p:cNvSpPr>
              <a:spLocks/>
            </p:cNvSpPr>
            <p:nvPr/>
          </p:nvSpPr>
          <p:spPr bwMode="auto">
            <a:xfrm>
              <a:off x="1650" y="2582"/>
              <a:ext cx="51" cy="104"/>
            </a:xfrm>
            <a:custGeom>
              <a:avLst/>
              <a:gdLst>
                <a:gd name="T0" fmla="*/ 0 w 151"/>
                <a:gd name="T1" fmla="*/ 0 h 310"/>
                <a:gd name="T2" fmla="*/ 0 w 151"/>
                <a:gd name="T3" fmla="*/ 0 h 310"/>
                <a:gd name="T4" fmla="*/ 0 w 151"/>
                <a:gd name="T5" fmla="*/ 0 h 310"/>
                <a:gd name="T6" fmla="*/ 0 w 151"/>
                <a:gd name="T7" fmla="*/ 0 h 310"/>
                <a:gd name="T8" fmla="*/ 0 w 151"/>
                <a:gd name="T9" fmla="*/ 0 h 310"/>
                <a:gd name="T10" fmla="*/ 0 w 151"/>
                <a:gd name="T11" fmla="*/ 0 h 310"/>
                <a:gd name="T12" fmla="*/ 0 w 151"/>
                <a:gd name="T13" fmla="*/ 0 h 310"/>
                <a:gd name="T14" fmla="*/ 0 w 151"/>
                <a:gd name="T15" fmla="*/ 0 h 310"/>
                <a:gd name="T16" fmla="*/ 0 w 151"/>
                <a:gd name="T17" fmla="*/ 0 h 310"/>
                <a:gd name="T18" fmla="*/ 0 w 151"/>
                <a:gd name="T19" fmla="*/ 0 h 310"/>
                <a:gd name="T20" fmla="*/ 0 w 151"/>
                <a:gd name="T21" fmla="*/ 0 h 310"/>
                <a:gd name="T22" fmla="*/ 0 w 151"/>
                <a:gd name="T23" fmla="*/ 0 h 310"/>
                <a:gd name="T24" fmla="*/ 0 w 151"/>
                <a:gd name="T25" fmla="*/ 0 h 310"/>
                <a:gd name="T26" fmla="*/ 0 w 151"/>
                <a:gd name="T27" fmla="*/ 0 h 310"/>
                <a:gd name="T28" fmla="*/ 0 w 151"/>
                <a:gd name="T29" fmla="*/ 0 h 310"/>
                <a:gd name="T30" fmla="*/ 0 w 151"/>
                <a:gd name="T31" fmla="*/ 0 h 310"/>
                <a:gd name="T32" fmla="*/ 0 w 151"/>
                <a:gd name="T33" fmla="*/ 0 h 310"/>
                <a:gd name="T34" fmla="*/ 0 w 151"/>
                <a:gd name="T35" fmla="*/ 0 h 310"/>
                <a:gd name="T36" fmla="*/ 0 w 151"/>
                <a:gd name="T37" fmla="*/ 0 h 310"/>
                <a:gd name="T38" fmla="*/ 0 w 151"/>
                <a:gd name="T39" fmla="*/ 0 h 310"/>
                <a:gd name="T40" fmla="*/ 0 w 151"/>
                <a:gd name="T41" fmla="*/ 0 h 310"/>
                <a:gd name="T42" fmla="*/ 0 w 151"/>
                <a:gd name="T43" fmla="*/ 0 h 310"/>
                <a:gd name="T44" fmla="*/ 0 w 151"/>
                <a:gd name="T45" fmla="*/ 0 h 310"/>
                <a:gd name="T46" fmla="*/ 0 w 151"/>
                <a:gd name="T47" fmla="*/ 0 h 310"/>
                <a:gd name="T48" fmla="*/ 0 w 151"/>
                <a:gd name="T49" fmla="*/ 0 h 310"/>
                <a:gd name="T50" fmla="*/ 0 w 151"/>
                <a:gd name="T51" fmla="*/ 0 h 310"/>
                <a:gd name="T52" fmla="*/ 0 w 151"/>
                <a:gd name="T53" fmla="*/ 0 h 310"/>
                <a:gd name="T54" fmla="*/ 0 w 151"/>
                <a:gd name="T55" fmla="*/ 0 h 310"/>
                <a:gd name="T56" fmla="*/ 0 w 151"/>
                <a:gd name="T57" fmla="*/ 0 h 310"/>
                <a:gd name="T58" fmla="*/ 0 w 151"/>
                <a:gd name="T59" fmla="*/ 0 h 310"/>
                <a:gd name="T60" fmla="*/ 0 w 151"/>
                <a:gd name="T61" fmla="*/ 0 h 310"/>
                <a:gd name="T62" fmla="*/ 0 w 151"/>
                <a:gd name="T63" fmla="*/ 0 h 310"/>
                <a:gd name="T64" fmla="*/ 0 w 151"/>
                <a:gd name="T65" fmla="*/ 0 h 310"/>
                <a:gd name="T66" fmla="*/ 0 w 151"/>
                <a:gd name="T67" fmla="*/ 0 h 310"/>
                <a:gd name="T68" fmla="*/ 0 w 151"/>
                <a:gd name="T69" fmla="*/ 0 h 310"/>
                <a:gd name="T70" fmla="*/ 0 w 151"/>
                <a:gd name="T71" fmla="*/ 0 h 310"/>
                <a:gd name="T72" fmla="*/ 0 w 151"/>
                <a:gd name="T73" fmla="*/ 0 h 310"/>
                <a:gd name="T74" fmla="*/ 0 w 151"/>
                <a:gd name="T75" fmla="*/ 0 h 310"/>
                <a:gd name="T76" fmla="*/ 0 w 151"/>
                <a:gd name="T77" fmla="*/ 0 h 310"/>
                <a:gd name="T78" fmla="*/ 0 w 151"/>
                <a:gd name="T79" fmla="*/ 0 h 310"/>
                <a:gd name="T80" fmla="*/ 0 w 151"/>
                <a:gd name="T81" fmla="*/ 0 h 310"/>
                <a:gd name="T82" fmla="*/ 0 w 151"/>
                <a:gd name="T83" fmla="*/ 0 h 310"/>
                <a:gd name="T84" fmla="*/ 0 w 151"/>
                <a:gd name="T85" fmla="*/ 0 h 310"/>
                <a:gd name="T86" fmla="*/ 0 w 151"/>
                <a:gd name="T87" fmla="*/ 0 h 310"/>
                <a:gd name="T88" fmla="*/ 0 w 151"/>
                <a:gd name="T89" fmla="*/ 0 h 310"/>
                <a:gd name="T90" fmla="*/ 0 w 151"/>
                <a:gd name="T91" fmla="*/ 0 h 310"/>
                <a:gd name="T92" fmla="*/ 0 w 151"/>
                <a:gd name="T93" fmla="*/ 0 h 310"/>
                <a:gd name="T94" fmla="*/ 0 w 151"/>
                <a:gd name="T95" fmla="*/ 0 h 310"/>
                <a:gd name="T96" fmla="*/ 0 w 151"/>
                <a:gd name="T97" fmla="*/ 0 h 310"/>
                <a:gd name="T98" fmla="*/ 0 w 151"/>
                <a:gd name="T99" fmla="*/ 0 h 310"/>
                <a:gd name="T100" fmla="*/ 0 w 151"/>
                <a:gd name="T101" fmla="*/ 0 h 310"/>
                <a:gd name="T102" fmla="*/ 0 w 151"/>
                <a:gd name="T103" fmla="*/ 0 h 310"/>
                <a:gd name="T104" fmla="*/ 0 w 151"/>
                <a:gd name="T105" fmla="*/ 0 h 310"/>
                <a:gd name="T106" fmla="*/ 0 w 151"/>
                <a:gd name="T107" fmla="*/ 0 h 310"/>
                <a:gd name="T108" fmla="*/ 0 w 151"/>
                <a:gd name="T109" fmla="*/ 0 h 310"/>
                <a:gd name="T110" fmla="*/ 0 w 151"/>
                <a:gd name="T111" fmla="*/ 0 h 310"/>
                <a:gd name="T112" fmla="*/ 0 w 151"/>
                <a:gd name="T113" fmla="*/ 0 h 310"/>
                <a:gd name="T114" fmla="*/ 0 w 151"/>
                <a:gd name="T115" fmla="*/ 0 h 3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51"/>
                <a:gd name="T175" fmla="*/ 0 h 310"/>
                <a:gd name="T176" fmla="*/ 151 w 151"/>
                <a:gd name="T177" fmla="*/ 310 h 3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51" h="310">
                  <a:moveTo>
                    <a:pt x="150" y="175"/>
                  </a:moveTo>
                  <a:lnTo>
                    <a:pt x="129" y="175"/>
                  </a:lnTo>
                  <a:lnTo>
                    <a:pt x="119" y="177"/>
                  </a:lnTo>
                  <a:lnTo>
                    <a:pt x="115" y="178"/>
                  </a:lnTo>
                  <a:lnTo>
                    <a:pt x="115" y="182"/>
                  </a:lnTo>
                  <a:lnTo>
                    <a:pt x="121" y="187"/>
                  </a:lnTo>
                  <a:lnTo>
                    <a:pt x="123" y="195"/>
                  </a:lnTo>
                  <a:lnTo>
                    <a:pt x="123" y="201"/>
                  </a:lnTo>
                  <a:lnTo>
                    <a:pt x="126" y="204"/>
                  </a:lnTo>
                  <a:lnTo>
                    <a:pt x="126" y="213"/>
                  </a:lnTo>
                  <a:lnTo>
                    <a:pt x="126" y="222"/>
                  </a:lnTo>
                  <a:lnTo>
                    <a:pt x="126" y="225"/>
                  </a:lnTo>
                  <a:lnTo>
                    <a:pt x="129" y="232"/>
                  </a:lnTo>
                  <a:lnTo>
                    <a:pt x="130" y="239"/>
                  </a:lnTo>
                  <a:lnTo>
                    <a:pt x="129" y="245"/>
                  </a:lnTo>
                  <a:lnTo>
                    <a:pt x="126" y="251"/>
                  </a:lnTo>
                  <a:lnTo>
                    <a:pt x="125" y="255"/>
                  </a:lnTo>
                  <a:lnTo>
                    <a:pt x="124" y="261"/>
                  </a:lnTo>
                  <a:lnTo>
                    <a:pt x="121" y="271"/>
                  </a:lnTo>
                  <a:lnTo>
                    <a:pt x="112" y="278"/>
                  </a:lnTo>
                  <a:lnTo>
                    <a:pt x="103" y="283"/>
                  </a:lnTo>
                  <a:lnTo>
                    <a:pt x="100" y="288"/>
                  </a:lnTo>
                  <a:lnTo>
                    <a:pt x="98" y="292"/>
                  </a:lnTo>
                  <a:lnTo>
                    <a:pt x="95" y="297"/>
                  </a:lnTo>
                  <a:lnTo>
                    <a:pt x="87" y="298"/>
                  </a:lnTo>
                  <a:lnTo>
                    <a:pt x="82" y="301"/>
                  </a:lnTo>
                  <a:lnTo>
                    <a:pt x="80" y="303"/>
                  </a:lnTo>
                  <a:lnTo>
                    <a:pt x="76" y="305"/>
                  </a:lnTo>
                  <a:lnTo>
                    <a:pt x="71" y="303"/>
                  </a:lnTo>
                  <a:lnTo>
                    <a:pt x="66" y="307"/>
                  </a:lnTo>
                  <a:lnTo>
                    <a:pt x="64" y="308"/>
                  </a:lnTo>
                  <a:lnTo>
                    <a:pt x="60" y="310"/>
                  </a:lnTo>
                  <a:lnTo>
                    <a:pt x="50" y="310"/>
                  </a:lnTo>
                  <a:lnTo>
                    <a:pt x="46" y="308"/>
                  </a:lnTo>
                  <a:lnTo>
                    <a:pt x="43" y="305"/>
                  </a:lnTo>
                  <a:lnTo>
                    <a:pt x="38" y="303"/>
                  </a:lnTo>
                  <a:lnTo>
                    <a:pt x="30" y="297"/>
                  </a:lnTo>
                  <a:lnTo>
                    <a:pt x="21" y="287"/>
                  </a:lnTo>
                  <a:lnTo>
                    <a:pt x="17" y="278"/>
                  </a:lnTo>
                  <a:lnTo>
                    <a:pt x="11" y="269"/>
                  </a:lnTo>
                  <a:lnTo>
                    <a:pt x="8" y="258"/>
                  </a:lnTo>
                  <a:lnTo>
                    <a:pt x="7" y="250"/>
                  </a:lnTo>
                  <a:lnTo>
                    <a:pt x="5" y="239"/>
                  </a:lnTo>
                  <a:lnTo>
                    <a:pt x="4" y="217"/>
                  </a:lnTo>
                  <a:lnTo>
                    <a:pt x="0" y="196"/>
                  </a:lnTo>
                  <a:lnTo>
                    <a:pt x="0" y="166"/>
                  </a:lnTo>
                  <a:lnTo>
                    <a:pt x="1" y="157"/>
                  </a:lnTo>
                  <a:lnTo>
                    <a:pt x="5" y="146"/>
                  </a:lnTo>
                  <a:lnTo>
                    <a:pt x="4" y="140"/>
                  </a:lnTo>
                  <a:lnTo>
                    <a:pt x="5" y="129"/>
                  </a:lnTo>
                  <a:lnTo>
                    <a:pt x="7" y="115"/>
                  </a:lnTo>
                  <a:lnTo>
                    <a:pt x="6" y="108"/>
                  </a:lnTo>
                  <a:lnTo>
                    <a:pt x="7" y="98"/>
                  </a:lnTo>
                  <a:lnTo>
                    <a:pt x="7" y="86"/>
                  </a:lnTo>
                  <a:lnTo>
                    <a:pt x="8" y="73"/>
                  </a:lnTo>
                  <a:lnTo>
                    <a:pt x="7" y="65"/>
                  </a:lnTo>
                  <a:lnTo>
                    <a:pt x="7" y="50"/>
                  </a:lnTo>
                  <a:lnTo>
                    <a:pt x="7" y="44"/>
                  </a:lnTo>
                  <a:lnTo>
                    <a:pt x="7" y="37"/>
                  </a:lnTo>
                  <a:lnTo>
                    <a:pt x="6" y="33"/>
                  </a:lnTo>
                  <a:lnTo>
                    <a:pt x="7" y="23"/>
                  </a:lnTo>
                  <a:lnTo>
                    <a:pt x="20" y="9"/>
                  </a:lnTo>
                  <a:lnTo>
                    <a:pt x="53" y="0"/>
                  </a:lnTo>
                  <a:lnTo>
                    <a:pt x="53" y="11"/>
                  </a:lnTo>
                  <a:lnTo>
                    <a:pt x="51" y="11"/>
                  </a:lnTo>
                  <a:lnTo>
                    <a:pt x="45" y="13"/>
                  </a:lnTo>
                  <a:lnTo>
                    <a:pt x="52" y="19"/>
                  </a:lnTo>
                  <a:lnTo>
                    <a:pt x="53" y="31"/>
                  </a:lnTo>
                  <a:lnTo>
                    <a:pt x="50" y="37"/>
                  </a:lnTo>
                  <a:lnTo>
                    <a:pt x="40" y="43"/>
                  </a:lnTo>
                  <a:lnTo>
                    <a:pt x="39" y="50"/>
                  </a:lnTo>
                  <a:lnTo>
                    <a:pt x="39" y="57"/>
                  </a:lnTo>
                  <a:lnTo>
                    <a:pt x="39" y="66"/>
                  </a:lnTo>
                  <a:lnTo>
                    <a:pt x="39" y="76"/>
                  </a:lnTo>
                  <a:lnTo>
                    <a:pt x="38" y="85"/>
                  </a:lnTo>
                  <a:lnTo>
                    <a:pt x="40" y="98"/>
                  </a:lnTo>
                  <a:lnTo>
                    <a:pt x="39" y="113"/>
                  </a:lnTo>
                  <a:lnTo>
                    <a:pt x="36" y="133"/>
                  </a:lnTo>
                  <a:lnTo>
                    <a:pt x="36" y="137"/>
                  </a:lnTo>
                  <a:lnTo>
                    <a:pt x="37" y="144"/>
                  </a:lnTo>
                  <a:lnTo>
                    <a:pt x="37" y="150"/>
                  </a:lnTo>
                  <a:lnTo>
                    <a:pt x="36" y="156"/>
                  </a:lnTo>
                  <a:lnTo>
                    <a:pt x="37" y="163"/>
                  </a:lnTo>
                  <a:lnTo>
                    <a:pt x="37" y="172"/>
                  </a:lnTo>
                  <a:lnTo>
                    <a:pt x="37" y="181"/>
                  </a:lnTo>
                  <a:lnTo>
                    <a:pt x="39" y="190"/>
                  </a:lnTo>
                  <a:lnTo>
                    <a:pt x="40" y="202"/>
                  </a:lnTo>
                  <a:lnTo>
                    <a:pt x="41" y="221"/>
                  </a:lnTo>
                  <a:lnTo>
                    <a:pt x="43" y="239"/>
                  </a:lnTo>
                  <a:lnTo>
                    <a:pt x="46" y="248"/>
                  </a:lnTo>
                  <a:lnTo>
                    <a:pt x="47" y="255"/>
                  </a:lnTo>
                  <a:lnTo>
                    <a:pt x="53" y="263"/>
                  </a:lnTo>
                  <a:lnTo>
                    <a:pt x="53" y="265"/>
                  </a:lnTo>
                  <a:lnTo>
                    <a:pt x="56" y="271"/>
                  </a:lnTo>
                  <a:lnTo>
                    <a:pt x="56" y="274"/>
                  </a:lnTo>
                  <a:lnTo>
                    <a:pt x="58" y="275"/>
                  </a:lnTo>
                  <a:lnTo>
                    <a:pt x="64" y="277"/>
                  </a:lnTo>
                  <a:lnTo>
                    <a:pt x="70" y="273"/>
                  </a:lnTo>
                  <a:lnTo>
                    <a:pt x="73" y="269"/>
                  </a:lnTo>
                  <a:lnTo>
                    <a:pt x="77" y="261"/>
                  </a:lnTo>
                  <a:lnTo>
                    <a:pt x="80" y="258"/>
                  </a:lnTo>
                  <a:lnTo>
                    <a:pt x="83" y="252"/>
                  </a:lnTo>
                  <a:lnTo>
                    <a:pt x="86" y="249"/>
                  </a:lnTo>
                  <a:lnTo>
                    <a:pt x="86" y="242"/>
                  </a:lnTo>
                  <a:lnTo>
                    <a:pt x="86" y="229"/>
                  </a:lnTo>
                  <a:lnTo>
                    <a:pt x="87" y="215"/>
                  </a:lnTo>
                  <a:lnTo>
                    <a:pt x="84" y="207"/>
                  </a:lnTo>
                  <a:lnTo>
                    <a:pt x="83" y="196"/>
                  </a:lnTo>
                  <a:lnTo>
                    <a:pt x="86" y="185"/>
                  </a:lnTo>
                  <a:lnTo>
                    <a:pt x="92" y="181"/>
                  </a:lnTo>
                  <a:lnTo>
                    <a:pt x="95" y="178"/>
                  </a:lnTo>
                  <a:lnTo>
                    <a:pt x="100" y="173"/>
                  </a:lnTo>
                  <a:lnTo>
                    <a:pt x="110" y="169"/>
                  </a:lnTo>
                  <a:lnTo>
                    <a:pt x="123" y="165"/>
                  </a:lnTo>
                  <a:lnTo>
                    <a:pt x="151" y="165"/>
                  </a:lnTo>
                  <a:lnTo>
                    <a:pt x="150" y="175"/>
                  </a:lnTo>
                  <a:close/>
                </a:path>
              </a:pathLst>
            </a:custGeom>
            <a:solidFill>
              <a:srgbClr val="464646"/>
            </a:solidFill>
            <a:ln w="0">
              <a:solidFill>
                <a:srgbClr val="46464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2" name="Freeform 191"/>
            <p:cNvSpPr>
              <a:spLocks/>
            </p:cNvSpPr>
            <p:nvPr/>
          </p:nvSpPr>
          <p:spPr bwMode="auto">
            <a:xfrm>
              <a:off x="1668" y="2581"/>
              <a:ext cx="7" cy="6"/>
            </a:xfrm>
            <a:custGeom>
              <a:avLst/>
              <a:gdLst>
                <a:gd name="T0" fmla="*/ 0 w 20"/>
                <a:gd name="T1" fmla="*/ 0 h 19"/>
                <a:gd name="T2" fmla="*/ 0 w 20"/>
                <a:gd name="T3" fmla="*/ 0 h 19"/>
                <a:gd name="T4" fmla="*/ 0 w 20"/>
                <a:gd name="T5" fmla="*/ 0 h 19"/>
                <a:gd name="T6" fmla="*/ 0 w 20"/>
                <a:gd name="T7" fmla="*/ 0 h 19"/>
                <a:gd name="T8" fmla="*/ 0 w 20"/>
                <a:gd name="T9" fmla="*/ 0 h 19"/>
                <a:gd name="T10" fmla="*/ 0 w 20"/>
                <a:gd name="T11" fmla="*/ 0 h 19"/>
                <a:gd name="T12" fmla="*/ 0 w 20"/>
                <a:gd name="T13" fmla="*/ 0 h 19"/>
                <a:gd name="T14" fmla="*/ 0 w 20"/>
                <a:gd name="T15" fmla="*/ 0 h 19"/>
                <a:gd name="T16" fmla="*/ 0 w 20"/>
                <a:gd name="T17" fmla="*/ 0 h 19"/>
                <a:gd name="T18" fmla="*/ 0 w 20"/>
                <a:gd name="T19" fmla="*/ 0 h 19"/>
                <a:gd name="T20" fmla="*/ 0 w 20"/>
                <a:gd name="T21" fmla="*/ 0 h 19"/>
                <a:gd name="T22" fmla="*/ 0 w 20"/>
                <a:gd name="T23" fmla="*/ 0 h 19"/>
                <a:gd name="T24" fmla="*/ 0 w 20"/>
                <a:gd name="T25" fmla="*/ 0 h 19"/>
                <a:gd name="T26" fmla="*/ 0 w 20"/>
                <a:gd name="T27" fmla="*/ 0 h 19"/>
                <a:gd name="T28" fmla="*/ 0 w 20"/>
                <a:gd name="T29" fmla="*/ 0 h 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"/>
                <a:gd name="T46" fmla="*/ 0 h 19"/>
                <a:gd name="T47" fmla="*/ 20 w 20"/>
                <a:gd name="T48" fmla="*/ 19 h 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" h="19">
                  <a:moveTo>
                    <a:pt x="19" y="2"/>
                  </a:moveTo>
                  <a:lnTo>
                    <a:pt x="11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3" y="16"/>
                  </a:lnTo>
                  <a:lnTo>
                    <a:pt x="5" y="17"/>
                  </a:lnTo>
                  <a:lnTo>
                    <a:pt x="9" y="19"/>
                  </a:lnTo>
                  <a:lnTo>
                    <a:pt x="13" y="19"/>
                  </a:lnTo>
                  <a:lnTo>
                    <a:pt x="17" y="19"/>
                  </a:lnTo>
                  <a:lnTo>
                    <a:pt x="18" y="7"/>
                  </a:lnTo>
                  <a:lnTo>
                    <a:pt x="20" y="2"/>
                  </a:lnTo>
                  <a:lnTo>
                    <a:pt x="19" y="2"/>
                  </a:lnTo>
                  <a:close/>
                </a:path>
              </a:pathLst>
            </a:custGeom>
            <a:solidFill>
              <a:srgbClr val="464646"/>
            </a:solidFill>
            <a:ln w="0">
              <a:solidFill>
                <a:srgbClr val="46464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3" name="Freeform 192"/>
            <p:cNvSpPr>
              <a:spLocks/>
            </p:cNvSpPr>
            <p:nvPr/>
          </p:nvSpPr>
          <p:spPr bwMode="auto">
            <a:xfrm>
              <a:off x="1655" y="2602"/>
              <a:ext cx="8" cy="2"/>
            </a:xfrm>
            <a:custGeom>
              <a:avLst/>
              <a:gdLst>
                <a:gd name="T0" fmla="*/ 0 w 25"/>
                <a:gd name="T1" fmla="*/ 0 h 7"/>
                <a:gd name="T2" fmla="*/ 0 w 25"/>
                <a:gd name="T3" fmla="*/ 0 h 7"/>
                <a:gd name="T4" fmla="*/ 0 w 25"/>
                <a:gd name="T5" fmla="*/ 0 h 7"/>
                <a:gd name="T6" fmla="*/ 0 w 25"/>
                <a:gd name="T7" fmla="*/ 0 h 7"/>
                <a:gd name="T8" fmla="*/ 0 w 25"/>
                <a:gd name="T9" fmla="*/ 0 h 7"/>
                <a:gd name="T10" fmla="*/ 0 w 25"/>
                <a:gd name="T11" fmla="*/ 0 h 7"/>
                <a:gd name="T12" fmla="*/ 0 w 25"/>
                <a:gd name="T13" fmla="*/ 0 h 7"/>
                <a:gd name="T14" fmla="*/ 0 w 25"/>
                <a:gd name="T15" fmla="*/ 0 h 7"/>
                <a:gd name="T16" fmla="*/ 0 w 25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"/>
                <a:gd name="T28" fmla="*/ 0 h 7"/>
                <a:gd name="T29" fmla="*/ 25 w 25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" h="7">
                  <a:moveTo>
                    <a:pt x="4" y="3"/>
                  </a:moveTo>
                  <a:lnTo>
                    <a:pt x="15" y="2"/>
                  </a:lnTo>
                  <a:lnTo>
                    <a:pt x="25" y="0"/>
                  </a:lnTo>
                  <a:lnTo>
                    <a:pt x="21" y="5"/>
                  </a:lnTo>
                  <a:lnTo>
                    <a:pt x="13" y="7"/>
                  </a:lnTo>
                  <a:lnTo>
                    <a:pt x="5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4" name="Freeform 193"/>
            <p:cNvSpPr>
              <a:spLocks/>
            </p:cNvSpPr>
            <p:nvPr/>
          </p:nvSpPr>
          <p:spPr bwMode="auto">
            <a:xfrm>
              <a:off x="1655" y="2604"/>
              <a:ext cx="8" cy="3"/>
            </a:xfrm>
            <a:custGeom>
              <a:avLst/>
              <a:gdLst>
                <a:gd name="T0" fmla="*/ 0 w 23"/>
                <a:gd name="T1" fmla="*/ 0 h 7"/>
                <a:gd name="T2" fmla="*/ 0 w 23"/>
                <a:gd name="T3" fmla="*/ 0 h 7"/>
                <a:gd name="T4" fmla="*/ 0 w 23"/>
                <a:gd name="T5" fmla="*/ 0 h 7"/>
                <a:gd name="T6" fmla="*/ 0 w 23"/>
                <a:gd name="T7" fmla="*/ 0 h 7"/>
                <a:gd name="T8" fmla="*/ 0 w 23"/>
                <a:gd name="T9" fmla="*/ 0 h 7"/>
                <a:gd name="T10" fmla="*/ 0 w 23"/>
                <a:gd name="T11" fmla="*/ 0 h 7"/>
                <a:gd name="T12" fmla="*/ 0 w 23"/>
                <a:gd name="T13" fmla="*/ 0 h 7"/>
                <a:gd name="T14" fmla="*/ 0 w 23"/>
                <a:gd name="T15" fmla="*/ 0 h 7"/>
                <a:gd name="T16" fmla="*/ 0 w 23"/>
                <a:gd name="T17" fmla="*/ 0 h 7"/>
                <a:gd name="T18" fmla="*/ 0 w 23"/>
                <a:gd name="T19" fmla="*/ 0 h 7"/>
                <a:gd name="T20" fmla="*/ 0 w 23"/>
                <a:gd name="T21" fmla="*/ 0 h 7"/>
                <a:gd name="T22" fmla="*/ 0 w 23"/>
                <a:gd name="T23" fmla="*/ 0 h 7"/>
                <a:gd name="T24" fmla="*/ 0 w 23"/>
                <a:gd name="T25" fmla="*/ 0 h 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3"/>
                <a:gd name="T40" fmla="*/ 0 h 7"/>
                <a:gd name="T41" fmla="*/ 23 w 23"/>
                <a:gd name="T42" fmla="*/ 7 h 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3" h="7">
                  <a:moveTo>
                    <a:pt x="0" y="4"/>
                  </a:moveTo>
                  <a:lnTo>
                    <a:pt x="3" y="3"/>
                  </a:lnTo>
                  <a:lnTo>
                    <a:pt x="10" y="3"/>
                  </a:lnTo>
                  <a:lnTo>
                    <a:pt x="14" y="3"/>
                  </a:lnTo>
                  <a:lnTo>
                    <a:pt x="20" y="2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0" y="5"/>
                  </a:lnTo>
                  <a:lnTo>
                    <a:pt x="14" y="6"/>
                  </a:lnTo>
                  <a:lnTo>
                    <a:pt x="10" y="7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5" name="Freeform 194"/>
            <p:cNvSpPr>
              <a:spLocks/>
            </p:cNvSpPr>
            <p:nvPr/>
          </p:nvSpPr>
          <p:spPr bwMode="auto">
            <a:xfrm>
              <a:off x="1654" y="2599"/>
              <a:ext cx="9" cy="3"/>
            </a:xfrm>
            <a:custGeom>
              <a:avLst/>
              <a:gdLst>
                <a:gd name="T0" fmla="*/ 0 w 28"/>
                <a:gd name="T1" fmla="*/ 0 h 8"/>
                <a:gd name="T2" fmla="*/ 0 w 28"/>
                <a:gd name="T3" fmla="*/ 0 h 8"/>
                <a:gd name="T4" fmla="*/ 0 w 28"/>
                <a:gd name="T5" fmla="*/ 0 h 8"/>
                <a:gd name="T6" fmla="*/ 0 w 28"/>
                <a:gd name="T7" fmla="*/ 0 h 8"/>
                <a:gd name="T8" fmla="*/ 0 w 28"/>
                <a:gd name="T9" fmla="*/ 0 h 8"/>
                <a:gd name="T10" fmla="*/ 0 w 28"/>
                <a:gd name="T11" fmla="*/ 0 h 8"/>
                <a:gd name="T12" fmla="*/ 0 w 28"/>
                <a:gd name="T13" fmla="*/ 0 h 8"/>
                <a:gd name="T14" fmla="*/ 0 w 28"/>
                <a:gd name="T15" fmla="*/ 0 h 8"/>
                <a:gd name="T16" fmla="*/ 0 w 28"/>
                <a:gd name="T17" fmla="*/ 0 h 8"/>
                <a:gd name="T18" fmla="*/ 0 w 28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8"/>
                <a:gd name="T32" fmla="*/ 28 w 28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8">
                  <a:moveTo>
                    <a:pt x="3" y="3"/>
                  </a:moveTo>
                  <a:lnTo>
                    <a:pt x="5" y="6"/>
                  </a:lnTo>
                  <a:lnTo>
                    <a:pt x="14" y="8"/>
                  </a:lnTo>
                  <a:lnTo>
                    <a:pt x="21" y="7"/>
                  </a:lnTo>
                  <a:lnTo>
                    <a:pt x="27" y="3"/>
                  </a:lnTo>
                  <a:lnTo>
                    <a:pt x="28" y="1"/>
                  </a:lnTo>
                  <a:lnTo>
                    <a:pt x="14" y="3"/>
                  </a:lnTo>
                  <a:lnTo>
                    <a:pt x="5" y="2"/>
                  </a:lnTo>
                  <a:lnTo>
                    <a:pt x="0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6" name="Freeform 195"/>
            <p:cNvSpPr>
              <a:spLocks/>
            </p:cNvSpPr>
            <p:nvPr/>
          </p:nvSpPr>
          <p:spPr bwMode="auto">
            <a:xfrm>
              <a:off x="1654" y="2607"/>
              <a:ext cx="9" cy="2"/>
            </a:xfrm>
            <a:custGeom>
              <a:avLst/>
              <a:gdLst>
                <a:gd name="T0" fmla="*/ 0 w 26"/>
                <a:gd name="T1" fmla="*/ 0 h 6"/>
                <a:gd name="T2" fmla="*/ 0 w 26"/>
                <a:gd name="T3" fmla="*/ 0 h 6"/>
                <a:gd name="T4" fmla="*/ 0 w 26"/>
                <a:gd name="T5" fmla="*/ 0 h 6"/>
                <a:gd name="T6" fmla="*/ 0 w 26"/>
                <a:gd name="T7" fmla="*/ 0 h 6"/>
                <a:gd name="T8" fmla="*/ 0 w 26"/>
                <a:gd name="T9" fmla="*/ 0 h 6"/>
                <a:gd name="T10" fmla="*/ 0 w 26"/>
                <a:gd name="T11" fmla="*/ 0 h 6"/>
                <a:gd name="T12" fmla="*/ 0 w 26"/>
                <a:gd name="T13" fmla="*/ 0 h 6"/>
                <a:gd name="T14" fmla="*/ 0 w 26"/>
                <a:gd name="T15" fmla="*/ 0 h 6"/>
                <a:gd name="T16" fmla="*/ 0 w 26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"/>
                <a:gd name="T28" fmla="*/ 0 h 6"/>
                <a:gd name="T29" fmla="*/ 26 w 2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" h="6">
                  <a:moveTo>
                    <a:pt x="0" y="3"/>
                  </a:moveTo>
                  <a:lnTo>
                    <a:pt x="6" y="4"/>
                  </a:lnTo>
                  <a:lnTo>
                    <a:pt x="14" y="4"/>
                  </a:lnTo>
                  <a:lnTo>
                    <a:pt x="26" y="0"/>
                  </a:lnTo>
                  <a:lnTo>
                    <a:pt x="23" y="3"/>
                  </a:lnTo>
                  <a:lnTo>
                    <a:pt x="15" y="6"/>
                  </a:lnTo>
                  <a:lnTo>
                    <a:pt x="6" y="6"/>
                  </a:lnTo>
                  <a:lnTo>
                    <a:pt x="2" y="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7" name="Freeform 196"/>
            <p:cNvSpPr>
              <a:spLocks/>
            </p:cNvSpPr>
            <p:nvPr/>
          </p:nvSpPr>
          <p:spPr bwMode="auto">
            <a:xfrm>
              <a:off x="1654" y="2609"/>
              <a:ext cx="8" cy="2"/>
            </a:xfrm>
            <a:custGeom>
              <a:avLst/>
              <a:gdLst>
                <a:gd name="T0" fmla="*/ 0 w 23"/>
                <a:gd name="T1" fmla="*/ 0 h 6"/>
                <a:gd name="T2" fmla="*/ 0 w 23"/>
                <a:gd name="T3" fmla="*/ 0 h 6"/>
                <a:gd name="T4" fmla="*/ 0 w 23"/>
                <a:gd name="T5" fmla="*/ 0 h 6"/>
                <a:gd name="T6" fmla="*/ 0 w 23"/>
                <a:gd name="T7" fmla="*/ 0 h 6"/>
                <a:gd name="T8" fmla="*/ 0 w 23"/>
                <a:gd name="T9" fmla="*/ 0 h 6"/>
                <a:gd name="T10" fmla="*/ 0 w 23"/>
                <a:gd name="T11" fmla="*/ 0 h 6"/>
                <a:gd name="T12" fmla="*/ 0 w 23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"/>
                <a:gd name="T22" fmla="*/ 0 h 6"/>
                <a:gd name="T23" fmla="*/ 23 w 23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" h="6">
                  <a:moveTo>
                    <a:pt x="0" y="0"/>
                  </a:moveTo>
                  <a:lnTo>
                    <a:pt x="13" y="2"/>
                  </a:lnTo>
                  <a:lnTo>
                    <a:pt x="23" y="0"/>
                  </a:lnTo>
                  <a:lnTo>
                    <a:pt x="21" y="4"/>
                  </a:lnTo>
                  <a:lnTo>
                    <a:pt x="14" y="6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8" name="Freeform 197"/>
            <p:cNvSpPr>
              <a:spLocks/>
            </p:cNvSpPr>
            <p:nvPr/>
          </p:nvSpPr>
          <p:spPr bwMode="auto">
            <a:xfrm>
              <a:off x="1654" y="2612"/>
              <a:ext cx="8" cy="3"/>
            </a:xfrm>
            <a:custGeom>
              <a:avLst/>
              <a:gdLst>
                <a:gd name="T0" fmla="*/ 0 w 23"/>
                <a:gd name="T1" fmla="*/ 0 h 6"/>
                <a:gd name="T2" fmla="*/ 0 w 23"/>
                <a:gd name="T3" fmla="*/ 0 h 6"/>
                <a:gd name="T4" fmla="*/ 0 w 23"/>
                <a:gd name="T5" fmla="*/ 0 h 6"/>
                <a:gd name="T6" fmla="*/ 0 w 23"/>
                <a:gd name="T7" fmla="*/ 0 h 6"/>
                <a:gd name="T8" fmla="*/ 0 w 23"/>
                <a:gd name="T9" fmla="*/ 0 h 6"/>
                <a:gd name="T10" fmla="*/ 0 w 23"/>
                <a:gd name="T11" fmla="*/ 0 h 6"/>
                <a:gd name="T12" fmla="*/ 0 w 23"/>
                <a:gd name="T13" fmla="*/ 0 h 6"/>
                <a:gd name="T14" fmla="*/ 0 w 23"/>
                <a:gd name="T15" fmla="*/ 0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3"/>
                <a:gd name="T25" fmla="*/ 0 h 6"/>
                <a:gd name="T26" fmla="*/ 23 w 23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3" h="6">
                  <a:moveTo>
                    <a:pt x="10" y="2"/>
                  </a:moveTo>
                  <a:lnTo>
                    <a:pt x="17" y="1"/>
                  </a:lnTo>
                  <a:lnTo>
                    <a:pt x="23" y="0"/>
                  </a:lnTo>
                  <a:lnTo>
                    <a:pt x="16" y="4"/>
                  </a:lnTo>
                  <a:lnTo>
                    <a:pt x="8" y="6"/>
                  </a:lnTo>
                  <a:lnTo>
                    <a:pt x="3" y="4"/>
                  </a:lnTo>
                  <a:lnTo>
                    <a:pt x="0" y="1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9" name="Freeform 198"/>
            <p:cNvSpPr>
              <a:spLocks/>
            </p:cNvSpPr>
            <p:nvPr/>
          </p:nvSpPr>
          <p:spPr bwMode="auto">
            <a:xfrm>
              <a:off x="1654" y="2614"/>
              <a:ext cx="8" cy="2"/>
            </a:xfrm>
            <a:custGeom>
              <a:avLst/>
              <a:gdLst>
                <a:gd name="T0" fmla="*/ 0 w 25"/>
                <a:gd name="T1" fmla="*/ 0 h 5"/>
                <a:gd name="T2" fmla="*/ 0 w 25"/>
                <a:gd name="T3" fmla="*/ 0 h 5"/>
                <a:gd name="T4" fmla="*/ 0 w 25"/>
                <a:gd name="T5" fmla="*/ 0 h 5"/>
                <a:gd name="T6" fmla="*/ 0 w 25"/>
                <a:gd name="T7" fmla="*/ 0 h 5"/>
                <a:gd name="T8" fmla="*/ 0 w 25"/>
                <a:gd name="T9" fmla="*/ 0 h 5"/>
                <a:gd name="T10" fmla="*/ 0 w 25"/>
                <a:gd name="T11" fmla="*/ 0 h 5"/>
                <a:gd name="T12" fmla="*/ 0 w 25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"/>
                <a:gd name="T22" fmla="*/ 0 h 5"/>
                <a:gd name="T23" fmla="*/ 25 w 25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" h="5">
                  <a:moveTo>
                    <a:pt x="0" y="1"/>
                  </a:moveTo>
                  <a:lnTo>
                    <a:pt x="9" y="3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0" y="5"/>
                  </a:lnTo>
                  <a:lnTo>
                    <a:pt x="3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0" name="Freeform 199"/>
            <p:cNvSpPr>
              <a:spLocks/>
            </p:cNvSpPr>
            <p:nvPr/>
          </p:nvSpPr>
          <p:spPr bwMode="auto">
            <a:xfrm>
              <a:off x="1654" y="2616"/>
              <a:ext cx="8" cy="3"/>
            </a:xfrm>
            <a:custGeom>
              <a:avLst/>
              <a:gdLst>
                <a:gd name="T0" fmla="*/ 0 w 24"/>
                <a:gd name="T1" fmla="*/ 0 h 9"/>
                <a:gd name="T2" fmla="*/ 0 w 24"/>
                <a:gd name="T3" fmla="*/ 0 h 9"/>
                <a:gd name="T4" fmla="*/ 0 w 24"/>
                <a:gd name="T5" fmla="*/ 0 h 9"/>
                <a:gd name="T6" fmla="*/ 0 w 24"/>
                <a:gd name="T7" fmla="*/ 0 h 9"/>
                <a:gd name="T8" fmla="*/ 0 w 24"/>
                <a:gd name="T9" fmla="*/ 0 h 9"/>
                <a:gd name="T10" fmla="*/ 0 w 24"/>
                <a:gd name="T11" fmla="*/ 0 h 9"/>
                <a:gd name="T12" fmla="*/ 0 w 24"/>
                <a:gd name="T13" fmla="*/ 0 h 9"/>
                <a:gd name="T14" fmla="*/ 0 w 24"/>
                <a:gd name="T15" fmla="*/ 0 h 9"/>
                <a:gd name="T16" fmla="*/ 0 w 24"/>
                <a:gd name="T17" fmla="*/ 0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9"/>
                <a:gd name="T29" fmla="*/ 24 w 24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9">
                  <a:moveTo>
                    <a:pt x="11" y="6"/>
                  </a:moveTo>
                  <a:lnTo>
                    <a:pt x="0" y="6"/>
                  </a:lnTo>
                  <a:lnTo>
                    <a:pt x="8" y="9"/>
                  </a:lnTo>
                  <a:lnTo>
                    <a:pt x="14" y="9"/>
                  </a:lnTo>
                  <a:lnTo>
                    <a:pt x="20" y="8"/>
                  </a:lnTo>
                  <a:lnTo>
                    <a:pt x="24" y="6"/>
                  </a:lnTo>
                  <a:lnTo>
                    <a:pt x="24" y="1"/>
                  </a:lnTo>
                  <a:lnTo>
                    <a:pt x="24" y="0"/>
                  </a:lnTo>
                  <a:lnTo>
                    <a:pt x="11" y="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1" name="Freeform 200"/>
            <p:cNvSpPr>
              <a:spLocks/>
            </p:cNvSpPr>
            <p:nvPr/>
          </p:nvSpPr>
          <p:spPr bwMode="auto">
            <a:xfrm>
              <a:off x="1654" y="2619"/>
              <a:ext cx="8" cy="2"/>
            </a:xfrm>
            <a:custGeom>
              <a:avLst/>
              <a:gdLst>
                <a:gd name="T0" fmla="*/ 0 w 23"/>
                <a:gd name="T1" fmla="*/ 0 h 6"/>
                <a:gd name="T2" fmla="*/ 0 w 23"/>
                <a:gd name="T3" fmla="*/ 0 h 6"/>
                <a:gd name="T4" fmla="*/ 0 w 23"/>
                <a:gd name="T5" fmla="*/ 0 h 6"/>
                <a:gd name="T6" fmla="*/ 0 w 23"/>
                <a:gd name="T7" fmla="*/ 0 h 6"/>
                <a:gd name="T8" fmla="*/ 0 w 23"/>
                <a:gd name="T9" fmla="*/ 0 h 6"/>
                <a:gd name="T10" fmla="*/ 0 w 23"/>
                <a:gd name="T11" fmla="*/ 0 h 6"/>
                <a:gd name="T12" fmla="*/ 0 w 23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"/>
                <a:gd name="T22" fmla="*/ 0 h 6"/>
                <a:gd name="T23" fmla="*/ 23 w 23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" h="6">
                  <a:moveTo>
                    <a:pt x="13" y="3"/>
                  </a:moveTo>
                  <a:lnTo>
                    <a:pt x="23" y="0"/>
                  </a:lnTo>
                  <a:lnTo>
                    <a:pt x="21" y="3"/>
                  </a:lnTo>
                  <a:lnTo>
                    <a:pt x="17" y="6"/>
                  </a:lnTo>
                  <a:lnTo>
                    <a:pt x="7" y="6"/>
                  </a:lnTo>
                  <a:lnTo>
                    <a:pt x="0" y="3"/>
                  </a:lnTo>
                  <a:lnTo>
                    <a:pt x="13" y="3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2" name="Freeform 201"/>
            <p:cNvSpPr>
              <a:spLocks/>
            </p:cNvSpPr>
            <p:nvPr/>
          </p:nvSpPr>
          <p:spPr bwMode="auto">
            <a:xfrm>
              <a:off x="1653" y="2621"/>
              <a:ext cx="9" cy="3"/>
            </a:xfrm>
            <a:custGeom>
              <a:avLst/>
              <a:gdLst>
                <a:gd name="T0" fmla="*/ 0 w 26"/>
                <a:gd name="T1" fmla="*/ 0 h 9"/>
                <a:gd name="T2" fmla="*/ 0 w 26"/>
                <a:gd name="T3" fmla="*/ 0 h 9"/>
                <a:gd name="T4" fmla="*/ 0 w 26"/>
                <a:gd name="T5" fmla="*/ 0 h 9"/>
                <a:gd name="T6" fmla="*/ 0 w 26"/>
                <a:gd name="T7" fmla="*/ 0 h 9"/>
                <a:gd name="T8" fmla="*/ 0 w 26"/>
                <a:gd name="T9" fmla="*/ 0 h 9"/>
                <a:gd name="T10" fmla="*/ 0 w 26"/>
                <a:gd name="T11" fmla="*/ 0 h 9"/>
                <a:gd name="T12" fmla="*/ 0 w 26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"/>
                <a:gd name="T22" fmla="*/ 0 h 9"/>
                <a:gd name="T23" fmla="*/ 26 w 26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" h="9">
                  <a:moveTo>
                    <a:pt x="16" y="5"/>
                  </a:moveTo>
                  <a:lnTo>
                    <a:pt x="26" y="0"/>
                  </a:lnTo>
                  <a:lnTo>
                    <a:pt x="19" y="7"/>
                  </a:lnTo>
                  <a:lnTo>
                    <a:pt x="10" y="9"/>
                  </a:lnTo>
                  <a:lnTo>
                    <a:pt x="5" y="9"/>
                  </a:lnTo>
                  <a:lnTo>
                    <a:pt x="0" y="5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3" name="Freeform 202"/>
            <p:cNvSpPr>
              <a:spLocks/>
            </p:cNvSpPr>
            <p:nvPr/>
          </p:nvSpPr>
          <p:spPr bwMode="auto">
            <a:xfrm>
              <a:off x="1657" y="2624"/>
              <a:ext cx="4" cy="3"/>
            </a:xfrm>
            <a:custGeom>
              <a:avLst/>
              <a:gdLst>
                <a:gd name="T0" fmla="*/ 0 w 12"/>
                <a:gd name="T1" fmla="*/ 0 h 3"/>
                <a:gd name="T2" fmla="*/ 0 w 12"/>
                <a:gd name="T3" fmla="*/ 0 h 3"/>
                <a:gd name="T4" fmla="*/ 0 w 12"/>
                <a:gd name="T5" fmla="*/ 0 h 3"/>
                <a:gd name="T6" fmla="*/ 0 w 12"/>
                <a:gd name="T7" fmla="*/ 0 h 3"/>
                <a:gd name="T8" fmla="*/ 0 w 12"/>
                <a:gd name="T9" fmla="*/ 0 h 3"/>
                <a:gd name="T10" fmla="*/ 0 w 12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3"/>
                <a:gd name="T20" fmla="*/ 12 w 12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3">
                  <a:moveTo>
                    <a:pt x="0" y="2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9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4" name="Freeform 203"/>
            <p:cNvSpPr>
              <a:spLocks/>
            </p:cNvSpPr>
            <p:nvPr/>
          </p:nvSpPr>
          <p:spPr bwMode="auto">
            <a:xfrm>
              <a:off x="1653" y="2627"/>
              <a:ext cx="7" cy="2"/>
            </a:xfrm>
            <a:custGeom>
              <a:avLst/>
              <a:gdLst>
                <a:gd name="T0" fmla="*/ 0 w 24"/>
                <a:gd name="T1" fmla="*/ 0 h 6"/>
                <a:gd name="T2" fmla="*/ 0 w 24"/>
                <a:gd name="T3" fmla="*/ 0 h 6"/>
                <a:gd name="T4" fmla="*/ 0 w 24"/>
                <a:gd name="T5" fmla="*/ 0 h 6"/>
                <a:gd name="T6" fmla="*/ 0 w 24"/>
                <a:gd name="T7" fmla="*/ 0 h 6"/>
                <a:gd name="T8" fmla="*/ 0 w 24"/>
                <a:gd name="T9" fmla="*/ 0 h 6"/>
                <a:gd name="T10" fmla="*/ 0 w 24"/>
                <a:gd name="T11" fmla="*/ 0 h 6"/>
                <a:gd name="T12" fmla="*/ 0 w 24"/>
                <a:gd name="T13" fmla="*/ 0 h 6"/>
                <a:gd name="T14" fmla="*/ 0 w 24"/>
                <a:gd name="T15" fmla="*/ 0 h 6"/>
                <a:gd name="T16" fmla="*/ 0 w 24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6"/>
                <a:gd name="T29" fmla="*/ 24 w 24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6">
                  <a:moveTo>
                    <a:pt x="0" y="0"/>
                  </a:moveTo>
                  <a:lnTo>
                    <a:pt x="10" y="2"/>
                  </a:lnTo>
                  <a:lnTo>
                    <a:pt x="17" y="3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6" y="6"/>
                  </a:lnTo>
                  <a:lnTo>
                    <a:pt x="5" y="4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5" name="Freeform 204"/>
            <p:cNvSpPr>
              <a:spLocks/>
            </p:cNvSpPr>
            <p:nvPr/>
          </p:nvSpPr>
          <p:spPr bwMode="auto">
            <a:xfrm>
              <a:off x="1653" y="2629"/>
              <a:ext cx="7" cy="3"/>
            </a:xfrm>
            <a:custGeom>
              <a:avLst/>
              <a:gdLst>
                <a:gd name="T0" fmla="*/ 0 w 24"/>
                <a:gd name="T1" fmla="*/ 0 h 9"/>
                <a:gd name="T2" fmla="*/ 0 w 24"/>
                <a:gd name="T3" fmla="*/ 0 h 9"/>
                <a:gd name="T4" fmla="*/ 0 w 24"/>
                <a:gd name="T5" fmla="*/ 0 h 9"/>
                <a:gd name="T6" fmla="*/ 0 w 24"/>
                <a:gd name="T7" fmla="*/ 0 h 9"/>
                <a:gd name="T8" fmla="*/ 0 w 24"/>
                <a:gd name="T9" fmla="*/ 0 h 9"/>
                <a:gd name="T10" fmla="*/ 0 w 24"/>
                <a:gd name="T11" fmla="*/ 0 h 9"/>
                <a:gd name="T12" fmla="*/ 0 w 24"/>
                <a:gd name="T13" fmla="*/ 0 h 9"/>
                <a:gd name="T14" fmla="*/ 0 w 24"/>
                <a:gd name="T15" fmla="*/ 0 h 9"/>
                <a:gd name="T16" fmla="*/ 0 w 24"/>
                <a:gd name="T17" fmla="*/ 0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9"/>
                <a:gd name="T29" fmla="*/ 24 w 24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9">
                  <a:moveTo>
                    <a:pt x="0" y="0"/>
                  </a:moveTo>
                  <a:lnTo>
                    <a:pt x="3" y="6"/>
                  </a:lnTo>
                  <a:lnTo>
                    <a:pt x="9" y="8"/>
                  </a:lnTo>
                  <a:lnTo>
                    <a:pt x="13" y="8"/>
                  </a:lnTo>
                  <a:lnTo>
                    <a:pt x="20" y="9"/>
                  </a:lnTo>
                  <a:lnTo>
                    <a:pt x="24" y="7"/>
                  </a:lnTo>
                  <a:lnTo>
                    <a:pt x="24" y="5"/>
                  </a:lnTo>
                  <a:lnTo>
                    <a:pt x="13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6" name="Freeform 205"/>
            <p:cNvSpPr>
              <a:spLocks/>
            </p:cNvSpPr>
            <p:nvPr/>
          </p:nvSpPr>
          <p:spPr bwMode="auto">
            <a:xfrm>
              <a:off x="1652" y="2632"/>
              <a:ext cx="9" cy="3"/>
            </a:xfrm>
            <a:custGeom>
              <a:avLst/>
              <a:gdLst>
                <a:gd name="T0" fmla="*/ 0 w 25"/>
                <a:gd name="T1" fmla="*/ 0 h 9"/>
                <a:gd name="T2" fmla="*/ 0 w 25"/>
                <a:gd name="T3" fmla="*/ 0 h 9"/>
                <a:gd name="T4" fmla="*/ 0 w 25"/>
                <a:gd name="T5" fmla="*/ 0 h 9"/>
                <a:gd name="T6" fmla="*/ 0 w 25"/>
                <a:gd name="T7" fmla="*/ 0 h 9"/>
                <a:gd name="T8" fmla="*/ 0 w 25"/>
                <a:gd name="T9" fmla="*/ 0 h 9"/>
                <a:gd name="T10" fmla="*/ 0 w 25"/>
                <a:gd name="T11" fmla="*/ 0 h 9"/>
                <a:gd name="T12" fmla="*/ 0 w 25"/>
                <a:gd name="T13" fmla="*/ 0 h 9"/>
                <a:gd name="T14" fmla="*/ 0 w 25"/>
                <a:gd name="T15" fmla="*/ 0 h 9"/>
                <a:gd name="T16" fmla="*/ 0 w 25"/>
                <a:gd name="T17" fmla="*/ 0 h 9"/>
                <a:gd name="T18" fmla="*/ 0 w 25"/>
                <a:gd name="T19" fmla="*/ 0 h 9"/>
                <a:gd name="T20" fmla="*/ 0 w 25"/>
                <a:gd name="T21" fmla="*/ 0 h 9"/>
                <a:gd name="T22" fmla="*/ 0 w 25"/>
                <a:gd name="T23" fmla="*/ 0 h 9"/>
                <a:gd name="T24" fmla="*/ 0 w 25"/>
                <a:gd name="T25" fmla="*/ 0 h 9"/>
                <a:gd name="T26" fmla="*/ 0 w 25"/>
                <a:gd name="T27" fmla="*/ 0 h 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5"/>
                <a:gd name="T43" fmla="*/ 0 h 9"/>
                <a:gd name="T44" fmla="*/ 25 w 25"/>
                <a:gd name="T45" fmla="*/ 9 h 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5" h="9">
                  <a:moveTo>
                    <a:pt x="0" y="4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12" y="0"/>
                  </a:lnTo>
                  <a:lnTo>
                    <a:pt x="18" y="3"/>
                  </a:lnTo>
                  <a:lnTo>
                    <a:pt x="22" y="4"/>
                  </a:lnTo>
                  <a:lnTo>
                    <a:pt x="24" y="6"/>
                  </a:lnTo>
                  <a:lnTo>
                    <a:pt x="25" y="8"/>
                  </a:lnTo>
                  <a:lnTo>
                    <a:pt x="20" y="6"/>
                  </a:lnTo>
                  <a:lnTo>
                    <a:pt x="14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1" y="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7" name="Freeform 206"/>
            <p:cNvSpPr>
              <a:spLocks/>
            </p:cNvSpPr>
            <p:nvPr/>
          </p:nvSpPr>
          <p:spPr bwMode="auto">
            <a:xfrm>
              <a:off x="1652" y="2635"/>
              <a:ext cx="9" cy="4"/>
            </a:xfrm>
            <a:custGeom>
              <a:avLst/>
              <a:gdLst>
                <a:gd name="T0" fmla="*/ 0 w 26"/>
                <a:gd name="T1" fmla="*/ 0 h 10"/>
                <a:gd name="T2" fmla="*/ 0 w 26"/>
                <a:gd name="T3" fmla="*/ 0 h 10"/>
                <a:gd name="T4" fmla="*/ 0 w 26"/>
                <a:gd name="T5" fmla="*/ 0 h 10"/>
                <a:gd name="T6" fmla="*/ 0 w 26"/>
                <a:gd name="T7" fmla="*/ 0 h 10"/>
                <a:gd name="T8" fmla="*/ 0 w 26"/>
                <a:gd name="T9" fmla="*/ 0 h 10"/>
                <a:gd name="T10" fmla="*/ 0 w 26"/>
                <a:gd name="T11" fmla="*/ 0 h 10"/>
                <a:gd name="T12" fmla="*/ 0 w 26"/>
                <a:gd name="T13" fmla="*/ 0 h 10"/>
                <a:gd name="T14" fmla="*/ 0 w 26"/>
                <a:gd name="T15" fmla="*/ 0 h 10"/>
                <a:gd name="T16" fmla="*/ 0 w 26"/>
                <a:gd name="T17" fmla="*/ 0 h 10"/>
                <a:gd name="T18" fmla="*/ 0 w 26"/>
                <a:gd name="T19" fmla="*/ 0 h 10"/>
                <a:gd name="T20" fmla="*/ 0 w 26"/>
                <a:gd name="T21" fmla="*/ 0 h 10"/>
                <a:gd name="T22" fmla="*/ 0 w 26"/>
                <a:gd name="T23" fmla="*/ 0 h 10"/>
                <a:gd name="T24" fmla="*/ 0 w 26"/>
                <a:gd name="T25" fmla="*/ 0 h 1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"/>
                <a:gd name="T40" fmla="*/ 0 h 10"/>
                <a:gd name="T41" fmla="*/ 26 w 26"/>
                <a:gd name="T42" fmla="*/ 10 h 1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" h="10">
                  <a:moveTo>
                    <a:pt x="1" y="10"/>
                  </a:moveTo>
                  <a:lnTo>
                    <a:pt x="0" y="7"/>
                  </a:lnTo>
                  <a:lnTo>
                    <a:pt x="1" y="5"/>
                  </a:lnTo>
                  <a:lnTo>
                    <a:pt x="3" y="1"/>
                  </a:lnTo>
                  <a:lnTo>
                    <a:pt x="12" y="0"/>
                  </a:lnTo>
                  <a:lnTo>
                    <a:pt x="19" y="0"/>
                  </a:lnTo>
                  <a:lnTo>
                    <a:pt x="23" y="3"/>
                  </a:lnTo>
                  <a:lnTo>
                    <a:pt x="25" y="5"/>
                  </a:lnTo>
                  <a:lnTo>
                    <a:pt x="26" y="6"/>
                  </a:lnTo>
                  <a:lnTo>
                    <a:pt x="14" y="5"/>
                  </a:lnTo>
                  <a:lnTo>
                    <a:pt x="8" y="6"/>
                  </a:lnTo>
                  <a:lnTo>
                    <a:pt x="2" y="8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8" name="Freeform 207"/>
            <p:cNvSpPr>
              <a:spLocks/>
            </p:cNvSpPr>
            <p:nvPr/>
          </p:nvSpPr>
          <p:spPr bwMode="auto">
            <a:xfrm>
              <a:off x="1652" y="2639"/>
              <a:ext cx="12" cy="3"/>
            </a:xfrm>
            <a:custGeom>
              <a:avLst/>
              <a:gdLst>
                <a:gd name="T0" fmla="*/ 0 w 30"/>
                <a:gd name="T1" fmla="*/ 0 h 9"/>
                <a:gd name="T2" fmla="*/ 0 w 30"/>
                <a:gd name="T3" fmla="*/ 0 h 9"/>
                <a:gd name="T4" fmla="*/ 0 w 30"/>
                <a:gd name="T5" fmla="*/ 0 h 9"/>
                <a:gd name="T6" fmla="*/ 0 w 30"/>
                <a:gd name="T7" fmla="*/ 0 h 9"/>
                <a:gd name="T8" fmla="*/ 0 w 30"/>
                <a:gd name="T9" fmla="*/ 0 h 9"/>
                <a:gd name="T10" fmla="*/ 0 w 30"/>
                <a:gd name="T11" fmla="*/ 0 h 9"/>
                <a:gd name="T12" fmla="*/ 0 w 30"/>
                <a:gd name="T13" fmla="*/ 0 h 9"/>
                <a:gd name="T14" fmla="*/ 0 w 30"/>
                <a:gd name="T15" fmla="*/ 0 h 9"/>
                <a:gd name="T16" fmla="*/ 0 w 30"/>
                <a:gd name="T17" fmla="*/ 0 h 9"/>
                <a:gd name="T18" fmla="*/ 0 w 30"/>
                <a:gd name="T19" fmla="*/ 0 h 9"/>
                <a:gd name="T20" fmla="*/ 0 w 30"/>
                <a:gd name="T21" fmla="*/ 0 h 9"/>
                <a:gd name="T22" fmla="*/ 0 w 30"/>
                <a:gd name="T23" fmla="*/ 0 h 9"/>
                <a:gd name="T24" fmla="*/ 0 w 30"/>
                <a:gd name="T25" fmla="*/ 0 h 9"/>
                <a:gd name="T26" fmla="*/ 0 w 30"/>
                <a:gd name="T27" fmla="*/ 0 h 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0"/>
                <a:gd name="T43" fmla="*/ 0 h 9"/>
                <a:gd name="T44" fmla="*/ 30 w 30"/>
                <a:gd name="T45" fmla="*/ 9 h 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0" h="9">
                  <a:moveTo>
                    <a:pt x="0" y="8"/>
                  </a:moveTo>
                  <a:lnTo>
                    <a:pt x="4" y="4"/>
                  </a:lnTo>
                  <a:lnTo>
                    <a:pt x="10" y="0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26" y="3"/>
                  </a:lnTo>
                  <a:lnTo>
                    <a:pt x="27" y="4"/>
                  </a:lnTo>
                  <a:lnTo>
                    <a:pt x="30" y="8"/>
                  </a:lnTo>
                  <a:lnTo>
                    <a:pt x="26" y="7"/>
                  </a:lnTo>
                  <a:lnTo>
                    <a:pt x="20" y="5"/>
                  </a:lnTo>
                  <a:lnTo>
                    <a:pt x="13" y="6"/>
                  </a:lnTo>
                  <a:lnTo>
                    <a:pt x="7" y="7"/>
                  </a:lnTo>
                  <a:lnTo>
                    <a:pt x="1" y="9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9" name="Freeform 208"/>
            <p:cNvSpPr>
              <a:spLocks/>
            </p:cNvSpPr>
            <p:nvPr/>
          </p:nvSpPr>
          <p:spPr bwMode="auto">
            <a:xfrm>
              <a:off x="1652" y="2641"/>
              <a:ext cx="12" cy="4"/>
            </a:xfrm>
            <a:custGeom>
              <a:avLst/>
              <a:gdLst>
                <a:gd name="T0" fmla="*/ 0 w 29"/>
                <a:gd name="T1" fmla="*/ 0 h 11"/>
                <a:gd name="T2" fmla="*/ 0 w 29"/>
                <a:gd name="T3" fmla="*/ 0 h 11"/>
                <a:gd name="T4" fmla="*/ 0 w 29"/>
                <a:gd name="T5" fmla="*/ 0 h 11"/>
                <a:gd name="T6" fmla="*/ 0 w 29"/>
                <a:gd name="T7" fmla="*/ 0 h 11"/>
                <a:gd name="T8" fmla="*/ 0 w 29"/>
                <a:gd name="T9" fmla="*/ 0 h 11"/>
                <a:gd name="T10" fmla="*/ 0 w 29"/>
                <a:gd name="T11" fmla="*/ 0 h 11"/>
                <a:gd name="T12" fmla="*/ 0 w 29"/>
                <a:gd name="T13" fmla="*/ 0 h 11"/>
                <a:gd name="T14" fmla="*/ 0 w 29"/>
                <a:gd name="T15" fmla="*/ 0 h 11"/>
                <a:gd name="T16" fmla="*/ 0 w 29"/>
                <a:gd name="T17" fmla="*/ 0 h 11"/>
                <a:gd name="T18" fmla="*/ 0 w 29"/>
                <a:gd name="T19" fmla="*/ 0 h 11"/>
                <a:gd name="T20" fmla="*/ 0 w 29"/>
                <a:gd name="T21" fmla="*/ 0 h 11"/>
                <a:gd name="T22" fmla="*/ 0 w 29"/>
                <a:gd name="T23" fmla="*/ 0 h 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9"/>
                <a:gd name="T37" fmla="*/ 0 h 11"/>
                <a:gd name="T38" fmla="*/ 29 w 29"/>
                <a:gd name="T39" fmla="*/ 11 h 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9" h="11">
                  <a:moveTo>
                    <a:pt x="0" y="9"/>
                  </a:moveTo>
                  <a:lnTo>
                    <a:pt x="3" y="6"/>
                  </a:lnTo>
                  <a:lnTo>
                    <a:pt x="6" y="4"/>
                  </a:lnTo>
                  <a:lnTo>
                    <a:pt x="12" y="0"/>
                  </a:lnTo>
                  <a:lnTo>
                    <a:pt x="21" y="1"/>
                  </a:lnTo>
                  <a:lnTo>
                    <a:pt x="29" y="7"/>
                  </a:lnTo>
                  <a:lnTo>
                    <a:pt x="19" y="6"/>
                  </a:lnTo>
                  <a:lnTo>
                    <a:pt x="13" y="7"/>
                  </a:lnTo>
                  <a:lnTo>
                    <a:pt x="6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0" name="Freeform 209"/>
            <p:cNvSpPr>
              <a:spLocks/>
            </p:cNvSpPr>
            <p:nvPr/>
          </p:nvSpPr>
          <p:spPr bwMode="auto">
            <a:xfrm>
              <a:off x="1652" y="2645"/>
              <a:ext cx="12" cy="3"/>
            </a:xfrm>
            <a:custGeom>
              <a:avLst/>
              <a:gdLst>
                <a:gd name="T0" fmla="*/ 0 w 31"/>
                <a:gd name="T1" fmla="*/ 0 h 9"/>
                <a:gd name="T2" fmla="*/ 0 w 31"/>
                <a:gd name="T3" fmla="*/ 0 h 9"/>
                <a:gd name="T4" fmla="*/ 0 w 31"/>
                <a:gd name="T5" fmla="*/ 0 h 9"/>
                <a:gd name="T6" fmla="*/ 0 w 31"/>
                <a:gd name="T7" fmla="*/ 0 h 9"/>
                <a:gd name="T8" fmla="*/ 0 w 31"/>
                <a:gd name="T9" fmla="*/ 0 h 9"/>
                <a:gd name="T10" fmla="*/ 0 w 31"/>
                <a:gd name="T11" fmla="*/ 0 h 9"/>
                <a:gd name="T12" fmla="*/ 0 w 31"/>
                <a:gd name="T13" fmla="*/ 0 h 9"/>
                <a:gd name="T14" fmla="*/ 0 w 31"/>
                <a:gd name="T15" fmla="*/ 0 h 9"/>
                <a:gd name="T16" fmla="*/ 0 w 31"/>
                <a:gd name="T17" fmla="*/ 0 h 9"/>
                <a:gd name="T18" fmla="*/ 0 w 31"/>
                <a:gd name="T19" fmla="*/ 0 h 9"/>
                <a:gd name="T20" fmla="*/ 0 w 31"/>
                <a:gd name="T21" fmla="*/ 0 h 9"/>
                <a:gd name="T22" fmla="*/ 0 w 31"/>
                <a:gd name="T23" fmla="*/ 0 h 9"/>
                <a:gd name="T24" fmla="*/ 0 w 31"/>
                <a:gd name="T25" fmla="*/ 0 h 9"/>
                <a:gd name="T26" fmla="*/ 0 w 31"/>
                <a:gd name="T27" fmla="*/ 0 h 9"/>
                <a:gd name="T28" fmla="*/ 0 w 31"/>
                <a:gd name="T29" fmla="*/ 0 h 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1"/>
                <a:gd name="T46" fmla="*/ 0 h 9"/>
                <a:gd name="T47" fmla="*/ 31 w 31"/>
                <a:gd name="T48" fmla="*/ 9 h 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1" h="9">
                  <a:moveTo>
                    <a:pt x="0" y="8"/>
                  </a:moveTo>
                  <a:lnTo>
                    <a:pt x="3" y="3"/>
                  </a:lnTo>
                  <a:lnTo>
                    <a:pt x="9" y="1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5" y="3"/>
                  </a:lnTo>
                  <a:lnTo>
                    <a:pt x="29" y="4"/>
                  </a:lnTo>
                  <a:lnTo>
                    <a:pt x="31" y="8"/>
                  </a:lnTo>
                  <a:lnTo>
                    <a:pt x="26" y="5"/>
                  </a:lnTo>
                  <a:lnTo>
                    <a:pt x="21" y="4"/>
                  </a:lnTo>
                  <a:lnTo>
                    <a:pt x="13" y="4"/>
                  </a:lnTo>
                  <a:lnTo>
                    <a:pt x="8" y="5"/>
                  </a:lnTo>
                  <a:lnTo>
                    <a:pt x="5" y="7"/>
                  </a:lnTo>
                  <a:lnTo>
                    <a:pt x="1" y="9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1" name="Freeform 210"/>
            <p:cNvSpPr>
              <a:spLocks/>
            </p:cNvSpPr>
            <p:nvPr/>
          </p:nvSpPr>
          <p:spPr bwMode="auto">
            <a:xfrm>
              <a:off x="1653" y="2647"/>
              <a:ext cx="10" cy="3"/>
            </a:xfrm>
            <a:custGeom>
              <a:avLst/>
              <a:gdLst>
                <a:gd name="T0" fmla="*/ 0 w 30"/>
                <a:gd name="T1" fmla="*/ 0 h 8"/>
                <a:gd name="T2" fmla="*/ 0 w 30"/>
                <a:gd name="T3" fmla="*/ 0 h 8"/>
                <a:gd name="T4" fmla="*/ 0 w 30"/>
                <a:gd name="T5" fmla="*/ 0 h 8"/>
                <a:gd name="T6" fmla="*/ 0 w 30"/>
                <a:gd name="T7" fmla="*/ 0 h 8"/>
                <a:gd name="T8" fmla="*/ 0 w 30"/>
                <a:gd name="T9" fmla="*/ 0 h 8"/>
                <a:gd name="T10" fmla="*/ 0 w 30"/>
                <a:gd name="T11" fmla="*/ 0 h 8"/>
                <a:gd name="T12" fmla="*/ 0 w 30"/>
                <a:gd name="T13" fmla="*/ 0 h 8"/>
                <a:gd name="T14" fmla="*/ 0 w 30"/>
                <a:gd name="T15" fmla="*/ 0 h 8"/>
                <a:gd name="T16" fmla="*/ 0 w 30"/>
                <a:gd name="T17" fmla="*/ 0 h 8"/>
                <a:gd name="T18" fmla="*/ 0 w 30"/>
                <a:gd name="T19" fmla="*/ 0 h 8"/>
                <a:gd name="T20" fmla="*/ 0 w 30"/>
                <a:gd name="T21" fmla="*/ 0 h 8"/>
                <a:gd name="T22" fmla="*/ 0 w 30"/>
                <a:gd name="T23" fmla="*/ 0 h 8"/>
                <a:gd name="T24" fmla="*/ 0 w 30"/>
                <a:gd name="T25" fmla="*/ 0 h 8"/>
                <a:gd name="T26" fmla="*/ 0 w 30"/>
                <a:gd name="T27" fmla="*/ 0 h 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0"/>
                <a:gd name="T43" fmla="*/ 0 h 8"/>
                <a:gd name="T44" fmla="*/ 30 w 30"/>
                <a:gd name="T45" fmla="*/ 8 h 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0" h="8">
                  <a:moveTo>
                    <a:pt x="0" y="6"/>
                  </a:moveTo>
                  <a:lnTo>
                    <a:pt x="4" y="2"/>
                  </a:lnTo>
                  <a:lnTo>
                    <a:pt x="11" y="0"/>
                  </a:lnTo>
                  <a:lnTo>
                    <a:pt x="17" y="0"/>
                  </a:lnTo>
                  <a:lnTo>
                    <a:pt x="21" y="1"/>
                  </a:lnTo>
                  <a:lnTo>
                    <a:pt x="27" y="3"/>
                  </a:lnTo>
                  <a:lnTo>
                    <a:pt x="30" y="6"/>
                  </a:lnTo>
                  <a:lnTo>
                    <a:pt x="30" y="8"/>
                  </a:lnTo>
                  <a:lnTo>
                    <a:pt x="24" y="7"/>
                  </a:lnTo>
                  <a:lnTo>
                    <a:pt x="19" y="6"/>
                  </a:lnTo>
                  <a:lnTo>
                    <a:pt x="13" y="6"/>
                  </a:lnTo>
                  <a:lnTo>
                    <a:pt x="7" y="6"/>
                  </a:lnTo>
                  <a:lnTo>
                    <a:pt x="0" y="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2" name="Freeform 211"/>
            <p:cNvSpPr>
              <a:spLocks/>
            </p:cNvSpPr>
            <p:nvPr/>
          </p:nvSpPr>
          <p:spPr bwMode="auto">
            <a:xfrm>
              <a:off x="1652" y="2650"/>
              <a:ext cx="4" cy="3"/>
            </a:xfrm>
            <a:custGeom>
              <a:avLst/>
              <a:gdLst>
                <a:gd name="T0" fmla="*/ 0 w 12"/>
                <a:gd name="T1" fmla="*/ 0 h 9"/>
                <a:gd name="T2" fmla="*/ 0 w 12"/>
                <a:gd name="T3" fmla="*/ 0 h 9"/>
                <a:gd name="T4" fmla="*/ 0 w 12"/>
                <a:gd name="T5" fmla="*/ 0 h 9"/>
                <a:gd name="T6" fmla="*/ 0 w 12"/>
                <a:gd name="T7" fmla="*/ 0 h 9"/>
                <a:gd name="T8" fmla="*/ 0 w 12"/>
                <a:gd name="T9" fmla="*/ 0 h 9"/>
                <a:gd name="T10" fmla="*/ 0 w 12"/>
                <a:gd name="T11" fmla="*/ 0 h 9"/>
                <a:gd name="T12" fmla="*/ 0 w 12"/>
                <a:gd name="T13" fmla="*/ 0 h 9"/>
                <a:gd name="T14" fmla="*/ 0 w 12"/>
                <a:gd name="T15" fmla="*/ 0 h 9"/>
                <a:gd name="T16" fmla="*/ 0 w 12"/>
                <a:gd name="T17" fmla="*/ 0 h 9"/>
                <a:gd name="T18" fmla="*/ 0 w 12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9"/>
                <a:gd name="T32" fmla="*/ 12 w 12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9">
                  <a:moveTo>
                    <a:pt x="0" y="7"/>
                  </a:moveTo>
                  <a:lnTo>
                    <a:pt x="2" y="4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0"/>
                  </a:lnTo>
                  <a:lnTo>
                    <a:pt x="7" y="3"/>
                  </a:lnTo>
                  <a:lnTo>
                    <a:pt x="4" y="6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3" name="Freeform 212"/>
            <p:cNvSpPr>
              <a:spLocks/>
            </p:cNvSpPr>
            <p:nvPr/>
          </p:nvSpPr>
          <p:spPr bwMode="auto">
            <a:xfrm>
              <a:off x="1659" y="2650"/>
              <a:ext cx="3" cy="2"/>
            </a:xfrm>
            <a:custGeom>
              <a:avLst/>
              <a:gdLst>
                <a:gd name="T0" fmla="*/ 0 w 8"/>
                <a:gd name="T1" fmla="*/ 0 h 4"/>
                <a:gd name="T2" fmla="*/ 0 w 8"/>
                <a:gd name="T3" fmla="*/ 0 h 4"/>
                <a:gd name="T4" fmla="*/ 0 w 8"/>
                <a:gd name="T5" fmla="*/ 1 h 4"/>
                <a:gd name="T6" fmla="*/ 0 w 8"/>
                <a:gd name="T7" fmla="*/ 1 h 4"/>
                <a:gd name="T8" fmla="*/ 0 w 8"/>
                <a:gd name="T9" fmla="*/ 1 h 4"/>
                <a:gd name="T10" fmla="*/ 0 w 8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4"/>
                <a:gd name="T20" fmla="*/ 8 w 8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4">
                  <a:moveTo>
                    <a:pt x="0" y="0"/>
                  </a:moveTo>
                  <a:lnTo>
                    <a:pt x="2" y="0"/>
                  </a:lnTo>
                  <a:lnTo>
                    <a:pt x="8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4" name="Freeform 213"/>
            <p:cNvSpPr>
              <a:spLocks/>
            </p:cNvSpPr>
            <p:nvPr/>
          </p:nvSpPr>
          <p:spPr bwMode="auto">
            <a:xfrm>
              <a:off x="1653" y="2652"/>
              <a:ext cx="9" cy="3"/>
            </a:xfrm>
            <a:custGeom>
              <a:avLst/>
              <a:gdLst>
                <a:gd name="T0" fmla="*/ 0 w 26"/>
                <a:gd name="T1" fmla="*/ 0 h 5"/>
                <a:gd name="T2" fmla="*/ 0 w 26"/>
                <a:gd name="T3" fmla="*/ 0 h 5"/>
                <a:gd name="T4" fmla="*/ 0 w 26"/>
                <a:gd name="T5" fmla="*/ 0 h 5"/>
                <a:gd name="T6" fmla="*/ 0 w 26"/>
                <a:gd name="T7" fmla="*/ 0 h 5"/>
                <a:gd name="T8" fmla="*/ 0 w 26"/>
                <a:gd name="T9" fmla="*/ 0 h 5"/>
                <a:gd name="T10" fmla="*/ 0 w 26"/>
                <a:gd name="T11" fmla="*/ 0 h 5"/>
                <a:gd name="T12" fmla="*/ 0 w 26"/>
                <a:gd name="T13" fmla="*/ 0 h 5"/>
                <a:gd name="T14" fmla="*/ 0 w 26"/>
                <a:gd name="T15" fmla="*/ 0 h 5"/>
                <a:gd name="T16" fmla="*/ 0 w 26"/>
                <a:gd name="T17" fmla="*/ 0 h 5"/>
                <a:gd name="T18" fmla="*/ 0 w 26"/>
                <a:gd name="T19" fmla="*/ 0 h 5"/>
                <a:gd name="T20" fmla="*/ 0 w 26"/>
                <a:gd name="T21" fmla="*/ 0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5"/>
                <a:gd name="T35" fmla="*/ 26 w 26"/>
                <a:gd name="T36" fmla="*/ 5 h 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5">
                  <a:moveTo>
                    <a:pt x="2" y="4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22" y="1"/>
                  </a:lnTo>
                  <a:lnTo>
                    <a:pt x="26" y="3"/>
                  </a:lnTo>
                  <a:lnTo>
                    <a:pt x="18" y="2"/>
                  </a:lnTo>
                  <a:lnTo>
                    <a:pt x="11" y="3"/>
                  </a:lnTo>
                  <a:lnTo>
                    <a:pt x="6" y="4"/>
                  </a:lnTo>
                  <a:lnTo>
                    <a:pt x="2" y="5"/>
                  </a:lnTo>
                  <a:lnTo>
                    <a:pt x="0" y="5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5" name="Freeform 214"/>
            <p:cNvSpPr>
              <a:spLocks/>
            </p:cNvSpPr>
            <p:nvPr/>
          </p:nvSpPr>
          <p:spPr bwMode="auto">
            <a:xfrm>
              <a:off x="1653" y="2654"/>
              <a:ext cx="10" cy="3"/>
            </a:xfrm>
            <a:custGeom>
              <a:avLst/>
              <a:gdLst>
                <a:gd name="T0" fmla="*/ 0 w 30"/>
                <a:gd name="T1" fmla="*/ 0 h 13"/>
                <a:gd name="T2" fmla="*/ 0 w 30"/>
                <a:gd name="T3" fmla="*/ 0 h 13"/>
                <a:gd name="T4" fmla="*/ 0 w 30"/>
                <a:gd name="T5" fmla="*/ 0 h 13"/>
                <a:gd name="T6" fmla="*/ 0 w 30"/>
                <a:gd name="T7" fmla="*/ 0 h 13"/>
                <a:gd name="T8" fmla="*/ 0 w 30"/>
                <a:gd name="T9" fmla="*/ 0 h 13"/>
                <a:gd name="T10" fmla="*/ 0 w 30"/>
                <a:gd name="T11" fmla="*/ 0 h 13"/>
                <a:gd name="T12" fmla="*/ 0 w 30"/>
                <a:gd name="T13" fmla="*/ 0 h 13"/>
                <a:gd name="T14" fmla="*/ 0 w 30"/>
                <a:gd name="T15" fmla="*/ 0 h 13"/>
                <a:gd name="T16" fmla="*/ 0 w 30"/>
                <a:gd name="T17" fmla="*/ 0 h 13"/>
                <a:gd name="T18" fmla="*/ 0 w 30"/>
                <a:gd name="T19" fmla="*/ 0 h 13"/>
                <a:gd name="T20" fmla="*/ 0 w 30"/>
                <a:gd name="T21" fmla="*/ 0 h 13"/>
                <a:gd name="T22" fmla="*/ 0 w 30"/>
                <a:gd name="T23" fmla="*/ 0 h 13"/>
                <a:gd name="T24" fmla="*/ 0 w 30"/>
                <a:gd name="T25" fmla="*/ 0 h 1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3"/>
                <a:gd name="T41" fmla="*/ 30 w 30"/>
                <a:gd name="T42" fmla="*/ 13 h 1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3">
                  <a:moveTo>
                    <a:pt x="0" y="10"/>
                  </a:moveTo>
                  <a:lnTo>
                    <a:pt x="3" y="6"/>
                  </a:lnTo>
                  <a:lnTo>
                    <a:pt x="9" y="2"/>
                  </a:lnTo>
                  <a:lnTo>
                    <a:pt x="13" y="0"/>
                  </a:lnTo>
                  <a:lnTo>
                    <a:pt x="20" y="0"/>
                  </a:lnTo>
                  <a:lnTo>
                    <a:pt x="26" y="2"/>
                  </a:lnTo>
                  <a:lnTo>
                    <a:pt x="30" y="6"/>
                  </a:lnTo>
                  <a:lnTo>
                    <a:pt x="26" y="6"/>
                  </a:lnTo>
                  <a:lnTo>
                    <a:pt x="18" y="6"/>
                  </a:lnTo>
                  <a:lnTo>
                    <a:pt x="10" y="8"/>
                  </a:lnTo>
                  <a:lnTo>
                    <a:pt x="5" y="10"/>
                  </a:lnTo>
                  <a:lnTo>
                    <a:pt x="2" y="13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6" name="Freeform 215"/>
            <p:cNvSpPr>
              <a:spLocks/>
            </p:cNvSpPr>
            <p:nvPr/>
          </p:nvSpPr>
          <p:spPr bwMode="auto">
            <a:xfrm>
              <a:off x="1654" y="2657"/>
              <a:ext cx="9" cy="3"/>
            </a:xfrm>
            <a:custGeom>
              <a:avLst/>
              <a:gdLst>
                <a:gd name="T0" fmla="*/ 0 w 27"/>
                <a:gd name="T1" fmla="*/ 0 h 10"/>
                <a:gd name="T2" fmla="*/ 0 w 27"/>
                <a:gd name="T3" fmla="*/ 0 h 10"/>
                <a:gd name="T4" fmla="*/ 0 w 27"/>
                <a:gd name="T5" fmla="*/ 0 h 10"/>
                <a:gd name="T6" fmla="*/ 0 w 27"/>
                <a:gd name="T7" fmla="*/ 0 h 10"/>
                <a:gd name="T8" fmla="*/ 0 w 27"/>
                <a:gd name="T9" fmla="*/ 0 h 10"/>
                <a:gd name="T10" fmla="*/ 0 w 27"/>
                <a:gd name="T11" fmla="*/ 0 h 10"/>
                <a:gd name="T12" fmla="*/ 0 w 27"/>
                <a:gd name="T13" fmla="*/ 0 h 10"/>
                <a:gd name="T14" fmla="*/ 0 w 27"/>
                <a:gd name="T15" fmla="*/ 0 h 10"/>
                <a:gd name="T16" fmla="*/ 0 w 27"/>
                <a:gd name="T17" fmla="*/ 0 h 10"/>
                <a:gd name="T18" fmla="*/ 0 w 27"/>
                <a:gd name="T19" fmla="*/ 0 h 10"/>
                <a:gd name="T20" fmla="*/ 0 w 27"/>
                <a:gd name="T21" fmla="*/ 0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"/>
                <a:gd name="T34" fmla="*/ 0 h 10"/>
                <a:gd name="T35" fmla="*/ 27 w 27"/>
                <a:gd name="T36" fmla="*/ 10 h 1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" h="10">
                  <a:moveTo>
                    <a:pt x="0" y="10"/>
                  </a:moveTo>
                  <a:lnTo>
                    <a:pt x="3" y="5"/>
                  </a:lnTo>
                  <a:lnTo>
                    <a:pt x="7" y="4"/>
                  </a:lnTo>
                  <a:lnTo>
                    <a:pt x="13" y="1"/>
                  </a:lnTo>
                  <a:lnTo>
                    <a:pt x="19" y="0"/>
                  </a:lnTo>
                  <a:lnTo>
                    <a:pt x="27" y="4"/>
                  </a:lnTo>
                  <a:lnTo>
                    <a:pt x="23" y="4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6" y="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7" name="Freeform 216"/>
            <p:cNvSpPr>
              <a:spLocks/>
            </p:cNvSpPr>
            <p:nvPr/>
          </p:nvSpPr>
          <p:spPr bwMode="auto">
            <a:xfrm>
              <a:off x="1654" y="2660"/>
              <a:ext cx="9" cy="3"/>
            </a:xfrm>
            <a:custGeom>
              <a:avLst/>
              <a:gdLst>
                <a:gd name="T0" fmla="*/ 0 w 28"/>
                <a:gd name="T1" fmla="*/ 0 h 12"/>
                <a:gd name="T2" fmla="*/ 0 w 28"/>
                <a:gd name="T3" fmla="*/ 0 h 12"/>
                <a:gd name="T4" fmla="*/ 0 w 28"/>
                <a:gd name="T5" fmla="*/ 0 h 12"/>
                <a:gd name="T6" fmla="*/ 0 w 28"/>
                <a:gd name="T7" fmla="*/ 0 h 12"/>
                <a:gd name="T8" fmla="*/ 0 w 28"/>
                <a:gd name="T9" fmla="*/ 0 h 12"/>
                <a:gd name="T10" fmla="*/ 0 w 28"/>
                <a:gd name="T11" fmla="*/ 0 h 12"/>
                <a:gd name="T12" fmla="*/ 0 w 28"/>
                <a:gd name="T13" fmla="*/ 0 h 12"/>
                <a:gd name="T14" fmla="*/ 0 w 28"/>
                <a:gd name="T15" fmla="*/ 0 h 12"/>
                <a:gd name="T16" fmla="*/ 0 w 28"/>
                <a:gd name="T17" fmla="*/ 0 h 12"/>
                <a:gd name="T18" fmla="*/ 0 w 28"/>
                <a:gd name="T19" fmla="*/ 0 h 12"/>
                <a:gd name="T20" fmla="*/ 0 w 28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"/>
                <a:gd name="T34" fmla="*/ 0 h 12"/>
                <a:gd name="T35" fmla="*/ 28 w 28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" h="12">
                  <a:moveTo>
                    <a:pt x="0" y="10"/>
                  </a:moveTo>
                  <a:lnTo>
                    <a:pt x="1" y="6"/>
                  </a:lnTo>
                  <a:lnTo>
                    <a:pt x="4" y="3"/>
                  </a:lnTo>
                  <a:lnTo>
                    <a:pt x="10" y="2"/>
                  </a:lnTo>
                  <a:lnTo>
                    <a:pt x="20" y="0"/>
                  </a:lnTo>
                  <a:lnTo>
                    <a:pt x="27" y="1"/>
                  </a:lnTo>
                  <a:lnTo>
                    <a:pt x="28" y="4"/>
                  </a:lnTo>
                  <a:lnTo>
                    <a:pt x="15" y="4"/>
                  </a:lnTo>
                  <a:lnTo>
                    <a:pt x="4" y="7"/>
                  </a:lnTo>
                  <a:lnTo>
                    <a:pt x="3" y="12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8" name="Freeform 217"/>
            <p:cNvSpPr>
              <a:spLocks/>
            </p:cNvSpPr>
            <p:nvPr/>
          </p:nvSpPr>
          <p:spPr bwMode="auto">
            <a:xfrm>
              <a:off x="1655" y="2662"/>
              <a:ext cx="8" cy="4"/>
            </a:xfrm>
            <a:custGeom>
              <a:avLst/>
              <a:gdLst>
                <a:gd name="T0" fmla="*/ 0 w 25"/>
                <a:gd name="T1" fmla="*/ 0 h 11"/>
                <a:gd name="T2" fmla="*/ 0 w 25"/>
                <a:gd name="T3" fmla="*/ 0 h 11"/>
                <a:gd name="T4" fmla="*/ 0 w 25"/>
                <a:gd name="T5" fmla="*/ 0 h 11"/>
                <a:gd name="T6" fmla="*/ 0 w 25"/>
                <a:gd name="T7" fmla="*/ 0 h 11"/>
                <a:gd name="T8" fmla="*/ 0 w 25"/>
                <a:gd name="T9" fmla="*/ 0 h 11"/>
                <a:gd name="T10" fmla="*/ 0 w 25"/>
                <a:gd name="T11" fmla="*/ 0 h 11"/>
                <a:gd name="T12" fmla="*/ 0 w 25"/>
                <a:gd name="T13" fmla="*/ 0 h 11"/>
                <a:gd name="T14" fmla="*/ 0 w 25"/>
                <a:gd name="T15" fmla="*/ 0 h 11"/>
                <a:gd name="T16" fmla="*/ 0 w 25"/>
                <a:gd name="T17" fmla="*/ 0 h 11"/>
                <a:gd name="T18" fmla="*/ 0 w 25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"/>
                <a:gd name="T31" fmla="*/ 0 h 11"/>
                <a:gd name="T32" fmla="*/ 25 w 25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" h="11">
                  <a:moveTo>
                    <a:pt x="0" y="10"/>
                  </a:moveTo>
                  <a:lnTo>
                    <a:pt x="4" y="5"/>
                  </a:lnTo>
                  <a:lnTo>
                    <a:pt x="11" y="1"/>
                  </a:lnTo>
                  <a:lnTo>
                    <a:pt x="18" y="0"/>
                  </a:lnTo>
                  <a:lnTo>
                    <a:pt x="25" y="2"/>
                  </a:lnTo>
                  <a:lnTo>
                    <a:pt x="22" y="5"/>
                  </a:lnTo>
                  <a:lnTo>
                    <a:pt x="13" y="5"/>
                  </a:lnTo>
                  <a:lnTo>
                    <a:pt x="6" y="8"/>
                  </a:lnTo>
                  <a:lnTo>
                    <a:pt x="0" y="11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9" name="Freeform 218"/>
            <p:cNvSpPr>
              <a:spLocks/>
            </p:cNvSpPr>
            <p:nvPr/>
          </p:nvSpPr>
          <p:spPr bwMode="auto">
            <a:xfrm>
              <a:off x="1655" y="2665"/>
              <a:ext cx="9" cy="3"/>
            </a:xfrm>
            <a:custGeom>
              <a:avLst/>
              <a:gdLst>
                <a:gd name="T0" fmla="*/ 0 w 25"/>
                <a:gd name="T1" fmla="*/ 0 h 10"/>
                <a:gd name="T2" fmla="*/ 0 w 25"/>
                <a:gd name="T3" fmla="*/ 0 h 10"/>
                <a:gd name="T4" fmla="*/ 0 w 25"/>
                <a:gd name="T5" fmla="*/ 0 h 10"/>
                <a:gd name="T6" fmla="*/ 0 w 25"/>
                <a:gd name="T7" fmla="*/ 0 h 10"/>
                <a:gd name="T8" fmla="*/ 0 w 25"/>
                <a:gd name="T9" fmla="*/ 0 h 10"/>
                <a:gd name="T10" fmla="*/ 0 w 25"/>
                <a:gd name="T11" fmla="*/ 0 h 10"/>
                <a:gd name="T12" fmla="*/ 0 w 25"/>
                <a:gd name="T13" fmla="*/ 0 h 10"/>
                <a:gd name="T14" fmla="*/ 0 w 25"/>
                <a:gd name="T15" fmla="*/ 0 h 10"/>
                <a:gd name="T16" fmla="*/ 0 w 25"/>
                <a:gd name="T17" fmla="*/ 0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"/>
                <a:gd name="T28" fmla="*/ 0 h 10"/>
                <a:gd name="T29" fmla="*/ 25 w 25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" h="10">
                  <a:moveTo>
                    <a:pt x="0" y="7"/>
                  </a:moveTo>
                  <a:lnTo>
                    <a:pt x="9" y="2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6" y="4"/>
                  </a:lnTo>
                  <a:lnTo>
                    <a:pt x="0" y="1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0" name="Freeform 219"/>
            <p:cNvSpPr>
              <a:spLocks/>
            </p:cNvSpPr>
            <p:nvPr/>
          </p:nvSpPr>
          <p:spPr bwMode="auto">
            <a:xfrm>
              <a:off x="1656" y="2666"/>
              <a:ext cx="8" cy="3"/>
            </a:xfrm>
            <a:custGeom>
              <a:avLst/>
              <a:gdLst>
                <a:gd name="T0" fmla="*/ 0 w 23"/>
                <a:gd name="T1" fmla="*/ 0 h 11"/>
                <a:gd name="T2" fmla="*/ 0 w 23"/>
                <a:gd name="T3" fmla="*/ 0 h 11"/>
                <a:gd name="T4" fmla="*/ 0 w 23"/>
                <a:gd name="T5" fmla="*/ 0 h 11"/>
                <a:gd name="T6" fmla="*/ 0 w 23"/>
                <a:gd name="T7" fmla="*/ 0 h 11"/>
                <a:gd name="T8" fmla="*/ 0 w 23"/>
                <a:gd name="T9" fmla="*/ 0 h 11"/>
                <a:gd name="T10" fmla="*/ 0 w 23"/>
                <a:gd name="T11" fmla="*/ 0 h 11"/>
                <a:gd name="T12" fmla="*/ 0 w 23"/>
                <a:gd name="T13" fmla="*/ 0 h 11"/>
                <a:gd name="T14" fmla="*/ 0 w 23"/>
                <a:gd name="T15" fmla="*/ 0 h 11"/>
                <a:gd name="T16" fmla="*/ 0 w 23"/>
                <a:gd name="T17" fmla="*/ 0 h 11"/>
                <a:gd name="T18" fmla="*/ 0 w 23"/>
                <a:gd name="T19" fmla="*/ 0 h 11"/>
                <a:gd name="T20" fmla="*/ 0 w 23"/>
                <a:gd name="T21" fmla="*/ 0 h 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"/>
                <a:gd name="T34" fmla="*/ 0 h 11"/>
                <a:gd name="T35" fmla="*/ 23 w 23"/>
                <a:gd name="T36" fmla="*/ 11 h 1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" h="11">
                  <a:moveTo>
                    <a:pt x="0" y="9"/>
                  </a:moveTo>
                  <a:lnTo>
                    <a:pt x="6" y="3"/>
                  </a:lnTo>
                  <a:lnTo>
                    <a:pt x="10" y="1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3" y="2"/>
                  </a:lnTo>
                  <a:lnTo>
                    <a:pt x="18" y="3"/>
                  </a:lnTo>
                  <a:lnTo>
                    <a:pt x="10" y="6"/>
                  </a:lnTo>
                  <a:lnTo>
                    <a:pt x="6" y="9"/>
                  </a:lnTo>
                  <a:lnTo>
                    <a:pt x="0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1" name="Freeform 220"/>
            <p:cNvSpPr>
              <a:spLocks/>
            </p:cNvSpPr>
            <p:nvPr/>
          </p:nvSpPr>
          <p:spPr bwMode="auto">
            <a:xfrm>
              <a:off x="1656" y="2669"/>
              <a:ext cx="10" cy="5"/>
            </a:xfrm>
            <a:custGeom>
              <a:avLst/>
              <a:gdLst>
                <a:gd name="T0" fmla="*/ 0 w 28"/>
                <a:gd name="T1" fmla="*/ 0 h 14"/>
                <a:gd name="T2" fmla="*/ 0 w 28"/>
                <a:gd name="T3" fmla="*/ 0 h 14"/>
                <a:gd name="T4" fmla="*/ 0 w 28"/>
                <a:gd name="T5" fmla="*/ 0 h 14"/>
                <a:gd name="T6" fmla="*/ 0 w 28"/>
                <a:gd name="T7" fmla="*/ 0 h 14"/>
                <a:gd name="T8" fmla="*/ 0 w 28"/>
                <a:gd name="T9" fmla="*/ 0 h 14"/>
                <a:gd name="T10" fmla="*/ 0 w 28"/>
                <a:gd name="T11" fmla="*/ 0 h 14"/>
                <a:gd name="T12" fmla="*/ 0 w 28"/>
                <a:gd name="T13" fmla="*/ 0 h 14"/>
                <a:gd name="T14" fmla="*/ 0 w 28"/>
                <a:gd name="T15" fmla="*/ 0 h 14"/>
                <a:gd name="T16" fmla="*/ 0 w 28"/>
                <a:gd name="T17" fmla="*/ 0 h 14"/>
                <a:gd name="T18" fmla="*/ 0 w 28"/>
                <a:gd name="T19" fmla="*/ 0 h 14"/>
                <a:gd name="T20" fmla="*/ 0 w 28"/>
                <a:gd name="T21" fmla="*/ 0 h 14"/>
                <a:gd name="T22" fmla="*/ 0 w 28"/>
                <a:gd name="T23" fmla="*/ 0 h 14"/>
                <a:gd name="T24" fmla="*/ 0 w 28"/>
                <a:gd name="T25" fmla="*/ 0 h 14"/>
                <a:gd name="T26" fmla="*/ 0 w 28"/>
                <a:gd name="T27" fmla="*/ 0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8"/>
                <a:gd name="T43" fmla="*/ 0 h 14"/>
                <a:gd name="T44" fmla="*/ 28 w 28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8" h="14">
                  <a:moveTo>
                    <a:pt x="0" y="13"/>
                  </a:moveTo>
                  <a:lnTo>
                    <a:pt x="1" y="9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8" y="2"/>
                  </a:lnTo>
                  <a:lnTo>
                    <a:pt x="21" y="2"/>
                  </a:lnTo>
                  <a:lnTo>
                    <a:pt x="16" y="3"/>
                  </a:lnTo>
                  <a:lnTo>
                    <a:pt x="10" y="5"/>
                  </a:lnTo>
                  <a:lnTo>
                    <a:pt x="7" y="10"/>
                  </a:lnTo>
                  <a:lnTo>
                    <a:pt x="1" y="14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2" name="Freeform 221"/>
            <p:cNvSpPr>
              <a:spLocks/>
            </p:cNvSpPr>
            <p:nvPr/>
          </p:nvSpPr>
          <p:spPr bwMode="auto">
            <a:xfrm>
              <a:off x="1659" y="2671"/>
              <a:ext cx="8" cy="4"/>
            </a:xfrm>
            <a:custGeom>
              <a:avLst/>
              <a:gdLst>
                <a:gd name="T0" fmla="*/ 0 w 25"/>
                <a:gd name="T1" fmla="*/ 0 h 13"/>
                <a:gd name="T2" fmla="*/ 0 w 25"/>
                <a:gd name="T3" fmla="*/ 0 h 13"/>
                <a:gd name="T4" fmla="*/ 0 w 25"/>
                <a:gd name="T5" fmla="*/ 0 h 13"/>
                <a:gd name="T6" fmla="*/ 0 w 25"/>
                <a:gd name="T7" fmla="*/ 0 h 13"/>
                <a:gd name="T8" fmla="*/ 0 w 25"/>
                <a:gd name="T9" fmla="*/ 0 h 13"/>
                <a:gd name="T10" fmla="*/ 0 w 25"/>
                <a:gd name="T11" fmla="*/ 0 h 13"/>
                <a:gd name="T12" fmla="*/ 0 w 25"/>
                <a:gd name="T13" fmla="*/ 0 h 13"/>
                <a:gd name="T14" fmla="*/ 0 w 25"/>
                <a:gd name="T15" fmla="*/ 0 h 13"/>
                <a:gd name="T16" fmla="*/ 0 w 25"/>
                <a:gd name="T17" fmla="*/ 0 h 13"/>
                <a:gd name="T18" fmla="*/ 0 w 25"/>
                <a:gd name="T19" fmla="*/ 0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"/>
                <a:gd name="T31" fmla="*/ 0 h 13"/>
                <a:gd name="T32" fmla="*/ 25 w 25"/>
                <a:gd name="T33" fmla="*/ 13 h 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" h="13">
                  <a:moveTo>
                    <a:pt x="2" y="6"/>
                  </a:moveTo>
                  <a:lnTo>
                    <a:pt x="8" y="4"/>
                  </a:lnTo>
                  <a:lnTo>
                    <a:pt x="13" y="0"/>
                  </a:lnTo>
                  <a:lnTo>
                    <a:pt x="20" y="2"/>
                  </a:lnTo>
                  <a:lnTo>
                    <a:pt x="25" y="6"/>
                  </a:lnTo>
                  <a:lnTo>
                    <a:pt x="20" y="6"/>
                  </a:lnTo>
                  <a:lnTo>
                    <a:pt x="12" y="7"/>
                  </a:lnTo>
                  <a:lnTo>
                    <a:pt x="5" y="9"/>
                  </a:lnTo>
                  <a:lnTo>
                    <a:pt x="0" y="13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3" name="Freeform 222"/>
            <p:cNvSpPr>
              <a:spLocks/>
            </p:cNvSpPr>
            <p:nvPr/>
          </p:nvSpPr>
          <p:spPr bwMode="auto">
            <a:xfrm>
              <a:off x="1680" y="2643"/>
              <a:ext cx="8" cy="2"/>
            </a:xfrm>
            <a:custGeom>
              <a:avLst/>
              <a:gdLst>
                <a:gd name="T0" fmla="*/ 0 w 23"/>
                <a:gd name="T1" fmla="*/ 0 h 6"/>
                <a:gd name="T2" fmla="*/ 0 w 23"/>
                <a:gd name="T3" fmla="*/ 0 h 6"/>
                <a:gd name="T4" fmla="*/ 0 w 23"/>
                <a:gd name="T5" fmla="*/ 0 h 6"/>
                <a:gd name="T6" fmla="*/ 0 w 23"/>
                <a:gd name="T7" fmla="*/ 0 h 6"/>
                <a:gd name="T8" fmla="*/ 0 w 23"/>
                <a:gd name="T9" fmla="*/ 0 h 6"/>
                <a:gd name="T10" fmla="*/ 0 w 23"/>
                <a:gd name="T11" fmla="*/ 0 h 6"/>
                <a:gd name="T12" fmla="*/ 0 w 23"/>
                <a:gd name="T13" fmla="*/ 0 h 6"/>
                <a:gd name="T14" fmla="*/ 0 w 23"/>
                <a:gd name="T15" fmla="*/ 0 h 6"/>
                <a:gd name="T16" fmla="*/ 0 w 23"/>
                <a:gd name="T17" fmla="*/ 0 h 6"/>
                <a:gd name="T18" fmla="*/ 0 w 23"/>
                <a:gd name="T19" fmla="*/ 0 h 6"/>
                <a:gd name="T20" fmla="*/ 0 w 23"/>
                <a:gd name="T21" fmla="*/ 0 h 6"/>
                <a:gd name="T22" fmla="*/ 0 w 23"/>
                <a:gd name="T23" fmla="*/ 0 h 6"/>
                <a:gd name="T24" fmla="*/ 0 w 23"/>
                <a:gd name="T25" fmla="*/ 0 h 6"/>
                <a:gd name="T26" fmla="*/ 0 w 23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3"/>
                <a:gd name="T43" fmla="*/ 0 h 6"/>
                <a:gd name="T44" fmla="*/ 23 w 23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3" h="6">
                  <a:moveTo>
                    <a:pt x="23" y="5"/>
                  </a:moveTo>
                  <a:lnTo>
                    <a:pt x="20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9" y="1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3" y="5"/>
                  </a:lnTo>
                  <a:lnTo>
                    <a:pt x="12" y="4"/>
                  </a:lnTo>
                  <a:lnTo>
                    <a:pt x="18" y="4"/>
                  </a:lnTo>
                  <a:lnTo>
                    <a:pt x="22" y="5"/>
                  </a:lnTo>
                  <a:lnTo>
                    <a:pt x="23" y="5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4" name="Freeform 223"/>
            <p:cNvSpPr>
              <a:spLocks/>
            </p:cNvSpPr>
            <p:nvPr/>
          </p:nvSpPr>
          <p:spPr bwMode="auto">
            <a:xfrm>
              <a:off x="1680" y="2645"/>
              <a:ext cx="9" cy="2"/>
            </a:xfrm>
            <a:custGeom>
              <a:avLst/>
              <a:gdLst>
                <a:gd name="T0" fmla="*/ 0 w 26"/>
                <a:gd name="T1" fmla="*/ 0 h 7"/>
                <a:gd name="T2" fmla="*/ 0 w 26"/>
                <a:gd name="T3" fmla="*/ 0 h 7"/>
                <a:gd name="T4" fmla="*/ 0 w 26"/>
                <a:gd name="T5" fmla="*/ 0 h 7"/>
                <a:gd name="T6" fmla="*/ 0 w 26"/>
                <a:gd name="T7" fmla="*/ 0 h 7"/>
                <a:gd name="T8" fmla="*/ 0 w 26"/>
                <a:gd name="T9" fmla="*/ 0 h 7"/>
                <a:gd name="T10" fmla="*/ 0 w 26"/>
                <a:gd name="T11" fmla="*/ 0 h 7"/>
                <a:gd name="T12" fmla="*/ 0 w 26"/>
                <a:gd name="T13" fmla="*/ 0 h 7"/>
                <a:gd name="T14" fmla="*/ 0 w 26"/>
                <a:gd name="T15" fmla="*/ 0 h 7"/>
                <a:gd name="T16" fmla="*/ 0 w 26"/>
                <a:gd name="T17" fmla="*/ 0 h 7"/>
                <a:gd name="T18" fmla="*/ 0 w 26"/>
                <a:gd name="T19" fmla="*/ 0 h 7"/>
                <a:gd name="T20" fmla="*/ 0 w 26"/>
                <a:gd name="T21" fmla="*/ 0 h 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7"/>
                <a:gd name="T35" fmla="*/ 26 w 26"/>
                <a:gd name="T36" fmla="*/ 7 h 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7">
                  <a:moveTo>
                    <a:pt x="8" y="2"/>
                  </a:moveTo>
                  <a:lnTo>
                    <a:pt x="11" y="0"/>
                  </a:lnTo>
                  <a:lnTo>
                    <a:pt x="20" y="0"/>
                  </a:lnTo>
                  <a:lnTo>
                    <a:pt x="24" y="2"/>
                  </a:lnTo>
                  <a:lnTo>
                    <a:pt x="26" y="4"/>
                  </a:lnTo>
                  <a:lnTo>
                    <a:pt x="23" y="3"/>
                  </a:lnTo>
                  <a:lnTo>
                    <a:pt x="19" y="3"/>
                  </a:lnTo>
                  <a:lnTo>
                    <a:pt x="11" y="3"/>
                  </a:lnTo>
                  <a:lnTo>
                    <a:pt x="8" y="6"/>
                  </a:lnTo>
                  <a:lnTo>
                    <a:pt x="0" y="7"/>
                  </a:lnTo>
                  <a:lnTo>
                    <a:pt x="8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5" name="Freeform 224"/>
            <p:cNvSpPr>
              <a:spLocks/>
            </p:cNvSpPr>
            <p:nvPr/>
          </p:nvSpPr>
          <p:spPr bwMode="auto">
            <a:xfrm>
              <a:off x="1679" y="2647"/>
              <a:ext cx="11" cy="3"/>
            </a:xfrm>
            <a:custGeom>
              <a:avLst/>
              <a:gdLst>
                <a:gd name="T0" fmla="*/ 0 w 32"/>
                <a:gd name="T1" fmla="*/ 0 h 9"/>
                <a:gd name="T2" fmla="*/ 0 w 32"/>
                <a:gd name="T3" fmla="*/ 0 h 9"/>
                <a:gd name="T4" fmla="*/ 0 w 32"/>
                <a:gd name="T5" fmla="*/ 0 h 9"/>
                <a:gd name="T6" fmla="*/ 0 w 32"/>
                <a:gd name="T7" fmla="*/ 0 h 9"/>
                <a:gd name="T8" fmla="*/ 0 w 32"/>
                <a:gd name="T9" fmla="*/ 0 h 9"/>
                <a:gd name="T10" fmla="*/ 0 w 32"/>
                <a:gd name="T11" fmla="*/ 0 h 9"/>
                <a:gd name="T12" fmla="*/ 0 w 32"/>
                <a:gd name="T13" fmla="*/ 0 h 9"/>
                <a:gd name="T14" fmla="*/ 0 w 32"/>
                <a:gd name="T15" fmla="*/ 0 h 9"/>
                <a:gd name="T16" fmla="*/ 0 w 32"/>
                <a:gd name="T17" fmla="*/ 0 h 9"/>
                <a:gd name="T18" fmla="*/ 0 w 32"/>
                <a:gd name="T19" fmla="*/ 0 h 9"/>
                <a:gd name="T20" fmla="*/ 0 w 32"/>
                <a:gd name="T21" fmla="*/ 0 h 9"/>
                <a:gd name="T22" fmla="*/ 0 w 32"/>
                <a:gd name="T23" fmla="*/ 0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2"/>
                <a:gd name="T37" fmla="*/ 0 h 9"/>
                <a:gd name="T38" fmla="*/ 32 w 32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2" h="9">
                  <a:moveTo>
                    <a:pt x="5" y="3"/>
                  </a:moveTo>
                  <a:lnTo>
                    <a:pt x="12" y="1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2" y="5"/>
                  </a:lnTo>
                  <a:lnTo>
                    <a:pt x="28" y="5"/>
                  </a:lnTo>
                  <a:lnTo>
                    <a:pt x="23" y="3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0" y="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6" name="Freeform 225"/>
            <p:cNvSpPr>
              <a:spLocks/>
            </p:cNvSpPr>
            <p:nvPr/>
          </p:nvSpPr>
          <p:spPr bwMode="auto">
            <a:xfrm>
              <a:off x="1680" y="2649"/>
              <a:ext cx="12" cy="3"/>
            </a:xfrm>
            <a:custGeom>
              <a:avLst/>
              <a:gdLst>
                <a:gd name="T0" fmla="*/ 0 w 35"/>
                <a:gd name="T1" fmla="*/ 0 h 10"/>
                <a:gd name="T2" fmla="*/ 0 w 35"/>
                <a:gd name="T3" fmla="*/ 0 h 10"/>
                <a:gd name="T4" fmla="*/ 0 w 35"/>
                <a:gd name="T5" fmla="*/ 0 h 10"/>
                <a:gd name="T6" fmla="*/ 0 w 35"/>
                <a:gd name="T7" fmla="*/ 0 h 10"/>
                <a:gd name="T8" fmla="*/ 0 w 35"/>
                <a:gd name="T9" fmla="*/ 0 h 10"/>
                <a:gd name="T10" fmla="*/ 0 w 35"/>
                <a:gd name="T11" fmla="*/ 0 h 10"/>
                <a:gd name="T12" fmla="*/ 0 w 35"/>
                <a:gd name="T13" fmla="*/ 0 h 10"/>
                <a:gd name="T14" fmla="*/ 0 w 35"/>
                <a:gd name="T15" fmla="*/ 0 h 10"/>
                <a:gd name="T16" fmla="*/ 0 w 35"/>
                <a:gd name="T17" fmla="*/ 0 h 10"/>
                <a:gd name="T18" fmla="*/ 0 w 35"/>
                <a:gd name="T19" fmla="*/ 0 h 10"/>
                <a:gd name="T20" fmla="*/ 0 w 35"/>
                <a:gd name="T21" fmla="*/ 0 h 10"/>
                <a:gd name="T22" fmla="*/ 0 w 35"/>
                <a:gd name="T23" fmla="*/ 0 h 10"/>
                <a:gd name="T24" fmla="*/ 0 w 35"/>
                <a:gd name="T25" fmla="*/ 0 h 10"/>
                <a:gd name="T26" fmla="*/ 0 w 35"/>
                <a:gd name="T27" fmla="*/ 0 h 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5"/>
                <a:gd name="T43" fmla="*/ 0 h 10"/>
                <a:gd name="T44" fmla="*/ 35 w 35"/>
                <a:gd name="T45" fmla="*/ 10 h 1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5" h="10">
                  <a:moveTo>
                    <a:pt x="0" y="10"/>
                  </a:moveTo>
                  <a:lnTo>
                    <a:pt x="1" y="7"/>
                  </a:lnTo>
                  <a:lnTo>
                    <a:pt x="4" y="5"/>
                  </a:lnTo>
                  <a:lnTo>
                    <a:pt x="11" y="1"/>
                  </a:lnTo>
                  <a:lnTo>
                    <a:pt x="16" y="0"/>
                  </a:lnTo>
                  <a:lnTo>
                    <a:pt x="23" y="1"/>
                  </a:lnTo>
                  <a:lnTo>
                    <a:pt x="29" y="2"/>
                  </a:lnTo>
                  <a:lnTo>
                    <a:pt x="33" y="5"/>
                  </a:lnTo>
                  <a:lnTo>
                    <a:pt x="34" y="9"/>
                  </a:lnTo>
                  <a:lnTo>
                    <a:pt x="35" y="10"/>
                  </a:lnTo>
                  <a:lnTo>
                    <a:pt x="33" y="10"/>
                  </a:lnTo>
                  <a:lnTo>
                    <a:pt x="22" y="5"/>
                  </a:lnTo>
                  <a:lnTo>
                    <a:pt x="8" y="7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7" name="Freeform 226"/>
            <p:cNvSpPr>
              <a:spLocks/>
            </p:cNvSpPr>
            <p:nvPr/>
          </p:nvSpPr>
          <p:spPr bwMode="auto">
            <a:xfrm>
              <a:off x="1680" y="2652"/>
              <a:ext cx="12" cy="4"/>
            </a:xfrm>
            <a:custGeom>
              <a:avLst/>
              <a:gdLst>
                <a:gd name="T0" fmla="*/ 0 w 34"/>
                <a:gd name="T1" fmla="*/ 0 h 11"/>
                <a:gd name="T2" fmla="*/ 0 w 34"/>
                <a:gd name="T3" fmla="*/ 0 h 11"/>
                <a:gd name="T4" fmla="*/ 0 w 34"/>
                <a:gd name="T5" fmla="*/ 0 h 11"/>
                <a:gd name="T6" fmla="*/ 0 w 34"/>
                <a:gd name="T7" fmla="*/ 0 h 11"/>
                <a:gd name="T8" fmla="*/ 0 w 34"/>
                <a:gd name="T9" fmla="*/ 0 h 11"/>
                <a:gd name="T10" fmla="*/ 0 w 34"/>
                <a:gd name="T11" fmla="*/ 0 h 11"/>
                <a:gd name="T12" fmla="*/ 0 w 34"/>
                <a:gd name="T13" fmla="*/ 0 h 11"/>
                <a:gd name="T14" fmla="*/ 0 w 34"/>
                <a:gd name="T15" fmla="*/ 0 h 11"/>
                <a:gd name="T16" fmla="*/ 0 w 34"/>
                <a:gd name="T17" fmla="*/ 0 h 11"/>
                <a:gd name="T18" fmla="*/ 0 w 34"/>
                <a:gd name="T19" fmla="*/ 0 h 11"/>
                <a:gd name="T20" fmla="*/ 0 w 34"/>
                <a:gd name="T21" fmla="*/ 0 h 11"/>
                <a:gd name="T22" fmla="*/ 0 w 34"/>
                <a:gd name="T23" fmla="*/ 0 h 11"/>
                <a:gd name="T24" fmla="*/ 0 w 34"/>
                <a:gd name="T25" fmla="*/ 0 h 11"/>
                <a:gd name="T26" fmla="*/ 0 w 34"/>
                <a:gd name="T27" fmla="*/ 0 h 11"/>
                <a:gd name="T28" fmla="*/ 0 w 34"/>
                <a:gd name="T29" fmla="*/ 0 h 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11"/>
                <a:gd name="T47" fmla="*/ 34 w 34"/>
                <a:gd name="T48" fmla="*/ 11 h 1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11">
                  <a:moveTo>
                    <a:pt x="0" y="10"/>
                  </a:moveTo>
                  <a:lnTo>
                    <a:pt x="0" y="7"/>
                  </a:lnTo>
                  <a:lnTo>
                    <a:pt x="2" y="5"/>
                  </a:lnTo>
                  <a:lnTo>
                    <a:pt x="7" y="3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3" y="1"/>
                  </a:lnTo>
                  <a:lnTo>
                    <a:pt x="29" y="3"/>
                  </a:lnTo>
                  <a:lnTo>
                    <a:pt x="33" y="5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1" y="7"/>
                  </a:lnTo>
                  <a:lnTo>
                    <a:pt x="15" y="5"/>
                  </a:lnTo>
                  <a:lnTo>
                    <a:pt x="8" y="7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8" name="Freeform 227"/>
            <p:cNvSpPr>
              <a:spLocks/>
            </p:cNvSpPr>
            <p:nvPr/>
          </p:nvSpPr>
          <p:spPr bwMode="auto">
            <a:xfrm>
              <a:off x="1681" y="2656"/>
              <a:ext cx="11" cy="5"/>
            </a:xfrm>
            <a:custGeom>
              <a:avLst/>
              <a:gdLst>
                <a:gd name="T0" fmla="*/ 0 w 34"/>
                <a:gd name="T1" fmla="*/ 0 h 14"/>
                <a:gd name="T2" fmla="*/ 0 w 34"/>
                <a:gd name="T3" fmla="*/ 0 h 14"/>
                <a:gd name="T4" fmla="*/ 0 w 34"/>
                <a:gd name="T5" fmla="*/ 0 h 14"/>
                <a:gd name="T6" fmla="*/ 0 w 34"/>
                <a:gd name="T7" fmla="*/ 0 h 14"/>
                <a:gd name="T8" fmla="*/ 0 w 34"/>
                <a:gd name="T9" fmla="*/ 0 h 14"/>
                <a:gd name="T10" fmla="*/ 0 w 34"/>
                <a:gd name="T11" fmla="*/ 0 h 14"/>
                <a:gd name="T12" fmla="*/ 0 w 34"/>
                <a:gd name="T13" fmla="*/ 0 h 14"/>
                <a:gd name="T14" fmla="*/ 0 w 34"/>
                <a:gd name="T15" fmla="*/ 0 h 14"/>
                <a:gd name="T16" fmla="*/ 0 w 34"/>
                <a:gd name="T17" fmla="*/ 0 h 14"/>
                <a:gd name="T18" fmla="*/ 0 w 34"/>
                <a:gd name="T19" fmla="*/ 0 h 14"/>
                <a:gd name="T20" fmla="*/ 0 w 34"/>
                <a:gd name="T21" fmla="*/ 0 h 14"/>
                <a:gd name="T22" fmla="*/ 0 w 34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4"/>
                <a:gd name="T37" fmla="*/ 0 h 14"/>
                <a:gd name="T38" fmla="*/ 34 w 34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4" h="14">
                  <a:moveTo>
                    <a:pt x="0" y="7"/>
                  </a:moveTo>
                  <a:lnTo>
                    <a:pt x="2" y="3"/>
                  </a:lnTo>
                  <a:lnTo>
                    <a:pt x="7" y="1"/>
                  </a:lnTo>
                  <a:lnTo>
                    <a:pt x="13" y="0"/>
                  </a:lnTo>
                  <a:lnTo>
                    <a:pt x="22" y="1"/>
                  </a:lnTo>
                  <a:lnTo>
                    <a:pt x="30" y="4"/>
                  </a:lnTo>
                  <a:lnTo>
                    <a:pt x="34" y="9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24" y="7"/>
                  </a:lnTo>
                  <a:lnTo>
                    <a:pt x="13" y="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9" name="Freeform 228"/>
            <p:cNvSpPr>
              <a:spLocks/>
            </p:cNvSpPr>
            <p:nvPr/>
          </p:nvSpPr>
          <p:spPr bwMode="auto">
            <a:xfrm>
              <a:off x="1680" y="2660"/>
              <a:ext cx="12" cy="6"/>
            </a:xfrm>
            <a:custGeom>
              <a:avLst/>
              <a:gdLst>
                <a:gd name="T0" fmla="*/ 0 w 34"/>
                <a:gd name="T1" fmla="*/ 0 h 18"/>
                <a:gd name="T2" fmla="*/ 0 w 34"/>
                <a:gd name="T3" fmla="*/ 0 h 18"/>
                <a:gd name="T4" fmla="*/ 0 w 34"/>
                <a:gd name="T5" fmla="*/ 0 h 18"/>
                <a:gd name="T6" fmla="*/ 0 w 34"/>
                <a:gd name="T7" fmla="*/ 0 h 18"/>
                <a:gd name="T8" fmla="*/ 0 w 34"/>
                <a:gd name="T9" fmla="*/ 0 h 18"/>
                <a:gd name="T10" fmla="*/ 0 w 34"/>
                <a:gd name="T11" fmla="*/ 0 h 18"/>
                <a:gd name="T12" fmla="*/ 0 w 34"/>
                <a:gd name="T13" fmla="*/ 0 h 18"/>
                <a:gd name="T14" fmla="*/ 0 w 34"/>
                <a:gd name="T15" fmla="*/ 0 h 18"/>
                <a:gd name="T16" fmla="*/ 0 w 34"/>
                <a:gd name="T17" fmla="*/ 0 h 18"/>
                <a:gd name="T18" fmla="*/ 0 w 34"/>
                <a:gd name="T19" fmla="*/ 0 h 18"/>
                <a:gd name="T20" fmla="*/ 0 w 34"/>
                <a:gd name="T21" fmla="*/ 0 h 18"/>
                <a:gd name="T22" fmla="*/ 0 w 34"/>
                <a:gd name="T23" fmla="*/ 0 h 18"/>
                <a:gd name="T24" fmla="*/ 0 w 34"/>
                <a:gd name="T25" fmla="*/ 0 h 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4"/>
                <a:gd name="T40" fmla="*/ 0 h 18"/>
                <a:gd name="T41" fmla="*/ 34 w 34"/>
                <a:gd name="T42" fmla="*/ 18 h 1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4" h="18">
                  <a:moveTo>
                    <a:pt x="3" y="2"/>
                  </a:moveTo>
                  <a:lnTo>
                    <a:pt x="8" y="1"/>
                  </a:lnTo>
                  <a:lnTo>
                    <a:pt x="14" y="0"/>
                  </a:lnTo>
                  <a:lnTo>
                    <a:pt x="23" y="3"/>
                  </a:lnTo>
                  <a:lnTo>
                    <a:pt x="31" y="6"/>
                  </a:lnTo>
                  <a:lnTo>
                    <a:pt x="33" y="9"/>
                  </a:lnTo>
                  <a:lnTo>
                    <a:pt x="34" y="13"/>
                  </a:lnTo>
                  <a:lnTo>
                    <a:pt x="33" y="18"/>
                  </a:lnTo>
                  <a:lnTo>
                    <a:pt x="29" y="13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6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0" name="Freeform 229"/>
            <p:cNvSpPr>
              <a:spLocks/>
            </p:cNvSpPr>
            <p:nvPr/>
          </p:nvSpPr>
          <p:spPr bwMode="auto">
            <a:xfrm>
              <a:off x="1660" y="2674"/>
              <a:ext cx="7" cy="5"/>
            </a:xfrm>
            <a:custGeom>
              <a:avLst/>
              <a:gdLst>
                <a:gd name="T0" fmla="*/ 0 w 20"/>
                <a:gd name="T1" fmla="*/ 0 h 15"/>
                <a:gd name="T2" fmla="*/ 0 w 20"/>
                <a:gd name="T3" fmla="*/ 0 h 15"/>
                <a:gd name="T4" fmla="*/ 0 w 20"/>
                <a:gd name="T5" fmla="*/ 0 h 15"/>
                <a:gd name="T6" fmla="*/ 0 w 20"/>
                <a:gd name="T7" fmla="*/ 0 h 15"/>
                <a:gd name="T8" fmla="*/ 0 w 20"/>
                <a:gd name="T9" fmla="*/ 0 h 15"/>
                <a:gd name="T10" fmla="*/ 0 w 20"/>
                <a:gd name="T11" fmla="*/ 0 h 15"/>
                <a:gd name="T12" fmla="*/ 0 w 20"/>
                <a:gd name="T13" fmla="*/ 0 h 15"/>
                <a:gd name="T14" fmla="*/ 0 w 20"/>
                <a:gd name="T15" fmla="*/ 0 h 15"/>
                <a:gd name="T16" fmla="*/ 0 w 20"/>
                <a:gd name="T17" fmla="*/ 0 h 15"/>
                <a:gd name="T18" fmla="*/ 0 w 20"/>
                <a:gd name="T19" fmla="*/ 0 h 15"/>
                <a:gd name="T20" fmla="*/ 0 w 20"/>
                <a:gd name="T21" fmla="*/ 0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"/>
                <a:gd name="T34" fmla="*/ 0 h 15"/>
                <a:gd name="T35" fmla="*/ 20 w 20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" h="15">
                  <a:moveTo>
                    <a:pt x="20" y="0"/>
                  </a:moveTo>
                  <a:lnTo>
                    <a:pt x="13" y="0"/>
                  </a:lnTo>
                  <a:lnTo>
                    <a:pt x="8" y="1"/>
                  </a:lnTo>
                  <a:lnTo>
                    <a:pt x="2" y="5"/>
                  </a:lnTo>
                  <a:lnTo>
                    <a:pt x="0" y="9"/>
                  </a:lnTo>
                  <a:lnTo>
                    <a:pt x="0" y="13"/>
                  </a:lnTo>
                  <a:lnTo>
                    <a:pt x="2" y="15"/>
                  </a:lnTo>
                  <a:lnTo>
                    <a:pt x="4" y="10"/>
                  </a:lnTo>
                  <a:lnTo>
                    <a:pt x="9" y="5"/>
                  </a:lnTo>
                  <a:lnTo>
                    <a:pt x="13" y="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1" name="Freeform 230"/>
            <p:cNvSpPr>
              <a:spLocks/>
            </p:cNvSpPr>
            <p:nvPr/>
          </p:nvSpPr>
          <p:spPr bwMode="auto">
            <a:xfrm>
              <a:off x="1663" y="2676"/>
              <a:ext cx="4" cy="5"/>
            </a:xfrm>
            <a:custGeom>
              <a:avLst/>
              <a:gdLst>
                <a:gd name="T0" fmla="*/ 0 w 12"/>
                <a:gd name="T1" fmla="*/ 0 h 15"/>
                <a:gd name="T2" fmla="*/ 0 w 12"/>
                <a:gd name="T3" fmla="*/ 0 h 15"/>
                <a:gd name="T4" fmla="*/ 0 w 12"/>
                <a:gd name="T5" fmla="*/ 0 h 15"/>
                <a:gd name="T6" fmla="*/ 0 w 12"/>
                <a:gd name="T7" fmla="*/ 0 h 15"/>
                <a:gd name="T8" fmla="*/ 0 w 12"/>
                <a:gd name="T9" fmla="*/ 0 h 15"/>
                <a:gd name="T10" fmla="*/ 0 w 12"/>
                <a:gd name="T11" fmla="*/ 0 h 15"/>
                <a:gd name="T12" fmla="*/ 0 w 12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5"/>
                <a:gd name="T23" fmla="*/ 12 w 12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5">
                  <a:moveTo>
                    <a:pt x="0" y="6"/>
                  </a:moveTo>
                  <a:lnTo>
                    <a:pt x="7" y="1"/>
                  </a:lnTo>
                  <a:lnTo>
                    <a:pt x="12" y="0"/>
                  </a:lnTo>
                  <a:lnTo>
                    <a:pt x="5" y="2"/>
                  </a:lnTo>
                  <a:lnTo>
                    <a:pt x="1" y="9"/>
                  </a:lnTo>
                  <a:lnTo>
                    <a:pt x="0" y="15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2" name="Freeform 231"/>
            <p:cNvSpPr>
              <a:spLocks/>
            </p:cNvSpPr>
            <p:nvPr/>
          </p:nvSpPr>
          <p:spPr bwMode="auto">
            <a:xfrm>
              <a:off x="1665" y="2677"/>
              <a:ext cx="3" cy="9"/>
            </a:xfrm>
            <a:custGeom>
              <a:avLst/>
              <a:gdLst>
                <a:gd name="T0" fmla="*/ 0 w 10"/>
                <a:gd name="T1" fmla="*/ 0 h 24"/>
                <a:gd name="T2" fmla="*/ 0 w 10"/>
                <a:gd name="T3" fmla="*/ 0 h 24"/>
                <a:gd name="T4" fmla="*/ 0 w 10"/>
                <a:gd name="T5" fmla="*/ 0 h 24"/>
                <a:gd name="T6" fmla="*/ 0 w 10"/>
                <a:gd name="T7" fmla="*/ 0 h 24"/>
                <a:gd name="T8" fmla="*/ 0 w 10"/>
                <a:gd name="T9" fmla="*/ 0 h 24"/>
                <a:gd name="T10" fmla="*/ 0 w 10"/>
                <a:gd name="T11" fmla="*/ 0 h 24"/>
                <a:gd name="T12" fmla="*/ 0 w 10"/>
                <a:gd name="T13" fmla="*/ 0 h 24"/>
                <a:gd name="T14" fmla="*/ 0 w 10"/>
                <a:gd name="T15" fmla="*/ 0 h 24"/>
                <a:gd name="T16" fmla="*/ 0 w 10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24"/>
                <a:gd name="T29" fmla="*/ 10 w 10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24">
                  <a:moveTo>
                    <a:pt x="4" y="4"/>
                  </a:moveTo>
                  <a:lnTo>
                    <a:pt x="3" y="6"/>
                  </a:lnTo>
                  <a:lnTo>
                    <a:pt x="0" y="13"/>
                  </a:lnTo>
                  <a:lnTo>
                    <a:pt x="2" y="17"/>
                  </a:lnTo>
                  <a:lnTo>
                    <a:pt x="9" y="24"/>
                  </a:lnTo>
                  <a:lnTo>
                    <a:pt x="8" y="19"/>
                  </a:lnTo>
                  <a:lnTo>
                    <a:pt x="8" y="4"/>
                  </a:lnTo>
                  <a:lnTo>
                    <a:pt x="10" y="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3" name="Freeform 232"/>
            <p:cNvSpPr>
              <a:spLocks/>
            </p:cNvSpPr>
            <p:nvPr/>
          </p:nvSpPr>
          <p:spPr bwMode="auto">
            <a:xfrm>
              <a:off x="1669" y="2678"/>
              <a:ext cx="3" cy="6"/>
            </a:xfrm>
            <a:custGeom>
              <a:avLst/>
              <a:gdLst>
                <a:gd name="T0" fmla="*/ 0 w 7"/>
                <a:gd name="T1" fmla="*/ 0 h 17"/>
                <a:gd name="T2" fmla="*/ 0 w 7"/>
                <a:gd name="T3" fmla="*/ 0 h 17"/>
                <a:gd name="T4" fmla="*/ 0 w 7"/>
                <a:gd name="T5" fmla="*/ 0 h 17"/>
                <a:gd name="T6" fmla="*/ 0 w 7"/>
                <a:gd name="T7" fmla="*/ 0 h 17"/>
                <a:gd name="T8" fmla="*/ 0 w 7"/>
                <a:gd name="T9" fmla="*/ 0 h 17"/>
                <a:gd name="T10" fmla="*/ 0 w 7"/>
                <a:gd name="T11" fmla="*/ 0 h 17"/>
                <a:gd name="T12" fmla="*/ 0 w 7"/>
                <a:gd name="T13" fmla="*/ 0 h 17"/>
                <a:gd name="T14" fmla="*/ 0 w 7"/>
                <a:gd name="T15" fmla="*/ 0 h 17"/>
                <a:gd name="T16" fmla="*/ 0 w 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17"/>
                <a:gd name="T29" fmla="*/ 7 w 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17">
                  <a:moveTo>
                    <a:pt x="6" y="17"/>
                  </a:moveTo>
                  <a:lnTo>
                    <a:pt x="2" y="13"/>
                  </a:lnTo>
                  <a:lnTo>
                    <a:pt x="1" y="10"/>
                  </a:lnTo>
                  <a:lnTo>
                    <a:pt x="0" y="6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9"/>
                  </a:lnTo>
                  <a:lnTo>
                    <a:pt x="7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4" name="Freeform 233"/>
            <p:cNvSpPr>
              <a:spLocks/>
            </p:cNvSpPr>
            <p:nvPr/>
          </p:nvSpPr>
          <p:spPr bwMode="auto">
            <a:xfrm>
              <a:off x="1671" y="2678"/>
              <a:ext cx="7" cy="3"/>
            </a:xfrm>
            <a:custGeom>
              <a:avLst/>
              <a:gdLst>
                <a:gd name="T0" fmla="*/ 0 w 17"/>
                <a:gd name="T1" fmla="*/ 0 h 12"/>
                <a:gd name="T2" fmla="*/ 0 w 17"/>
                <a:gd name="T3" fmla="*/ 0 h 12"/>
                <a:gd name="T4" fmla="*/ 0 w 17"/>
                <a:gd name="T5" fmla="*/ 0 h 12"/>
                <a:gd name="T6" fmla="*/ 0 w 17"/>
                <a:gd name="T7" fmla="*/ 0 h 12"/>
                <a:gd name="T8" fmla="*/ 0 w 17"/>
                <a:gd name="T9" fmla="*/ 0 h 12"/>
                <a:gd name="T10" fmla="*/ 0 w 17"/>
                <a:gd name="T11" fmla="*/ 0 h 12"/>
                <a:gd name="T12" fmla="*/ 0 w 17"/>
                <a:gd name="T13" fmla="*/ 0 h 12"/>
                <a:gd name="T14" fmla="*/ 0 w 17"/>
                <a:gd name="T15" fmla="*/ 0 h 12"/>
                <a:gd name="T16" fmla="*/ 0 w 17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2"/>
                <a:gd name="T29" fmla="*/ 17 w 17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2">
                  <a:moveTo>
                    <a:pt x="0" y="0"/>
                  </a:moveTo>
                  <a:lnTo>
                    <a:pt x="1" y="3"/>
                  </a:lnTo>
                  <a:lnTo>
                    <a:pt x="3" y="8"/>
                  </a:lnTo>
                  <a:lnTo>
                    <a:pt x="8" y="11"/>
                  </a:lnTo>
                  <a:lnTo>
                    <a:pt x="15" y="12"/>
                  </a:lnTo>
                  <a:lnTo>
                    <a:pt x="17" y="10"/>
                  </a:lnTo>
                  <a:lnTo>
                    <a:pt x="8" y="4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5" name="Freeform 234"/>
            <p:cNvSpPr>
              <a:spLocks/>
            </p:cNvSpPr>
            <p:nvPr/>
          </p:nvSpPr>
          <p:spPr bwMode="auto">
            <a:xfrm>
              <a:off x="1672" y="2675"/>
              <a:ext cx="11" cy="6"/>
            </a:xfrm>
            <a:custGeom>
              <a:avLst/>
              <a:gdLst>
                <a:gd name="T0" fmla="*/ 0 w 31"/>
                <a:gd name="T1" fmla="*/ 0 h 20"/>
                <a:gd name="T2" fmla="*/ 0 w 31"/>
                <a:gd name="T3" fmla="*/ 0 h 20"/>
                <a:gd name="T4" fmla="*/ 0 w 31"/>
                <a:gd name="T5" fmla="*/ 0 h 20"/>
                <a:gd name="T6" fmla="*/ 0 w 31"/>
                <a:gd name="T7" fmla="*/ 0 h 20"/>
                <a:gd name="T8" fmla="*/ 0 w 31"/>
                <a:gd name="T9" fmla="*/ 0 h 20"/>
                <a:gd name="T10" fmla="*/ 0 w 31"/>
                <a:gd name="T11" fmla="*/ 0 h 20"/>
                <a:gd name="T12" fmla="*/ 0 w 31"/>
                <a:gd name="T13" fmla="*/ 0 h 20"/>
                <a:gd name="T14" fmla="*/ 0 w 31"/>
                <a:gd name="T15" fmla="*/ 0 h 20"/>
                <a:gd name="T16" fmla="*/ 0 w 31"/>
                <a:gd name="T17" fmla="*/ 0 h 20"/>
                <a:gd name="T18" fmla="*/ 0 w 31"/>
                <a:gd name="T19" fmla="*/ 0 h 20"/>
                <a:gd name="T20" fmla="*/ 0 w 31"/>
                <a:gd name="T21" fmla="*/ 0 h 20"/>
                <a:gd name="T22" fmla="*/ 0 w 31"/>
                <a:gd name="T23" fmla="*/ 0 h 20"/>
                <a:gd name="T24" fmla="*/ 0 w 31"/>
                <a:gd name="T25" fmla="*/ 0 h 20"/>
                <a:gd name="T26" fmla="*/ 0 w 31"/>
                <a:gd name="T27" fmla="*/ 0 h 2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1"/>
                <a:gd name="T43" fmla="*/ 0 h 20"/>
                <a:gd name="T44" fmla="*/ 31 w 31"/>
                <a:gd name="T45" fmla="*/ 20 h 2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1" h="20">
                  <a:moveTo>
                    <a:pt x="4" y="0"/>
                  </a:moveTo>
                  <a:lnTo>
                    <a:pt x="0" y="3"/>
                  </a:lnTo>
                  <a:lnTo>
                    <a:pt x="1" y="7"/>
                  </a:lnTo>
                  <a:lnTo>
                    <a:pt x="5" y="12"/>
                  </a:lnTo>
                  <a:lnTo>
                    <a:pt x="11" y="15"/>
                  </a:lnTo>
                  <a:lnTo>
                    <a:pt x="21" y="20"/>
                  </a:lnTo>
                  <a:lnTo>
                    <a:pt x="24" y="19"/>
                  </a:lnTo>
                  <a:lnTo>
                    <a:pt x="27" y="15"/>
                  </a:lnTo>
                  <a:lnTo>
                    <a:pt x="31" y="12"/>
                  </a:lnTo>
                  <a:lnTo>
                    <a:pt x="25" y="13"/>
                  </a:lnTo>
                  <a:lnTo>
                    <a:pt x="18" y="13"/>
                  </a:lnTo>
                  <a:lnTo>
                    <a:pt x="13" y="11"/>
                  </a:lnTo>
                  <a:lnTo>
                    <a:pt x="7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6" name="Freeform 235"/>
            <p:cNvSpPr>
              <a:spLocks/>
            </p:cNvSpPr>
            <p:nvPr/>
          </p:nvSpPr>
          <p:spPr bwMode="auto">
            <a:xfrm>
              <a:off x="1675" y="2673"/>
              <a:ext cx="7" cy="5"/>
            </a:xfrm>
            <a:custGeom>
              <a:avLst/>
              <a:gdLst>
                <a:gd name="T0" fmla="*/ 0 w 22"/>
                <a:gd name="T1" fmla="*/ 0 h 17"/>
                <a:gd name="T2" fmla="*/ 0 w 22"/>
                <a:gd name="T3" fmla="*/ 0 h 17"/>
                <a:gd name="T4" fmla="*/ 0 w 22"/>
                <a:gd name="T5" fmla="*/ 0 h 17"/>
                <a:gd name="T6" fmla="*/ 0 w 22"/>
                <a:gd name="T7" fmla="*/ 0 h 17"/>
                <a:gd name="T8" fmla="*/ 0 w 22"/>
                <a:gd name="T9" fmla="*/ 0 h 17"/>
                <a:gd name="T10" fmla="*/ 0 w 22"/>
                <a:gd name="T11" fmla="*/ 0 h 17"/>
                <a:gd name="T12" fmla="*/ 0 w 22"/>
                <a:gd name="T13" fmla="*/ 0 h 17"/>
                <a:gd name="T14" fmla="*/ 0 w 22"/>
                <a:gd name="T15" fmla="*/ 0 h 17"/>
                <a:gd name="T16" fmla="*/ 0 w 22"/>
                <a:gd name="T17" fmla="*/ 0 h 17"/>
                <a:gd name="T18" fmla="*/ 0 w 22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17"/>
                <a:gd name="T32" fmla="*/ 22 w 22"/>
                <a:gd name="T33" fmla="*/ 17 h 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17">
                  <a:moveTo>
                    <a:pt x="3" y="0"/>
                  </a:moveTo>
                  <a:lnTo>
                    <a:pt x="0" y="4"/>
                  </a:lnTo>
                  <a:lnTo>
                    <a:pt x="3" y="8"/>
                  </a:lnTo>
                  <a:lnTo>
                    <a:pt x="6" y="13"/>
                  </a:lnTo>
                  <a:lnTo>
                    <a:pt x="10" y="16"/>
                  </a:lnTo>
                  <a:lnTo>
                    <a:pt x="18" y="17"/>
                  </a:lnTo>
                  <a:lnTo>
                    <a:pt x="22" y="13"/>
                  </a:lnTo>
                  <a:lnTo>
                    <a:pt x="13" y="11"/>
                  </a:lnTo>
                  <a:lnTo>
                    <a:pt x="7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7" name="Freeform 236"/>
            <p:cNvSpPr>
              <a:spLocks/>
            </p:cNvSpPr>
            <p:nvPr/>
          </p:nvSpPr>
          <p:spPr bwMode="auto">
            <a:xfrm>
              <a:off x="1677" y="2671"/>
              <a:ext cx="7" cy="5"/>
            </a:xfrm>
            <a:custGeom>
              <a:avLst/>
              <a:gdLst>
                <a:gd name="T0" fmla="*/ 0 w 25"/>
                <a:gd name="T1" fmla="*/ 0 h 17"/>
                <a:gd name="T2" fmla="*/ 0 w 25"/>
                <a:gd name="T3" fmla="*/ 0 h 17"/>
                <a:gd name="T4" fmla="*/ 0 w 25"/>
                <a:gd name="T5" fmla="*/ 0 h 17"/>
                <a:gd name="T6" fmla="*/ 0 w 25"/>
                <a:gd name="T7" fmla="*/ 0 h 17"/>
                <a:gd name="T8" fmla="*/ 0 w 25"/>
                <a:gd name="T9" fmla="*/ 0 h 17"/>
                <a:gd name="T10" fmla="*/ 0 w 25"/>
                <a:gd name="T11" fmla="*/ 0 h 17"/>
                <a:gd name="T12" fmla="*/ 0 w 25"/>
                <a:gd name="T13" fmla="*/ 0 h 17"/>
                <a:gd name="T14" fmla="*/ 0 w 25"/>
                <a:gd name="T15" fmla="*/ 0 h 17"/>
                <a:gd name="T16" fmla="*/ 0 w 25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"/>
                <a:gd name="T28" fmla="*/ 0 h 17"/>
                <a:gd name="T29" fmla="*/ 25 w 25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" h="17">
                  <a:moveTo>
                    <a:pt x="0" y="8"/>
                  </a:moveTo>
                  <a:lnTo>
                    <a:pt x="4" y="10"/>
                  </a:lnTo>
                  <a:lnTo>
                    <a:pt x="10" y="14"/>
                  </a:lnTo>
                  <a:lnTo>
                    <a:pt x="22" y="17"/>
                  </a:lnTo>
                  <a:lnTo>
                    <a:pt x="25" y="14"/>
                  </a:lnTo>
                  <a:lnTo>
                    <a:pt x="13" y="10"/>
                  </a:lnTo>
                  <a:lnTo>
                    <a:pt x="7" y="6"/>
                  </a:lnTo>
                  <a:lnTo>
                    <a:pt x="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8" name="Freeform 237"/>
            <p:cNvSpPr>
              <a:spLocks/>
            </p:cNvSpPr>
            <p:nvPr/>
          </p:nvSpPr>
          <p:spPr bwMode="auto">
            <a:xfrm>
              <a:off x="1679" y="2669"/>
              <a:ext cx="9" cy="5"/>
            </a:xfrm>
            <a:custGeom>
              <a:avLst/>
              <a:gdLst>
                <a:gd name="T0" fmla="*/ 0 w 26"/>
                <a:gd name="T1" fmla="*/ 0 h 13"/>
                <a:gd name="T2" fmla="*/ 0 w 26"/>
                <a:gd name="T3" fmla="*/ 0 h 13"/>
                <a:gd name="T4" fmla="*/ 0 w 26"/>
                <a:gd name="T5" fmla="*/ 0 h 13"/>
                <a:gd name="T6" fmla="*/ 0 w 26"/>
                <a:gd name="T7" fmla="*/ 0 h 13"/>
                <a:gd name="T8" fmla="*/ 0 w 26"/>
                <a:gd name="T9" fmla="*/ 0 h 13"/>
                <a:gd name="T10" fmla="*/ 0 w 26"/>
                <a:gd name="T11" fmla="*/ 0 h 13"/>
                <a:gd name="T12" fmla="*/ 0 w 26"/>
                <a:gd name="T13" fmla="*/ 0 h 13"/>
                <a:gd name="T14" fmla="*/ 0 w 26"/>
                <a:gd name="T15" fmla="*/ 0 h 13"/>
                <a:gd name="T16" fmla="*/ 0 w 26"/>
                <a:gd name="T17" fmla="*/ 0 h 13"/>
                <a:gd name="T18" fmla="*/ 0 w 26"/>
                <a:gd name="T19" fmla="*/ 0 h 13"/>
                <a:gd name="T20" fmla="*/ 0 w 26"/>
                <a:gd name="T21" fmla="*/ 0 h 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13"/>
                <a:gd name="T35" fmla="*/ 26 w 26"/>
                <a:gd name="T36" fmla="*/ 13 h 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13">
                  <a:moveTo>
                    <a:pt x="0" y="2"/>
                  </a:moveTo>
                  <a:lnTo>
                    <a:pt x="3" y="8"/>
                  </a:lnTo>
                  <a:lnTo>
                    <a:pt x="6" y="10"/>
                  </a:lnTo>
                  <a:lnTo>
                    <a:pt x="12" y="12"/>
                  </a:lnTo>
                  <a:lnTo>
                    <a:pt x="17" y="13"/>
                  </a:lnTo>
                  <a:lnTo>
                    <a:pt x="22" y="13"/>
                  </a:lnTo>
                  <a:lnTo>
                    <a:pt x="26" y="10"/>
                  </a:lnTo>
                  <a:lnTo>
                    <a:pt x="17" y="10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9" name="Freeform 238"/>
            <p:cNvSpPr>
              <a:spLocks/>
            </p:cNvSpPr>
            <p:nvPr/>
          </p:nvSpPr>
          <p:spPr bwMode="auto">
            <a:xfrm>
              <a:off x="1681" y="2668"/>
              <a:ext cx="2" cy="3"/>
            </a:xfrm>
            <a:custGeom>
              <a:avLst/>
              <a:gdLst>
                <a:gd name="T0" fmla="*/ 0 w 14"/>
                <a:gd name="T1" fmla="*/ 0 h 7"/>
                <a:gd name="T2" fmla="*/ 0 w 14"/>
                <a:gd name="T3" fmla="*/ 0 h 7"/>
                <a:gd name="T4" fmla="*/ 0 w 14"/>
                <a:gd name="T5" fmla="*/ 0 h 7"/>
                <a:gd name="T6" fmla="*/ 0 w 14"/>
                <a:gd name="T7" fmla="*/ 0 h 7"/>
                <a:gd name="T8" fmla="*/ 0 w 14"/>
                <a:gd name="T9" fmla="*/ 0 h 7"/>
                <a:gd name="T10" fmla="*/ 0 w 14"/>
                <a:gd name="T11" fmla="*/ 0 h 7"/>
                <a:gd name="T12" fmla="*/ 0 w 14"/>
                <a:gd name="T13" fmla="*/ 0 h 7"/>
                <a:gd name="T14" fmla="*/ 0 w 14"/>
                <a:gd name="T15" fmla="*/ 0 h 7"/>
                <a:gd name="T16" fmla="*/ 0 w 14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7"/>
                <a:gd name="T29" fmla="*/ 14 w 14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7">
                  <a:moveTo>
                    <a:pt x="0" y="1"/>
                  </a:moveTo>
                  <a:lnTo>
                    <a:pt x="0" y="0"/>
                  </a:lnTo>
                  <a:lnTo>
                    <a:pt x="11" y="3"/>
                  </a:lnTo>
                  <a:lnTo>
                    <a:pt x="13" y="5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7" y="6"/>
                  </a:lnTo>
                  <a:lnTo>
                    <a:pt x="4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0" name="Freeform 239"/>
            <p:cNvSpPr>
              <a:spLocks/>
            </p:cNvSpPr>
            <p:nvPr/>
          </p:nvSpPr>
          <p:spPr bwMode="auto">
            <a:xfrm>
              <a:off x="1686" y="2669"/>
              <a:ext cx="2" cy="3"/>
            </a:xfrm>
            <a:custGeom>
              <a:avLst/>
              <a:gdLst>
                <a:gd name="T0" fmla="*/ 0 w 5"/>
                <a:gd name="T1" fmla="*/ 0 h 9"/>
                <a:gd name="T2" fmla="*/ 0 w 5"/>
                <a:gd name="T3" fmla="*/ 0 h 9"/>
                <a:gd name="T4" fmla="*/ 0 w 5"/>
                <a:gd name="T5" fmla="*/ 0 h 9"/>
                <a:gd name="T6" fmla="*/ 0 w 5"/>
                <a:gd name="T7" fmla="*/ 0 h 9"/>
                <a:gd name="T8" fmla="*/ 0 w 5"/>
                <a:gd name="T9" fmla="*/ 0 h 9"/>
                <a:gd name="T10" fmla="*/ 0 w 5"/>
                <a:gd name="T11" fmla="*/ 0 h 9"/>
                <a:gd name="T12" fmla="*/ 0 w 5"/>
                <a:gd name="T13" fmla="*/ 0 h 9"/>
                <a:gd name="T14" fmla="*/ 0 w 5"/>
                <a:gd name="T15" fmla="*/ 0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"/>
                <a:gd name="T25" fmla="*/ 0 h 9"/>
                <a:gd name="T26" fmla="*/ 5 w 5"/>
                <a:gd name="T27" fmla="*/ 9 h 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" h="9">
                  <a:moveTo>
                    <a:pt x="0" y="0"/>
                  </a:moveTo>
                  <a:lnTo>
                    <a:pt x="1" y="2"/>
                  </a:lnTo>
                  <a:lnTo>
                    <a:pt x="2" y="9"/>
                  </a:lnTo>
                  <a:lnTo>
                    <a:pt x="4" y="9"/>
                  </a:lnTo>
                  <a:lnTo>
                    <a:pt x="5" y="7"/>
                  </a:lnTo>
                  <a:lnTo>
                    <a:pt x="5" y="5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1" name="Freeform 240"/>
            <p:cNvSpPr>
              <a:spLocks/>
            </p:cNvSpPr>
            <p:nvPr/>
          </p:nvSpPr>
          <p:spPr bwMode="auto">
            <a:xfrm>
              <a:off x="1681" y="2666"/>
              <a:ext cx="6" cy="1"/>
            </a:xfrm>
            <a:custGeom>
              <a:avLst/>
              <a:gdLst>
                <a:gd name="T0" fmla="*/ 0 w 18"/>
                <a:gd name="T1" fmla="*/ 0 h 4"/>
                <a:gd name="T2" fmla="*/ 0 w 18"/>
                <a:gd name="T3" fmla="*/ 0 h 4"/>
                <a:gd name="T4" fmla="*/ 0 w 18"/>
                <a:gd name="T5" fmla="*/ 0 h 4"/>
                <a:gd name="T6" fmla="*/ 0 w 18"/>
                <a:gd name="T7" fmla="*/ 0 h 4"/>
                <a:gd name="T8" fmla="*/ 0 w 18"/>
                <a:gd name="T9" fmla="*/ 0 h 4"/>
                <a:gd name="T10" fmla="*/ 0 w 18"/>
                <a:gd name="T11" fmla="*/ 0 h 4"/>
                <a:gd name="T12" fmla="*/ 0 w 18"/>
                <a:gd name="T13" fmla="*/ 0 h 4"/>
                <a:gd name="T14" fmla="*/ 0 w 18"/>
                <a:gd name="T15" fmla="*/ 0 h 4"/>
                <a:gd name="T16" fmla="*/ 0 w 18"/>
                <a:gd name="T17" fmla="*/ 0 h 4"/>
                <a:gd name="T18" fmla="*/ 0 w 18"/>
                <a:gd name="T19" fmla="*/ 0 h 4"/>
                <a:gd name="T20" fmla="*/ 0 w 18"/>
                <a:gd name="T21" fmla="*/ 0 h 4"/>
                <a:gd name="T22" fmla="*/ 0 w 18"/>
                <a:gd name="T23" fmla="*/ 0 h 4"/>
                <a:gd name="T24" fmla="*/ 0 w 18"/>
                <a:gd name="T25" fmla="*/ 0 h 4"/>
                <a:gd name="T26" fmla="*/ 0 w 18"/>
                <a:gd name="T27" fmla="*/ 0 h 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"/>
                <a:gd name="T43" fmla="*/ 0 h 4"/>
                <a:gd name="T44" fmla="*/ 18 w 18"/>
                <a:gd name="T45" fmla="*/ 4 h 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" h="4">
                  <a:moveTo>
                    <a:pt x="1" y="2"/>
                  </a:moveTo>
                  <a:lnTo>
                    <a:pt x="6" y="1"/>
                  </a:lnTo>
                  <a:lnTo>
                    <a:pt x="8" y="0"/>
                  </a:lnTo>
                  <a:lnTo>
                    <a:pt x="11" y="1"/>
                  </a:lnTo>
                  <a:lnTo>
                    <a:pt x="14" y="1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17" y="4"/>
                  </a:lnTo>
                  <a:lnTo>
                    <a:pt x="12" y="3"/>
                  </a:lnTo>
                  <a:lnTo>
                    <a:pt x="9" y="3"/>
                  </a:lnTo>
                  <a:lnTo>
                    <a:pt x="6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2" name="Freeform 241"/>
            <p:cNvSpPr>
              <a:spLocks/>
            </p:cNvSpPr>
            <p:nvPr/>
          </p:nvSpPr>
          <p:spPr bwMode="auto">
            <a:xfrm>
              <a:off x="1680" y="2663"/>
              <a:ext cx="12" cy="6"/>
            </a:xfrm>
            <a:custGeom>
              <a:avLst/>
              <a:gdLst>
                <a:gd name="T0" fmla="*/ 0 w 34"/>
                <a:gd name="T1" fmla="*/ 0 h 19"/>
                <a:gd name="T2" fmla="*/ 0 w 34"/>
                <a:gd name="T3" fmla="*/ 0 h 19"/>
                <a:gd name="T4" fmla="*/ 0 w 34"/>
                <a:gd name="T5" fmla="*/ 0 h 19"/>
                <a:gd name="T6" fmla="*/ 0 w 34"/>
                <a:gd name="T7" fmla="*/ 0 h 19"/>
                <a:gd name="T8" fmla="*/ 0 w 34"/>
                <a:gd name="T9" fmla="*/ 0 h 19"/>
                <a:gd name="T10" fmla="*/ 0 w 34"/>
                <a:gd name="T11" fmla="*/ 0 h 19"/>
                <a:gd name="T12" fmla="*/ 0 w 34"/>
                <a:gd name="T13" fmla="*/ 0 h 19"/>
                <a:gd name="T14" fmla="*/ 0 w 34"/>
                <a:gd name="T15" fmla="*/ 0 h 19"/>
                <a:gd name="T16" fmla="*/ 0 w 34"/>
                <a:gd name="T17" fmla="*/ 0 h 19"/>
                <a:gd name="T18" fmla="*/ 0 w 34"/>
                <a:gd name="T19" fmla="*/ 0 h 19"/>
                <a:gd name="T20" fmla="*/ 0 w 34"/>
                <a:gd name="T21" fmla="*/ 0 h 19"/>
                <a:gd name="T22" fmla="*/ 0 w 34"/>
                <a:gd name="T23" fmla="*/ 0 h 19"/>
                <a:gd name="T24" fmla="*/ 0 w 34"/>
                <a:gd name="T25" fmla="*/ 0 h 19"/>
                <a:gd name="T26" fmla="*/ 0 w 34"/>
                <a:gd name="T27" fmla="*/ 0 h 19"/>
                <a:gd name="T28" fmla="*/ 0 w 34"/>
                <a:gd name="T29" fmla="*/ 0 h 19"/>
                <a:gd name="T30" fmla="*/ 0 w 34"/>
                <a:gd name="T31" fmla="*/ 0 h 19"/>
                <a:gd name="T32" fmla="*/ 0 w 34"/>
                <a:gd name="T33" fmla="*/ 0 h 19"/>
                <a:gd name="T34" fmla="*/ 0 w 34"/>
                <a:gd name="T35" fmla="*/ 0 h 19"/>
                <a:gd name="T36" fmla="*/ 0 w 34"/>
                <a:gd name="T37" fmla="*/ 0 h 19"/>
                <a:gd name="T38" fmla="*/ 0 w 34"/>
                <a:gd name="T39" fmla="*/ 0 h 19"/>
                <a:gd name="T40" fmla="*/ 0 w 34"/>
                <a:gd name="T41" fmla="*/ 0 h 19"/>
                <a:gd name="T42" fmla="*/ 0 w 34"/>
                <a:gd name="T43" fmla="*/ 0 h 19"/>
                <a:gd name="T44" fmla="*/ 0 w 34"/>
                <a:gd name="T45" fmla="*/ 0 h 19"/>
                <a:gd name="T46" fmla="*/ 0 w 34"/>
                <a:gd name="T47" fmla="*/ 0 h 19"/>
                <a:gd name="T48" fmla="*/ 0 w 34"/>
                <a:gd name="T49" fmla="*/ 0 h 19"/>
                <a:gd name="T50" fmla="*/ 0 w 34"/>
                <a:gd name="T51" fmla="*/ 0 h 1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34"/>
                <a:gd name="T79" fmla="*/ 0 h 19"/>
                <a:gd name="T80" fmla="*/ 34 w 34"/>
                <a:gd name="T81" fmla="*/ 19 h 1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34" h="19">
                  <a:moveTo>
                    <a:pt x="1" y="8"/>
                  </a:moveTo>
                  <a:lnTo>
                    <a:pt x="3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8" y="0"/>
                  </a:lnTo>
                  <a:lnTo>
                    <a:pt x="13" y="0"/>
                  </a:lnTo>
                  <a:lnTo>
                    <a:pt x="20" y="3"/>
                  </a:lnTo>
                  <a:lnTo>
                    <a:pt x="23" y="6"/>
                  </a:lnTo>
                  <a:lnTo>
                    <a:pt x="26" y="8"/>
                  </a:lnTo>
                  <a:lnTo>
                    <a:pt x="32" y="12"/>
                  </a:lnTo>
                  <a:lnTo>
                    <a:pt x="34" y="16"/>
                  </a:lnTo>
                  <a:lnTo>
                    <a:pt x="34" y="18"/>
                  </a:lnTo>
                  <a:lnTo>
                    <a:pt x="32" y="19"/>
                  </a:lnTo>
                  <a:lnTo>
                    <a:pt x="26" y="16"/>
                  </a:lnTo>
                  <a:lnTo>
                    <a:pt x="23" y="11"/>
                  </a:lnTo>
                  <a:lnTo>
                    <a:pt x="20" y="8"/>
                  </a:lnTo>
                  <a:lnTo>
                    <a:pt x="15" y="7"/>
                  </a:lnTo>
                  <a:lnTo>
                    <a:pt x="11" y="6"/>
                  </a:lnTo>
                  <a:lnTo>
                    <a:pt x="10" y="7"/>
                  </a:lnTo>
                  <a:lnTo>
                    <a:pt x="8" y="7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1" y="8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3" name="Freeform 242"/>
            <p:cNvSpPr>
              <a:spLocks/>
            </p:cNvSpPr>
            <p:nvPr/>
          </p:nvSpPr>
          <p:spPr bwMode="auto">
            <a:xfrm>
              <a:off x="1660" y="2589"/>
              <a:ext cx="4" cy="3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0 h 13"/>
                <a:gd name="T4" fmla="*/ 0 w 12"/>
                <a:gd name="T5" fmla="*/ 0 h 13"/>
                <a:gd name="T6" fmla="*/ 0 w 12"/>
                <a:gd name="T7" fmla="*/ 0 h 13"/>
                <a:gd name="T8" fmla="*/ 0 w 12"/>
                <a:gd name="T9" fmla="*/ 0 h 13"/>
                <a:gd name="T10" fmla="*/ 0 w 12"/>
                <a:gd name="T11" fmla="*/ 0 h 13"/>
                <a:gd name="T12" fmla="*/ 0 w 12"/>
                <a:gd name="T13" fmla="*/ 0 h 13"/>
                <a:gd name="T14" fmla="*/ 0 w 12"/>
                <a:gd name="T15" fmla="*/ 0 h 13"/>
                <a:gd name="T16" fmla="*/ 0 w 12"/>
                <a:gd name="T17" fmla="*/ 0 h 13"/>
                <a:gd name="T18" fmla="*/ 0 w 12"/>
                <a:gd name="T19" fmla="*/ 0 h 13"/>
                <a:gd name="T20" fmla="*/ 0 w 12"/>
                <a:gd name="T21" fmla="*/ 0 h 13"/>
                <a:gd name="T22" fmla="*/ 0 w 12"/>
                <a:gd name="T23" fmla="*/ 0 h 13"/>
                <a:gd name="T24" fmla="*/ 0 w 12"/>
                <a:gd name="T25" fmla="*/ 0 h 13"/>
                <a:gd name="T26" fmla="*/ 0 w 12"/>
                <a:gd name="T27" fmla="*/ 0 h 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13"/>
                <a:gd name="T44" fmla="*/ 12 w 12"/>
                <a:gd name="T45" fmla="*/ 13 h 1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13">
                  <a:moveTo>
                    <a:pt x="2" y="13"/>
                  </a:moveTo>
                  <a:lnTo>
                    <a:pt x="0" y="12"/>
                  </a:lnTo>
                  <a:lnTo>
                    <a:pt x="2" y="5"/>
                  </a:lnTo>
                  <a:lnTo>
                    <a:pt x="3" y="3"/>
                  </a:lnTo>
                  <a:lnTo>
                    <a:pt x="6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2" y="5"/>
                  </a:lnTo>
                  <a:lnTo>
                    <a:pt x="11" y="8"/>
                  </a:lnTo>
                  <a:lnTo>
                    <a:pt x="10" y="12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4" name="Freeform 243"/>
            <p:cNvSpPr>
              <a:spLocks/>
            </p:cNvSpPr>
            <p:nvPr/>
          </p:nvSpPr>
          <p:spPr bwMode="auto">
            <a:xfrm>
              <a:off x="1654" y="2584"/>
              <a:ext cx="13" cy="12"/>
            </a:xfrm>
            <a:custGeom>
              <a:avLst/>
              <a:gdLst>
                <a:gd name="T0" fmla="*/ 0 w 41"/>
                <a:gd name="T1" fmla="*/ 0 h 35"/>
                <a:gd name="T2" fmla="*/ 0 w 41"/>
                <a:gd name="T3" fmla="*/ 0 h 35"/>
                <a:gd name="T4" fmla="*/ 0 w 41"/>
                <a:gd name="T5" fmla="*/ 0 h 35"/>
                <a:gd name="T6" fmla="*/ 0 w 41"/>
                <a:gd name="T7" fmla="*/ 0 h 35"/>
                <a:gd name="T8" fmla="*/ 0 w 41"/>
                <a:gd name="T9" fmla="*/ 0 h 35"/>
                <a:gd name="T10" fmla="*/ 0 w 41"/>
                <a:gd name="T11" fmla="*/ 0 h 35"/>
                <a:gd name="T12" fmla="*/ 0 w 41"/>
                <a:gd name="T13" fmla="*/ 0 h 35"/>
                <a:gd name="T14" fmla="*/ 0 w 41"/>
                <a:gd name="T15" fmla="*/ 0 h 35"/>
                <a:gd name="T16" fmla="*/ 0 w 41"/>
                <a:gd name="T17" fmla="*/ 0 h 35"/>
                <a:gd name="T18" fmla="*/ 0 w 41"/>
                <a:gd name="T19" fmla="*/ 0 h 35"/>
                <a:gd name="T20" fmla="*/ 0 w 41"/>
                <a:gd name="T21" fmla="*/ 0 h 35"/>
                <a:gd name="T22" fmla="*/ 0 w 41"/>
                <a:gd name="T23" fmla="*/ 0 h 35"/>
                <a:gd name="T24" fmla="*/ 0 w 41"/>
                <a:gd name="T25" fmla="*/ 0 h 35"/>
                <a:gd name="T26" fmla="*/ 0 w 41"/>
                <a:gd name="T27" fmla="*/ 0 h 35"/>
                <a:gd name="T28" fmla="*/ 0 w 41"/>
                <a:gd name="T29" fmla="*/ 0 h 35"/>
                <a:gd name="T30" fmla="*/ 0 w 41"/>
                <a:gd name="T31" fmla="*/ 0 h 35"/>
                <a:gd name="T32" fmla="*/ 0 w 41"/>
                <a:gd name="T33" fmla="*/ 0 h 35"/>
                <a:gd name="T34" fmla="*/ 0 w 41"/>
                <a:gd name="T35" fmla="*/ 0 h 35"/>
                <a:gd name="T36" fmla="*/ 0 w 41"/>
                <a:gd name="T37" fmla="*/ 0 h 35"/>
                <a:gd name="T38" fmla="*/ 0 w 41"/>
                <a:gd name="T39" fmla="*/ 0 h 35"/>
                <a:gd name="T40" fmla="*/ 0 w 41"/>
                <a:gd name="T41" fmla="*/ 0 h 35"/>
                <a:gd name="T42" fmla="*/ 0 w 41"/>
                <a:gd name="T43" fmla="*/ 0 h 35"/>
                <a:gd name="T44" fmla="*/ 0 w 41"/>
                <a:gd name="T45" fmla="*/ 0 h 35"/>
                <a:gd name="T46" fmla="*/ 0 w 41"/>
                <a:gd name="T47" fmla="*/ 0 h 35"/>
                <a:gd name="T48" fmla="*/ 0 w 41"/>
                <a:gd name="T49" fmla="*/ 0 h 35"/>
                <a:gd name="T50" fmla="*/ 0 w 41"/>
                <a:gd name="T51" fmla="*/ 0 h 35"/>
                <a:gd name="T52" fmla="*/ 0 w 41"/>
                <a:gd name="T53" fmla="*/ 0 h 35"/>
                <a:gd name="T54" fmla="*/ 0 w 41"/>
                <a:gd name="T55" fmla="*/ 0 h 35"/>
                <a:gd name="T56" fmla="*/ 0 w 41"/>
                <a:gd name="T57" fmla="*/ 0 h 35"/>
                <a:gd name="T58" fmla="*/ 0 w 41"/>
                <a:gd name="T59" fmla="*/ 0 h 35"/>
                <a:gd name="T60" fmla="*/ 0 w 41"/>
                <a:gd name="T61" fmla="*/ 0 h 35"/>
                <a:gd name="T62" fmla="*/ 0 w 41"/>
                <a:gd name="T63" fmla="*/ 0 h 35"/>
                <a:gd name="T64" fmla="*/ 0 w 41"/>
                <a:gd name="T65" fmla="*/ 0 h 3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"/>
                <a:gd name="T100" fmla="*/ 0 h 35"/>
                <a:gd name="T101" fmla="*/ 41 w 41"/>
                <a:gd name="T102" fmla="*/ 35 h 3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" h="35">
                  <a:moveTo>
                    <a:pt x="41" y="0"/>
                  </a:moveTo>
                  <a:lnTo>
                    <a:pt x="33" y="0"/>
                  </a:lnTo>
                  <a:lnTo>
                    <a:pt x="20" y="3"/>
                  </a:lnTo>
                  <a:lnTo>
                    <a:pt x="14" y="6"/>
                  </a:lnTo>
                  <a:lnTo>
                    <a:pt x="5" y="13"/>
                  </a:lnTo>
                  <a:lnTo>
                    <a:pt x="1" y="17"/>
                  </a:lnTo>
                  <a:lnTo>
                    <a:pt x="0" y="23"/>
                  </a:lnTo>
                  <a:lnTo>
                    <a:pt x="1" y="27"/>
                  </a:lnTo>
                  <a:lnTo>
                    <a:pt x="4" y="30"/>
                  </a:lnTo>
                  <a:lnTo>
                    <a:pt x="10" y="34"/>
                  </a:lnTo>
                  <a:lnTo>
                    <a:pt x="16" y="35"/>
                  </a:lnTo>
                  <a:lnTo>
                    <a:pt x="24" y="35"/>
                  </a:lnTo>
                  <a:lnTo>
                    <a:pt x="30" y="33"/>
                  </a:lnTo>
                  <a:lnTo>
                    <a:pt x="33" y="30"/>
                  </a:lnTo>
                  <a:lnTo>
                    <a:pt x="37" y="26"/>
                  </a:lnTo>
                  <a:lnTo>
                    <a:pt x="37" y="20"/>
                  </a:lnTo>
                  <a:lnTo>
                    <a:pt x="37" y="17"/>
                  </a:lnTo>
                  <a:lnTo>
                    <a:pt x="33" y="15"/>
                  </a:lnTo>
                  <a:lnTo>
                    <a:pt x="33" y="17"/>
                  </a:lnTo>
                  <a:lnTo>
                    <a:pt x="35" y="20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24" y="32"/>
                  </a:lnTo>
                  <a:lnTo>
                    <a:pt x="21" y="32"/>
                  </a:lnTo>
                  <a:lnTo>
                    <a:pt x="16" y="30"/>
                  </a:lnTo>
                  <a:lnTo>
                    <a:pt x="14" y="25"/>
                  </a:lnTo>
                  <a:lnTo>
                    <a:pt x="15" y="20"/>
                  </a:lnTo>
                  <a:lnTo>
                    <a:pt x="16" y="17"/>
                  </a:lnTo>
                  <a:lnTo>
                    <a:pt x="24" y="8"/>
                  </a:lnTo>
                  <a:lnTo>
                    <a:pt x="30" y="7"/>
                  </a:lnTo>
                  <a:lnTo>
                    <a:pt x="37" y="5"/>
                  </a:lnTo>
                  <a:lnTo>
                    <a:pt x="4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5" name="Freeform 244"/>
            <p:cNvSpPr>
              <a:spLocks/>
            </p:cNvSpPr>
            <p:nvPr/>
          </p:nvSpPr>
          <p:spPr bwMode="auto">
            <a:xfrm>
              <a:off x="1654" y="2597"/>
              <a:ext cx="9" cy="2"/>
            </a:xfrm>
            <a:custGeom>
              <a:avLst/>
              <a:gdLst>
                <a:gd name="T0" fmla="*/ 0 w 28"/>
                <a:gd name="T1" fmla="*/ 0 h 7"/>
                <a:gd name="T2" fmla="*/ 0 w 28"/>
                <a:gd name="T3" fmla="*/ 0 h 7"/>
                <a:gd name="T4" fmla="*/ 0 w 28"/>
                <a:gd name="T5" fmla="*/ 0 h 7"/>
                <a:gd name="T6" fmla="*/ 0 w 28"/>
                <a:gd name="T7" fmla="*/ 0 h 7"/>
                <a:gd name="T8" fmla="*/ 0 w 28"/>
                <a:gd name="T9" fmla="*/ 0 h 7"/>
                <a:gd name="T10" fmla="*/ 0 w 28"/>
                <a:gd name="T11" fmla="*/ 0 h 7"/>
                <a:gd name="T12" fmla="*/ 0 w 28"/>
                <a:gd name="T13" fmla="*/ 0 h 7"/>
                <a:gd name="T14" fmla="*/ 0 w 28"/>
                <a:gd name="T15" fmla="*/ 0 h 7"/>
                <a:gd name="T16" fmla="*/ 0 w 28"/>
                <a:gd name="T17" fmla="*/ 0 h 7"/>
                <a:gd name="T18" fmla="*/ 0 w 28"/>
                <a:gd name="T19" fmla="*/ 0 h 7"/>
                <a:gd name="T20" fmla="*/ 0 w 28"/>
                <a:gd name="T21" fmla="*/ 0 h 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"/>
                <a:gd name="T34" fmla="*/ 0 h 7"/>
                <a:gd name="T35" fmla="*/ 28 w 28"/>
                <a:gd name="T36" fmla="*/ 7 h 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" h="7">
                  <a:moveTo>
                    <a:pt x="1" y="4"/>
                  </a:moveTo>
                  <a:lnTo>
                    <a:pt x="4" y="6"/>
                  </a:lnTo>
                  <a:lnTo>
                    <a:pt x="14" y="7"/>
                  </a:lnTo>
                  <a:lnTo>
                    <a:pt x="20" y="6"/>
                  </a:lnTo>
                  <a:lnTo>
                    <a:pt x="28" y="2"/>
                  </a:lnTo>
                  <a:lnTo>
                    <a:pt x="28" y="1"/>
                  </a:lnTo>
                  <a:lnTo>
                    <a:pt x="22" y="2"/>
                  </a:lnTo>
                  <a:lnTo>
                    <a:pt x="14" y="2"/>
                  </a:lnTo>
                  <a:lnTo>
                    <a:pt x="5" y="2"/>
                  </a:lnTo>
                  <a:lnTo>
                    <a:pt x="0" y="0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6" name="Freeform 245"/>
            <p:cNvSpPr>
              <a:spLocks/>
            </p:cNvSpPr>
            <p:nvPr/>
          </p:nvSpPr>
          <p:spPr bwMode="auto">
            <a:xfrm>
              <a:off x="1677" y="2579"/>
              <a:ext cx="121" cy="20"/>
            </a:xfrm>
            <a:custGeom>
              <a:avLst/>
              <a:gdLst>
                <a:gd name="T0" fmla="*/ 0 w 363"/>
                <a:gd name="T1" fmla="*/ 0 h 61"/>
                <a:gd name="T2" fmla="*/ 0 w 363"/>
                <a:gd name="T3" fmla="*/ 0 h 61"/>
                <a:gd name="T4" fmla="*/ 0 w 363"/>
                <a:gd name="T5" fmla="*/ 0 h 61"/>
                <a:gd name="T6" fmla="*/ 0 w 363"/>
                <a:gd name="T7" fmla="*/ 0 h 61"/>
                <a:gd name="T8" fmla="*/ 0 w 363"/>
                <a:gd name="T9" fmla="*/ 0 h 61"/>
                <a:gd name="T10" fmla="*/ 0 w 363"/>
                <a:gd name="T11" fmla="*/ 0 h 61"/>
                <a:gd name="T12" fmla="*/ 0 w 363"/>
                <a:gd name="T13" fmla="*/ 0 h 61"/>
                <a:gd name="T14" fmla="*/ 0 w 363"/>
                <a:gd name="T15" fmla="*/ 0 h 61"/>
                <a:gd name="T16" fmla="*/ 0 w 363"/>
                <a:gd name="T17" fmla="*/ 0 h 61"/>
                <a:gd name="T18" fmla="*/ 0 w 363"/>
                <a:gd name="T19" fmla="*/ 0 h 61"/>
                <a:gd name="T20" fmla="*/ 0 w 363"/>
                <a:gd name="T21" fmla="*/ 0 h 61"/>
                <a:gd name="T22" fmla="*/ 0 w 363"/>
                <a:gd name="T23" fmla="*/ 0 h 61"/>
                <a:gd name="T24" fmla="*/ 0 w 363"/>
                <a:gd name="T25" fmla="*/ 0 h 61"/>
                <a:gd name="T26" fmla="*/ 0 w 363"/>
                <a:gd name="T27" fmla="*/ 0 h 61"/>
                <a:gd name="T28" fmla="*/ 0 w 363"/>
                <a:gd name="T29" fmla="*/ 0 h 61"/>
                <a:gd name="T30" fmla="*/ 0 w 363"/>
                <a:gd name="T31" fmla="*/ 0 h 61"/>
                <a:gd name="T32" fmla="*/ 0 w 363"/>
                <a:gd name="T33" fmla="*/ 0 h 61"/>
                <a:gd name="T34" fmla="*/ 0 w 363"/>
                <a:gd name="T35" fmla="*/ 0 h 61"/>
                <a:gd name="T36" fmla="*/ 0 w 363"/>
                <a:gd name="T37" fmla="*/ 0 h 61"/>
                <a:gd name="T38" fmla="*/ 0 w 363"/>
                <a:gd name="T39" fmla="*/ 0 h 61"/>
                <a:gd name="T40" fmla="*/ 0 w 363"/>
                <a:gd name="T41" fmla="*/ 0 h 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3"/>
                <a:gd name="T64" fmla="*/ 0 h 61"/>
                <a:gd name="T65" fmla="*/ 363 w 363"/>
                <a:gd name="T66" fmla="*/ 61 h 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3" h="61">
                  <a:moveTo>
                    <a:pt x="361" y="38"/>
                  </a:moveTo>
                  <a:lnTo>
                    <a:pt x="363" y="24"/>
                  </a:lnTo>
                  <a:lnTo>
                    <a:pt x="355" y="14"/>
                  </a:lnTo>
                  <a:lnTo>
                    <a:pt x="330" y="6"/>
                  </a:lnTo>
                  <a:lnTo>
                    <a:pt x="290" y="2"/>
                  </a:lnTo>
                  <a:lnTo>
                    <a:pt x="257" y="1"/>
                  </a:lnTo>
                  <a:lnTo>
                    <a:pt x="239" y="1"/>
                  </a:lnTo>
                  <a:lnTo>
                    <a:pt x="220" y="0"/>
                  </a:lnTo>
                  <a:lnTo>
                    <a:pt x="194" y="0"/>
                  </a:lnTo>
                  <a:lnTo>
                    <a:pt x="168" y="1"/>
                  </a:lnTo>
                  <a:lnTo>
                    <a:pt x="135" y="6"/>
                  </a:lnTo>
                  <a:lnTo>
                    <a:pt x="115" y="13"/>
                  </a:lnTo>
                  <a:lnTo>
                    <a:pt x="105" y="20"/>
                  </a:lnTo>
                  <a:lnTo>
                    <a:pt x="103" y="36"/>
                  </a:lnTo>
                  <a:lnTo>
                    <a:pt x="14" y="61"/>
                  </a:lnTo>
                  <a:lnTo>
                    <a:pt x="5" y="51"/>
                  </a:lnTo>
                  <a:lnTo>
                    <a:pt x="14" y="49"/>
                  </a:lnTo>
                  <a:lnTo>
                    <a:pt x="12" y="43"/>
                  </a:lnTo>
                  <a:lnTo>
                    <a:pt x="3" y="42"/>
                  </a:lnTo>
                  <a:lnTo>
                    <a:pt x="0" y="24"/>
                  </a:lnTo>
                  <a:lnTo>
                    <a:pt x="13" y="1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7" name="Freeform 246"/>
            <p:cNvSpPr>
              <a:spLocks/>
            </p:cNvSpPr>
            <p:nvPr/>
          </p:nvSpPr>
          <p:spPr bwMode="auto">
            <a:xfrm>
              <a:off x="1674" y="2562"/>
              <a:ext cx="161" cy="39"/>
            </a:xfrm>
            <a:custGeom>
              <a:avLst/>
              <a:gdLst>
                <a:gd name="T0" fmla="*/ 0 w 483"/>
                <a:gd name="T1" fmla="*/ 0 h 118"/>
                <a:gd name="T2" fmla="*/ 0 w 483"/>
                <a:gd name="T3" fmla="*/ 0 h 118"/>
                <a:gd name="T4" fmla="*/ 0 w 483"/>
                <a:gd name="T5" fmla="*/ 0 h 118"/>
                <a:gd name="T6" fmla="*/ 0 w 483"/>
                <a:gd name="T7" fmla="*/ 0 h 118"/>
                <a:gd name="T8" fmla="*/ 0 w 483"/>
                <a:gd name="T9" fmla="*/ 0 h 118"/>
                <a:gd name="T10" fmla="*/ 0 w 483"/>
                <a:gd name="T11" fmla="*/ 0 h 118"/>
                <a:gd name="T12" fmla="*/ 0 w 483"/>
                <a:gd name="T13" fmla="*/ 0 h 118"/>
                <a:gd name="T14" fmla="*/ 0 w 483"/>
                <a:gd name="T15" fmla="*/ 0 h 118"/>
                <a:gd name="T16" fmla="*/ 0 w 483"/>
                <a:gd name="T17" fmla="*/ 0 h 118"/>
                <a:gd name="T18" fmla="*/ 0 w 483"/>
                <a:gd name="T19" fmla="*/ 0 h 118"/>
                <a:gd name="T20" fmla="*/ 0 w 483"/>
                <a:gd name="T21" fmla="*/ 0 h 118"/>
                <a:gd name="T22" fmla="*/ 0 w 483"/>
                <a:gd name="T23" fmla="*/ 0 h 118"/>
                <a:gd name="T24" fmla="*/ 0 w 483"/>
                <a:gd name="T25" fmla="*/ 0 h 118"/>
                <a:gd name="T26" fmla="*/ 0 w 483"/>
                <a:gd name="T27" fmla="*/ 0 h 118"/>
                <a:gd name="T28" fmla="*/ 0 w 483"/>
                <a:gd name="T29" fmla="*/ 0 h 118"/>
                <a:gd name="T30" fmla="*/ 0 w 483"/>
                <a:gd name="T31" fmla="*/ 0 h 118"/>
                <a:gd name="T32" fmla="*/ 0 w 483"/>
                <a:gd name="T33" fmla="*/ 0 h 118"/>
                <a:gd name="T34" fmla="*/ 0 w 483"/>
                <a:gd name="T35" fmla="*/ 0 h 118"/>
                <a:gd name="T36" fmla="*/ 0 w 483"/>
                <a:gd name="T37" fmla="*/ 0 h 118"/>
                <a:gd name="T38" fmla="*/ 0 w 483"/>
                <a:gd name="T39" fmla="*/ 0 h 118"/>
                <a:gd name="T40" fmla="*/ 0 w 483"/>
                <a:gd name="T41" fmla="*/ 0 h 118"/>
                <a:gd name="T42" fmla="*/ 0 w 483"/>
                <a:gd name="T43" fmla="*/ 0 h 118"/>
                <a:gd name="T44" fmla="*/ 0 w 483"/>
                <a:gd name="T45" fmla="*/ 0 h 1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83"/>
                <a:gd name="T70" fmla="*/ 0 h 118"/>
                <a:gd name="T71" fmla="*/ 483 w 483"/>
                <a:gd name="T72" fmla="*/ 118 h 1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83" h="118">
                  <a:moveTo>
                    <a:pt x="117" y="87"/>
                  </a:moveTo>
                  <a:lnTo>
                    <a:pt x="7" y="118"/>
                  </a:lnTo>
                  <a:lnTo>
                    <a:pt x="0" y="94"/>
                  </a:lnTo>
                  <a:lnTo>
                    <a:pt x="1" y="68"/>
                  </a:lnTo>
                  <a:lnTo>
                    <a:pt x="29" y="23"/>
                  </a:lnTo>
                  <a:lnTo>
                    <a:pt x="175" y="2"/>
                  </a:lnTo>
                  <a:lnTo>
                    <a:pt x="225" y="0"/>
                  </a:lnTo>
                  <a:lnTo>
                    <a:pt x="257" y="0"/>
                  </a:lnTo>
                  <a:lnTo>
                    <a:pt x="305" y="0"/>
                  </a:lnTo>
                  <a:lnTo>
                    <a:pt x="354" y="5"/>
                  </a:lnTo>
                  <a:lnTo>
                    <a:pt x="451" y="23"/>
                  </a:lnTo>
                  <a:lnTo>
                    <a:pt x="481" y="67"/>
                  </a:lnTo>
                  <a:lnTo>
                    <a:pt x="483" y="92"/>
                  </a:lnTo>
                  <a:lnTo>
                    <a:pt x="475" y="118"/>
                  </a:lnTo>
                  <a:lnTo>
                    <a:pt x="366" y="87"/>
                  </a:lnTo>
                  <a:lnTo>
                    <a:pt x="364" y="73"/>
                  </a:lnTo>
                  <a:lnTo>
                    <a:pt x="351" y="65"/>
                  </a:lnTo>
                  <a:lnTo>
                    <a:pt x="333" y="61"/>
                  </a:lnTo>
                  <a:lnTo>
                    <a:pt x="230" y="55"/>
                  </a:lnTo>
                  <a:lnTo>
                    <a:pt x="152" y="61"/>
                  </a:lnTo>
                  <a:lnTo>
                    <a:pt x="134" y="65"/>
                  </a:lnTo>
                  <a:lnTo>
                    <a:pt x="123" y="72"/>
                  </a:lnTo>
                  <a:lnTo>
                    <a:pt x="117" y="87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46464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8" name="Freeform 247"/>
            <p:cNvSpPr>
              <a:spLocks/>
            </p:cNvSpPr>
            <p:nvPr/>
          </p:nvSpPr>
          <p:spPr bwMode="auto">
            <a:xfrm>
              <a:off x="1676" y="2591"/>
              <a:ext cx="38" cy="15"/>
            </a:xfrm>
            <a:custGeom>
              <a:avLst/>
              <a:gdLst>
                <a:gd name="T0" fmla="*/ 0 w 114"/>
                <a:gd name="T1" fmla="*/ 0 h 46"/>
                <a:gd name="T2" fmla="*/ 0 w 114"/>
                <a:gd name="T3" fmla="*/ 0 h 46"/>
                <a:gd name="T4" fmla="*/ 0 w 114"/>
                <a:gd name="T5" fmla="*/ 0 h 46"/>
                <a:gd name="T6" fmla="*/ 0 w 114"/>
                <a:gd name="T7" fmla="*/ 0 h 46"/>
                <a:gd name="T8" fmla="*/ 0 w 114"/>
                <a:gd name="T9" fmla="*/ 0 h 46"/>
                <a:gd name="T10" fmla="*/ 0 w 114"/>
                <a:gd name="T11" fmla="*/ 0 h 46"/>
                <a:gd name="T12" fmla="*/ 0 w 114"/>
                <a:gd name="T13" fmla="*/ 0 h 46"/>
                <a:gd name="T14" fmla="*/ 0 w 114"/>
                <a:gd name="T15" fmla="*/ 0 h 46"/>
                <a:gd name="T16" fmla="*/ 0 w 114"/>
                <a:gd name="T17" fmla="*/ 0 h 46"/>
                <a:gd name="T18" fmla="*/ 0 w 114"/>
                <a:gd name="T19" fmla="*/ 0 h 46"/>
                <a:gd name="T20" fmla="*/ 0 w 114"/>
                <a:gd name="T21" fmla="*/ 0 h 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4"/>
                <a:gd name="T34" fmla="*/ 0 h 46"/>
                <a:gd name="T35" fmla="*/ 114 w 114"/>
                <a:gd name="T36" fmla="*/ 46 h 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4" h="46">
                  <a:moveTo>
                    <a:pt x="0" y="28"/>
                  </a:moveTo>
                  <a:lnTo>
                    <a:pt x="110" y="0"/>
                  </a:lnTo>
                  <a:lnTo>
                    <a:pt x="114" y="16"/>
                  </a:lnTo>
                  <a:lnTo>
                    <a:pt x="100" y="25"/>
                  </a:lnTo>
                  <a:lnTo>
                    <a:pt x="78" y="34"/>
                  </a:lnTo>
                  <a:lnTo>
                    <a:pt x="35" y="45"/>
                  </a:lnTo>
                  <a:lnTo>
                    <a:pt x="16" y="46"/>
                  </a:lnTo>
                  <a:lnTo>
                    <a:pt x="3" y="46"/>
                  </a:lnTo>
                  <a:lnTo>
                    <a:pt x="2" y="40"/>
                  </a:lnTo>
                  <a:lnTo>
                    <a:pt x="0" y="3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464646"/>
            </a:solidFill>
            <a:ln w="0">
              <a:solidFill>
                <a:srgbClr val="46464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9" name="Freeform 248"/>
            <p:cNvSpPr>
              <a:spLocks/>
            </p:cNvSpPr>
            <p:nvPr/>
          </p:nvSpPr>
          <p:spPr bwMode="auto">
            <a:xfrm>
              <a:off x="1795" y="2591"/>
              <a:ext cx="36" cy="15"/>
            </a:xfrm>
            <a:custGeom>
              <a:avLst/>
              <a:gdLst>
                <a:gd name="T0" fmla="*/ 0 w 112"/>
                <a:gd name="T1" fmla="*/ 0 h 46"/>
                <a:gd name="T2" fmla="*/ 0 w 112"/>
                <a:gd name="T3" fmla="*/ 0 h 46"/>
                <a:gd name="T4" fmla="*/ 0 w 112"/>
                <a:gd name="T5" fmla="*/ 0 h 46"/>
                <a:gd name="T6" fmla="*/ 0 w 112"/>
                <a:gd name="T7" fmla="*/ 0 h 46"/>
                <a:gd name="T8" fmla="*/ 0 w 112"/>
                <a:gd name="T9" fmla="*/ 0 h 46"/>
                <a:gd name="T10" fmla="*/ 0 w 112"/>
                <a:gd name="T11" fmla="*/ 0 h 46"/>
                <a:gd name="T12" fmla="*/ 0 w 112"/>
                <a:gd name="T13" fmla="*/ 0 h 46"/>
                <a:gd name="T14" fmla="*/ 0 w 112"/>
                <a:gd name="T15" fmla="*/ 0 h 46"/>
                <a:gd name="T16" fmla="*/ 0 w 112"/>
                <a:gd name="T17" fmla="*/ 0 h 46"/>
                <a:gd name="T18" fmla="*/ 0 w 112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2"/>
                <a:gd name="T31" fmla="*/ 0 h 46"/>
                <a:gd name="T32" fmla="*/ 112 w 112"/>
                <a:gd name="T33" fmla="*/ 46 h 4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2" h="46">
                  <a:moveTo>
                    <a:pt x="112" y="31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3" y="25"/>
                  </a:lnTo>
                  <a:lnTo>
                    <a:pt x="37" y="35"/>
                  </a:lnTo>
                  <a:lnTo>
                    <a:pt x="76" y="45"/>
                  </a:lnTo>
                  <a:lnTo>
                    <a:pt x="95" y="46"/>
                  </a:lnTo>
                  <a:lnTo>
                    <a:pt x="108" y="46"/>
                  </a:lnTo>
                  <a:lnTo>
                    <a:pt x="109" y="40"/>
                  </a:lnTo>
                  <a:lnTo>
                    <a:pt x="112" y="31"/>
                  </a:lnTo>
                  <a:close/>
                </a:path>
              </a:pathLst>
            </a:custGeom>
            <a:solidFill>
              <a:srgbClr val="464646"/>
            </a:solidFill>
            <a:ln w="0">
              <a:solidFill>
                <a:srgbClr val="46464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0" name="Freeform 249"/>
            <p:cNvSpPr>
              <a:spLocks/>
            </p:cNvSpPr>
            <p:nvPr/>
          </p:nvSpPr>
          <p:spPr bwMode="auto">
            <a:xfrm>
              <a:off x="1809" y="2571"/>
              <a:ext cx="21" cy="26"/>
            </a:xfrm>
            <a:custGeom>
              <a:avLst/>
              <a:gdLst>
                <a:gd name="T0" fmla="*/ 0 w 70"/>
                <a:gd name="T1" fmla="*/ 0 h 80"/>
                <a:gd name="T2" fmla="*/ 0 w 70"/>
                <a:gd name="T3" fmla="*/ 0 h 80"/>
                <a:gd name="T4" fmla="*/ 0 w 70"/>
                <a:gd name="T5" fmla="*/ 0 h 80"/>
                <a:gd name="T6" fmla="*/ 0 w 70"/>
                <a:gd name="T7" fmla="*/ 0 h 80"/>
                <a:gd name="T8" fmla="*/ 0 w 70"/>
                <a:gd name="T9" fmla="*/ 0 h 80"/>
                <a:gd name="T10" fmla="*/ 0 w 70"/>
                <a:gd name="T11" fmla="*/ 0 h 80"/>
                <a:gd name="T12" fmla="*/ 0 w 70"/>
                <a:gd name="T13" fmla="*/ 0 h 80"/>
                <a:gd name="T14" fmla="*/ 0 w 70"/>
                <a:gd name="T15" fmla="*/ 0 h 80"/>
                <a:gd name="T16" fmla="*/ 0 w 70"/>
                <a:gd name="T17" fmla="*/ 0 h 80"/>
                <a:gd name="T18" fmla="*/ 0 w 70"/>
                <a:gd name="T19" fmla="*/ 0 h 80"/>
                <a:gd name="T20" fmla="*/ 0 w 70"/>
                <a:gd name="T21" fmla="*/ 0 h 80"/>
                <a:gd name="T22" fmla="*/ 0 w 70"/>
                <a:gd name="T23" fmla="*/ 0 h 80"/>
                <a:gd name="T24" fmla="*/ 0 w 70"/>
                <a:gd name="T25" fmla="*/ 0 h 80"/>
                <a:gd name="T26" fmla="*/ 0 w 70"/>
                <a:gd name="T27" fmla="*/ 0 h 80"/>
                <a:gd name="T28" fmla="*/ 0 w 70"/>
                <a:gd name="T29" fmla="*/ 0 h 80"/>
                <a:gd name="T30" fmla="*/ 0 w 70"/>
                <a:gd name="T31" fmla="*/ 0 h 80"/>
                <a:gd name="T32" fmla="*/ 0 w 70"/>
                <a:gd name="T33" fmla="*/ 0 h 80"/>
                <a:gd name="T34" fmla="*/ 0 w 70"/>
                <a:gd name="T35" fmla="*/ 0 h 80"/>
                <a:gd name="T36" fmla="*/ 0 w 70"/>
                <a:gd name="T37" fmla="*/ 0 h 8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0"/>
                <a:gd name="T58" fmla="*/ 0 h 80"/>
                <a:gd name="T59" fmla="*/ 70 w 70"/>
                <a:gd name="T60" fmla="*/ 80 h 8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0" h="80">
                  <a:moveTo>
                    <a:pt x="51" y="80"/>
                  </a:moveTo>
                  <a:lnTo>
                    <a:pt x="37" y="79"/>
                  </a:lnTo>
                  <a:lnTo>
                    <a:pt x="19" y="75"/>
                  </a:lnTo>
                  <a:lnTo>
                    <a:pt x="0" y="69"/>
                  </a:lnTo>
                  <a:lnTo>
                    <a:pt x="8" y="70"/>
                  </a:lnTo>
                  <a:lnTo>
                    <a:pt x="25" y="72"/>
                  </a:lnTo>
                  <a:lnTo>
                    <a:pt x="42" y="70"/>
                  </a:lnTo>
                  <a:lnTo>
                    <a:pt x="52" y="67"/>
                  </a:lnTo>
                  <a:lnTo>
                    <a:pt x="58" y="65"/>
                  </a:lnTo>
                  <a:lnTo>
                    <a:pt x="60" y="60"/>
                  </a:lnTo>
                  <a:lnTo>
                    <a:pt x="60" y="58"/>
                  </a:lnTo>
                  <a:lnTo>
                    <a:pt x="53" y="56"/>
                  </a:lnTo>
                  <a:lnTo>
                    <a:pt x="53" y="43"/>
                  </a:lnTo>
                  <a:lnTo>
                    <a:pt x="45" y="30"/>
                  </a:lnTo>
                  <a:lnTo>
                    <a:pt x="46" y="0"/>
                  </a:lnTo>
                  <a:lnTo>
                    <a:pt x="68" y="36"/>
                  </a:lnTo>
                  <a:lnTo>
                    <a:pt x="70" y="57"/>
                  </a:lnTo>
                  <a:lnTo>
                    <a:pt x="65" y="80"/>
                  </a:lnTo>
                  <a:lnTo>
                    <a:pt x="51" y="8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1" name="Freeform 250"/>
            <p:cNvSpPr>
              <a:spLocks/>
            </p:cNvSpPr>
            <p:nvPr/>
          </p:nvSpPr>
          <p:spPr bwMode="auto">
            <a:xfrm>
              <a:off x="1681" y="2563"/>
              <a:ext cx="64" cy="17"/>
            </a:xfrm>
            <a:custGeom>
              <a:avLst/>
              <a:gdLst>
                <a:gd name="T0" fmla="*/ 0 w 196"/>
                <a:gd name="T1" fmla="*/ 0 h 50"/>
                <a:gd name="T2" fmla="*/ 0 w 196"/>
                <a:gd name="T3" fmla="*/ 0 h 50"/>
                <a:gd name="T4" fmla="*/ 0 w 196"/>
                <a:gd name="T5" fmla="*/ 0 h 50"/>
                <a:gd name="T6" fmla="*/ 0 w 196"/>
                <a:gd name="T7" fmla="*/ 0 h 50"/>
                <a:gd name="T8" fmla="*/ 0 w 196"/>
                <a:gd name="T9" fmla="*/ 0 h 50"/>
                <a:gd name="T10" fmla="*/ 0 w 196"/>
                <a:gd name="T11" fmla="*/ 0 h 50"/>
                <a:gd name="T12" fmla="*/ 0 w 196"/>
                <a:gd name="T13" fmla="*/ 0 h 50"/>
                <a:gd name="T14" fmla="*/ 0 w 196"/>
                <a:gd name="T15" fmla="*/ 0 h 50"/>
                <a:gd name="T16" fmla="*/ 0 w 196"/>
                <a:gd name="T17" fmla="*/ 0 h 50"/>
                <a:gd name="T18" fmla="*/ 0 w 196"/>
                <a:gd name="T19" fmla="*/ 0 h 50"/>
                <a:gd name="T20" fmla="*/ 0 w 196"/>
                <a:gd name="T21" fmla="*/ 0 h 50"/>
                <a:gd name="T22" fmla="*/ 0 w 196"/>
                <a:gd name="T23" fmla="*/ 0 h 50"/>
                <a:gd name="T24" fmla="*/ 0 w 196"/>
                <a:gd name="T25" fmla="*/ 0 h 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6"/>
                <a:gd name="T40" fmla="*/ 0 h 50"/>
                <a:gd name="T41" fmla="*/ 196 w 196"/>
                <a:gd name="T42" fmla="*/ 50 h 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6" h="50">
                  <a:moveTo>
                    <a:pt x="125" y="25"/>
                  </a:moveTo>
                  <a:lnTo>
                    <a:pt x="114" y="27"/>
                  </a:lnTo>
                  <a:lnTo>
                    <a:pt x="107" y="25"/>
                  </a:lnTo>
                  <a:lnTo>
                    <a:pt x="102" y="22"/>
                  </a:lnTo>
                  <a:lnTo>
                    <a:pt x="101" y="19"/>
                  </a:lnTo>
                  <a:lnTo>
                    <a:pt x="104" y="12"/>
                  </a:lnTo>
                  <a:lnTo>
                    <a:pt x="123" y="4"/>
                  </a:lnTo>
                  <a:lnTo>
                    <a:pt x="153" y="0"/>
                  </a:lnTo>
                  <a:lnTo>
                    <a:pt x="8" y="20"/>
                  </a:lnTo>
                  <a:lnTo>
                    <a:pt x="3" y="33"/>
                  </a:lnTo>
                  <a:lnTo>
                    <a:pt x="0" y="50"/>
                  </a:lnTo>
                  <a:lnTo>
                    <a:pt x="196" y="22"/>
                  </a:lnTo>
                  <a:lnTo>
                    <a:pt x="125" y="25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2" name="Freeform 251"/>
            <p:cNvSpPr>
              <a:spLocks/>
            </p:cNvSpPr>
            <p:nvPr/>
          </p:nvSpPr>
          <p:spPr bwMode="auto">
            <a:xfrm>
              <a:off x="1764" y="2564"/>
              <a:ext cx="59" cy="15"/>
            </a:xfrm>
            <a:custGeom>
              <a:avLst/>
              <a:gdLst>
                <a:gd name="T0" fmla="*/ 0 w 176"/>
                <a:gd name="T1" fmla="*/ 0 h 43"/>
                <a:gd name="T2" fmla="*/ 0 w 176"/>
                <a:gd name="T3" fmla="*/ 0 h 43"/>
                <a:gd name="T4" fmla="*/ 0 w 176"/>
                <a:gd name="T5" fmla="*/ 0 h 43"/>
                <a:gd name="T6" fmla="*/ 0 w 176"/>
                <a:gd name="T7" fmla="*/ 0 h 43"/>
                <a:gd name="T8" fmla="*/ 0 w 176"/>
                <a:gd name="T9" fmla="*/ 0 h 43"/>
                <a:gd name="T10" fmla="*/ 0 w 176"/>
                <a:gd name="T11" fmla="*/ 0 h 43"/>
                <a:gd name="T12" fmla="*/ 0 w 176"/>
                <a:gd name="T13" fmla="*/ 0 h 43"/>
                <a:gd name="T14" fmla="*/ 0 w 176"/>
                <a:gd name="T15" fmla="*/ 0 h 43"/>
                <a:gd name="T16" fmla="*/ 0 w 176"/>
                <a:gd name="T17" fmla="*/ 0 h 43"/>
                <a:gd name="T18" fmla="*/ 0 w 176"/>
                <a:gd name="T19" fmla="*/ 0 h 43"/>
                <a:gd name="T20" fmla="*/ 0 w 176"/>
                <a:gd name="T21" fmla="*/ 0 h 43"/>
                <a:gd name="T22" fmla="*/ 0 w 176"/>
                <a:gd name="T23" fmla="*/ 0 h 43"/>
                <a:gd name="T24" fmla="*/ 0 w 176"/>
                <a:gd name="T25" fmla="*/ 0 h 43"/>
                <a:gd name="T26" fmla="*/ 0 w 176"/>
                <a:gd name="T27" fmla="*/ 0 h 43"/>
                <a:gd name="T28" fmla="*/ 0 w 176"/>
                <a:gd name="T29" fmla="*/ 0 h 43"/>
                <a:gd name="T30" fmla="*/ 0 w 176"/>
                <a:gd name="T31" fmla="*/ 0 h 43"/>
                <a:gd name="T32" fmla="*/ 0 w 176"/>
                <a:gd name="T33" fmla="*/ 0 h 43"/>
                <a:gd name="T34" fmla="*/ 0 w 176"/>
                <a:gd name="T35" fmla="*/ 0 h 43"/>
                <a:gd name="T36" fmla="*/ 0 w 176"/>
                <a:gd name="T37" fmla="*/ 0 h 43"/>
                <a:gd name="T38" fmla="*/ 0 w 176"/>
                <a:gd name="T39" fmla="*/ 0 h 43"/>
                <a:gd name="T40" fmla="*/ 0 w 176"/>
                <a:gd name="T41" fmla="*/ 0 h 43"/>
                <a:gd name="T42" fmla="*/ 0 w 176"/>
                <a:gd name="T43" fmla="*/ 0 h 43"/>
                <a:gd name="T44" fmla="*/ 0 w 176"/>
                <a:gd name="T45" fmla="*/ 0 h 43"/>
                <a:gd name="T46" fmla="*/ 0 w 176"/>
                <a:gd name="T47" fmla="*/ 0 h 43"/>
                <a:gd name="T48" fmla="*/ 0 w 176"/>
                <a:gd name="T49" fmla="*/ 0 h 43"/>
                <a:gd name="T50" fmla="*/ 0 w 176"/>
                <a:gd name="T51" fmla="*/ 0 h 43"/>
                <a:gd name="T52" fmla="*/ 0 w 176"/>
                <a:gd name="T53" fmla="*/ 0 h 43"/>
                <a:gd name="T54" fmla="*/ 0 w 176"/>
                <a:gd name="T55" fmla="*/ 0 h 43"/>
                <a:gd name="T56" fmla="*/ 0 w 176"/>
                <a:gd name="T57" fmla="*/ 0 h 43"/>
                <a:gd name="T58" fmla="*/ 0 w 176"/>
                <a:gd name="T59" fmla="*/ 0 h 4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6"/>
                <a:gd name="T91" fmla="*/ 0 h 43"/>
                <a:gd name="T92" fmla="*/ 176 w 176"/>
                <a:gd name="T93" fmla="*/ 43 h 43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6" h="43">
                  <a:moveTo>
                    <a:pt x="0" y="0"/>
                  </a:moveTo>
                  <a:lnTo>
                    <a:pt x="52" y="4"/>
                  </a:lnTo>
                  <a:lnTo>
                    <a:pt x="80" y="9"/>
                  </a:lnTo>
                  <a:lnTo>
                    <a:pt x="93" y="12"/>
                  </a:lnTo>
                  <a:lnTo>
                    <a:pt x="100" y="17"/>
                  </a:lnTo>
                  <a:lnTo>
                    <a:pt x="100" y="19"/>
                  </a:lnTo>
                  <a:lnTo>
                    <a:pt x="101" y="21"/>
                  </a:lnTo>
                  <a:lnTo>
                    <a:pt x="102" y="23"/>
                  </a:lnTo>
                  <a:lnTo>
                    <a:pt x="106" y="24"/>
                  </a:lnTo>
                  <a:lnTo>
                    <a:pt x="108" y="27"/>
                  </a:lnTo>
                  <a:lnTo>
                    <a:pt x="94" y="27"/>
                  </a:lnTo>
                  <a:lnTo>
                    <a:pt x="33" y="21"/>
                  </a:lnTo>
                  <a:lnTo>
                    <a:pt x="101" y="30"/>
                  </a:lnTo>
                  <a:lnTo>
                    <a:pt x="121" y="32"/>
                  </a:lnTo>
                  <a:lnTo>
                    <a:pt x="138" y="37"/>
                  </a:lnTo>
                  <a:lnTo>
                    <a:pt x="166" y="43"/>
                  </a:lnTo>
                  <a:lnTo>
                    <a:pt x="139" y="30"/>
                  </a:lnTo>
                  <a:lnTo>
                    <a:pt x="126" y="27"/>
                  </a:lnTo>
                  <a:lnTo>
                    <a:pt x="122" y="21"/>
                  </a:lnTo>
                  <a:lnTo>
                    <a:pt x="122" y="18"/>
                  </a:lnTo>
                  <a:lnTo>
                    <a:pt x="124" y="17"/>
                  </a:lnTo>
                  <a:lnTo>
                    <a:pt x="127" y="14"/>
                  </a:lnTo>
                  <a:lnTo>
                    <a:pt x="134" y="14"/>
                  </a:lnTo>
                  <a:lnTo>
                    <a:pt x="153" y="18"/>
                  </a:lnTo>
                  <a:lnTo>
                    <a:pt x="176" y="24"/>
                  </a:lnTo>
                  <a:lnTo>
                    <a:pt x="176" y="19"/>
                  </a:lnTo>
                  <a:lnTo>
                    <a:pt x="117" y="8"/>
                  </a:lnTo>
                  <a:lnTo>
                    <a:pt x="74" y="2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3" name="Freeform 252"/>
            <p:cNvSpPr>
              <a:spLocks/>
            </p:cNvSpPr>
            <p:nvPr/>
          </p:nvSpPr>
          <p:spPr bwMode="auto">
            <a:xfrm>
              <a:off x="1681" y="2571"/>
              <a:ext cx="138" cy="8"/>
            </a:xfrm>
            <a:custGeom>
              <a:avLst/>
              <a:gdLst>
                <a:gd name="T0" fmla="*/ 0 w 414"/>
                <a:gd name="T1" fmla="*/ 0 h 26"/>
                <a:gd name="T2" fmla="*/ 0 w 414"/>
                <a:gd name="T3" fmla="*/ 0 h 26"/>
                <a:gd name="T4" fmla="*/ 0 w 414"/>
                <a:gd name="T5" fmla="*/ 0 h 26"/>
                <a:gd name="T6" fmla="*/ 0 w 414"/>
                <a:gd name="T7" fmla="*/ 0 h 26"/>
                <a:gd name="T8" fmla="*/ 0 w 414"/>
                <a:gd name="T9" fmla="*/ 0 h 26"/>
                <a:gd name="T10" fmla="*/ 0 w 414"/>
                <a:gd name="T11" fmla="*/ 0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4"/>
                <a:gd name="T19" fmla="*/ 0 h 26"/>
                <a:gd name="T20" fmla="*/ 414 w 414"/>
                <a:gd name="T21" fmla="*/ 26 h 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4" h="26">
                  <a:moveTo>
                    <a:pt x="0" y="26"/>
                  </a:moveTo>
                  <a:lnTo>
                    <a:pt x="118" y="6"/>
                  </a:lnTo>
                  <a:lnTo>
                    <a:pt x="177" y="2"/>
                  </a:lnTo>
                  <a:lnTo>
                    <a:pt x="206" y="2"/>
                  </a:lnTo>
                  <a:lnTo>
                    <a:pt x="236" y="0"/>
                  </a:lnTo>
                  <a:lnTo>
                    <a:pt x="414" y="24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4" name="Freeform 253"/>
            <p:cNvSpPr>
              <a:spLocks/>
            </p:cNvSpPr>
            <p:nvPr/>
          </p:nvSpPr>
          <p:spPr bwMode="auto">
            <a:xfrm>
              <a:off x="1680" y="2584"/>
              <a:ext cx="5" cy="8"/>
            </a:xfrm>
            <a:custGeom>
              <a:avLst/>
              <a:gdLst>
                <a:gd name="T0" fmla="*/ 0 w 13"/>
                <a:gd name="T1" fmla="*/ 0 h 24"/>
                <a:gd name="T2" fmla="*/ 0 w 13"/>
                <a:gd name="T3" fmla="*/ 0 h 24"/>
                <a:gd name="T4" fmla="*/ 0 w 13"/>
                <a:gd name="T5" fmla="*/ 0 h 24"/>
                <a:gd name="T6" fmla="*/ 0 w 13"/>
                <a:gd name="T7" fmla="*/ 0 h 24"/>
                <a:gd name="T8" fmla="*/ 0 w 13"/>
                <a:gd name="T9" fmla="*/ 0 h 24"/>
                <a:gd name="T10" fmla="*/ 0 w 13"/>
                <a:gd name="T11" fmla="*/ 0 h 24"/>
                <a:gd name="T12" fmla="*/ 0 w 13"/>
                <a:gd name="T13" fmla="*/ 0 h 24"/>
                <a:gd name="T14" fmla="*/ 0 w 13"/>
                <a:gd name="T15" fmla="*/ 0 h 24"/>
                <a:gd name="T16" fmla="*/ 0 w 13"/>
                <a:gd name="T17" fmla="*/ 0 h 24"/>
                <a:gd name="T18" fmla="*/ 0 w 13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"/>
                <a:gd name="T31" fmla="*/ 0 h 24"/>
                <a:gd name="T32" fmla="*/ 13 w 13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" h="24">
                  <a:moveTo>
                    <a:pt x="7" y="3"/>
                  </a:moveTo>
                  <a:lnTo>
                    <a:pt x="0" y="12"/>
                  </a:lnTo>
                  <a:lnTo>
                    <a:pt x="0" y="18"/>
                  </a:lnTo>
                  <a:lnTo>
                    <a:pt x="3" y="24"/>
                  </a:lnTo>
                  <a:lnTo>
                    <a:pt x="10" y="21"/>
                  </a:lnTo>
                  <a:lnTo>
                    <a:pt x="13" y="18"/>
                  </a:lnTo>
                  <a:lnTo>
                    <a:pt x="10" y="12"/>
                  </a:lnTo>
                  <a:lnTo>
                    <a:pt x="10" y="5"/>
                  </a:lnTo>
                  <a:lnTo>
                    <a:pt x="10" y="0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5" name="Freeform 254"/>
            <p:cNvSpPr>
              <a:spLocks/>
            </p:cNvSpPr>
            <p:nvPr/>
          </p:nvSpPr>
          <p:spPr bwMode="auto">
            <a:xfrm>
              <a:off x="1819" y="2587"/>
              <a:ext cx="2" cy="5"/>
            </a:xfrm>
            <a:custGeom>
              <a:avLst/>
              <a:gdLst>
                <a:gd name="T0" fmla="*/ 0 w 10"/>
                <a:gd name="T1" fmla="*/ 0 h 17"/>
                <a:gd name="T2" fmla="*/ 0 w 10"/>
                <a:gd name="T3" fmla="*/ 0 h 17"/>
                <a:gd name="T4" fmla="*/ 0 w 10"/>
                <a:gd name="T5" fmla="*/ 0 h 17"/>
                <a:gd name="T6" fmla="*/ 0 w 10"/>
                <a:gd name="T7" fmla="*/ 0 h 17"/>
                <a:gd name="T8" fmla="*/ 0 w 10"/>
                <a:gd name="T9" fmla="*/ 0 h 17"/>
                <a:gd name="T10" fmla="*/ 0 w 10"/>
                <a:gd name="T11" fmla="*/ 0 h 17"/>
                <a:gd name="T12" fmla="*/ 0 w 10"/>
                <a:gd name="T13" fmla="*/ 0 h 17"/>
                <a:gd name="T14" fmla="*/ 0 w 10"/>
                <a:gd name="T15" fmla="*/ 0 h 17"/>
                <a:gd name="T16" fmla="*/ 0 w 10"/>
                <a:gd name="T17" fmla="*/ 0 h 17"/>
                <a:gd name="T18" fmla="*/ 0 w 10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17"/>
                <a:gd name="T32" fmla="*/ 10 w 10"/>
                <a:gd name="T33" fmla="*/ 17 h 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17">
                  <a:moveTo>
                    <a:pt x="9" y="0"/>
                  </a:moveTo>
                  <a:lnTo>
                    <a:pt x="10" y="6"/>
                  </a:lnTo>
                  <a:lnTo>
                    <a:pt x="9" y="11"/>
                  </a:lnTo>
                  <a:lnTo>
                    <a:pt x="7" y="17"/>
                  </a:lnTo>
                  <a:lnTo>
                    <a:pt x="3" y="14"/>
                  </a:lnTo>
                  <a:lnTo>
                    <a:pt x="0" y="14"/>
                  </a:lnTo>
                  <a:lnTo>
                    <a:pt x="1" y="9"/>
                  </a:lnTo>
                  <a:lnTo>
                    <a:pt x="3" y="2"/>
                  </a:lnTo>
                  <a:lnTo>
                    <a:pt x="3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6" name="Freeform 255"/>
            <p:cNvSpPr>
              <a:spLocks/>
            </p:cNvSpPr>
            <p:nvPr/>
          </p:nvSpPr>
          <p:spPr bwMode="auto">
            <a:xfrm>
              <a:off x="1730" y="2582"/>
              <a:ext cx="7" cy="9"/>
            </a:xfrm>
            <a:custGeom>
              <a:avLst/>
              <a:gdLst>
                <a:gd name="T0" fmla="*/ 0 w 21"/>
                <a:gd name="T1" fmla="*/ 0 h 26"/>
                <a:gd name="T2" fmla="*/ 0 w 21"/>
                <a:gd name="T3" fmla="*/ 0 h 26"/>
                <a:gd name="T4" fmla="*/ 0 w 21"/>
                <a:gd name="T5" fmla="*/ 0 h 26"/>
                <a:gd name="T6" fmla="*/ 0 w 21"/>
                <a:gd name="T7" fmla="*/ 0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"/>
                <a:gd name="T13" fmla="*/ 0 h 26"/>
                <a:gd name="T14" fmla="*/ 21 w 21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" h="26">
                  <a:moveTo>
                    <a:pt x="0" y="26"/>
                  </a:moveTo>
                  <a:lnTo>
                    <a:pt x="21" y="0"/>
                  </a:lnTo>
                  <a:lnTo>
                    <a:pt x="0" y="2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5A5A5A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7" name="Freeform 256"/>
            <p:cNvSpPr>
              <a:spLocks/>
            </p:cNvSpPr>
            <p:nvPr/>
          </p:nvSpPr>
          <p:spPr bwMode="auto">
            <a:xfrm>
              <a:off x="1770" y="2582"/>
              <a:ext cx="8" cy="9"/>
            </a:xfrm>
            <a:custGeom>
              <a:avLst/>
              <a:gdLst>
                <a:gd name="T0" fmla="*/ 0 w 23"/>
                <a:gd name="T1" fmla="*/ 0 h 26"/>
                <a:gd name="T2" fmla="*/ 0 w 23"/>
                <a:gd name="T3" fmla="*/ 0 h 26"/>
                <a:gd name="T4" fmla="*/ 0 w 23"/>
                <a:gd name="T5" fmla="*/ 0 h 26"/>
                <a:gd name="T6" fmla="*/ 0 w 23"/>
                <a:gd name="T7" fmla="*/ 0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"/>
                <a:gd name="T13" fmla="*/ 0 h 26"/>
                <a:gd name="T14" fmla="*/ 23 w 23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" h="26">
                  <a:moveTo>
                    <a:pt x="22" y="26"/>
                  </a:moveTo>
                  <a:lnTo>
                    <a:pt x="0" y="0"/>
                  </a:lnTo>
                  <a:lnTo>
                    <a:pt x="23" y="2"/>
                  </a:lnTo>
                  <a:lnTo>
                    <a:pt x="22" y="26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5A5A5A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8" name="Freeform 257"/>
            <p:cNvSpPr>
              <a:spLocks/>
            </p:cNvSpPr>
            <p:nvPr/>
          </p:nvSpPr>
          <p:spPr bwMode="auto">
            <a:xfrm>
              <a:off x="1693" y="2573"/>
              <a:ext cx="62" cy="16"/>
            </a:xfrm>
            <a:custGeom>
              <a:avLst/>
              <a:gdLst>
                <a:gd name="T0" fmla="*/ 0 w 184"/>
                <a:gd name="T1" fmla="*/ 0 h 47"/>
                <a:gd name="T2" fmla="*/ 0 w 184"/>
                <a:gd name="T3" fmla="*/ 0 h 47"/>
                <a:gd name="T4" fmla="*/ 0 w 184"/>
                <a:gd name="T5" fmla="*/ 0 h 47"/>
                <a:gd name="T6" fmla="*/ 0 w 184"/>
                <a:gd name="T7" fmla="*/ 0 h 47"/>
                <a:gd name="T8" fmla="*/ 0 w 184"/>
                <a:gd name="T9" fmla="*/ 0 h 47"/>
                <a:gd name="T10" fmla="*/ 0 w 184"/>
                <a:gd name="T11" fmla="*/ 0 h 47"/>
                <a:gd name="T12" fmla="*/ 0 w 184"/>
                <a:gd name="T13" fmla="*/ 0 h 47"/>
                <a:gd name="T14" fmla="*/ 0 w 184"/>
                <a:gd name="T15" fmla="*/ 0 h 47"/>
                <a:gd name="T16" fmla="*/ 0 w 184"/>
                <a:gd name="T17" fmla="*/ 0 h 47"/>
                <a:gd name="T18" fmla="*/ 0 w 184"/>
                <a:gd name="T19" fmla="*/ 0 h 47"/>
                <a:gd name="T20" fmla="*/ 0 w 184"/>
                <a:gd name="T21" fmla="*/ 0 h 47"/>
                <a:gd name="T22" fmla="*/ 0 w 184"/>
                <a:gd name="T23" fmla="*/ 0 h 47"/>
                <a:gd name="T24" fmla="*/ 0 w 184"/>
                <a:gd name="T25" fmla="*/ 0 h 47"/>
                <a:gd name="T26" fmla="*/ 0 w 184"/>
                <a:gd name="T27" fmla="*/ 0 h 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4"/>
                <a:gd name="T43" fmla="*/ 0 h 47"/>
                <a:gd name="T44" fmla="*/ 184 w 184"/>
                <a:gd name="T45" fmla="*/ 47 h 4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4" h="47">
                  <a:moveTo>
                    <a:pt x="0" y="18"/>
                  </a:moveTo>
                  <a:lnTo>
                    <a:pt x="90" y="4"/>
                  </a:lnTo>
                  <a:lnTo>
                    <a:pt x="136" y="1"/>
                  </a:lnTo>
                  <a:lnTo>
                    <a:pt x="159" y="1"/>
                  </a:lnTo>
                  <a:lnTo>
                    <a:pt x="184" y="0"/>
                  </a:lnTo>
                  <a:lnTo>
                    <a:pt x="132" y="3"/>
                  </a:lnTo>
                  <a:lnTo>
                    <a:pt x="111" y="10"/>
                  </a:lnTo>
                  <a:lnTo>
                    <a:pt x="78" y="12"/>
                  </a:lnTo>
                  <a:lnTo>
                    <a:pt x="66" y="21"/>
                  </a:lnTo>
                  <a:lnTo>
                    <a:pt x="62" y="30"/>
                  </a:lnTo>
                  <a:lnTo>
                    <a:pt x="48" y="40"/>
                  </a:lnTo>
                  <a:lnTo>
                    <a:pt x="44" y="47"/>
                  </a:lnTo>
                  <a:lnTo>
                    <a:pt x="20" y="21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9" name="Freeform 258"/>
            <p:cNvSpPr>
              <a:spLocks/>
            </p:cNvSpPr>
            <p:nvPr/>
          </p:nvSpPr>
          <p:spPr bwMode="auto">
            <a:xfrm>
              <a:off x="1781" y="2574"/>
              <a:ext cx="35" cy="17"/>
            </a:xfrm>
            <a:custGeom>
              <a:avLst/>
              <a:gdLst>
                <a:gd name="T0" fmla="*/ 0 w 105"/>
                <a:gd name="T1" fmla="*/ 0 h 51"/>
                <a:gd name="T2" fmla="*/ 0 w 105"/>
                <a:gd name="T3" fmla="*/ 0 h 51"/>
                <a:gd name="T4" fmla="*/ 0 w 105"/>
                <a:gd name="T5" fmla="*/ 0 h 51"/>
                <a:gd name="T6" fmla="*/ 0 w 105"/>
                <a:gd name="T7" fmla="*/ 0 h 51"/>
                <a:gd name="T8" fmla="*/ 0 w 105"/>
                <a:gd name="T9" fmla="*/ 0 h 51"/>
                <a:gd name="T10" fmla="*/ 0 w 105"/>
                <a:gd name="T11" fmla="*/ 0 h 51"/>
                <a:gd name="T12" fmla="*/ 0 w 105"/>
                <a:gd name="T13" fmla="*/ 0 h 51"/>
                <a:gd name="T14" fmla="*/ 0 w 105"/>
                <a:gd name="T15" fmla="*/ 0 h 51"/>
                <a:gd name="T16" fmla="*/ 0 w 105"/>
                <a:gd name="T17" fmla="*/ 0 h 51"/>
                <a:gd name="T18" fmla="*/ 0 w 105"/>
                <a:gd name="T19" fmla="*/ 0 h 51"/>
                <a:gd name="T20" fmla="*/ 0 w 105"/>
                <a:gd name="T21" fmla="*/ 0 h 51"/>
                <a:gd name="T22" fmla="*/ 0 w 105"/>
                <a:gd name="T23" fmla="*/ 0 h 5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5"/>
                <a:gd name="T37" fmla="*/ 0 h 51"/>
                <a:gd name="T38" fmla="*/ 105 w 105"/>
                <a:gd name="T39" fmla="*/ 51 h 5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5" h="51">
                  <a:moveTo>
                    <a:pt x="98" y="21"/>
                  </a:moveTo>
                  <a:lnTo>
                    <a:pt x="105" y="16"/>
                  </a:lnTo>
                  <a:lnTo>
                    <a:pt x="0" y="0"/>
                  </a:lnTo>
                  <a:lnTo>
                    <a:pt x="16" y="2"/>
                  </a:lnTo>
                  <a:lnTo>
                    <a:pt x="29" y="7"/>
                  </a:lnTo>
                  <a:lnTo>
                    <a:pt x="24" y="20"/>
                  </a:lnTo>
                  <a:lnTo>
                    <a:pt x="49" y="31"/>
                  </a:lnTo>
                  <a:lnTo>
                    <a:pt x="56" y="51"/>
                  </a:lnTo>
                  <a:lnTo>
                    <a:pt x="61" y="37"/>
                  </a:lnTo>
                  <a:lnTo>
                    <a:pt x="72" y="25"/>
                  </a:lnTo>
                  <a:lnTo>
                    <a:pt x="82" y="22"/>
                  </a:lnTo>
                  <a:lnTo>
                    <a:pt x="98" y="21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0" name="Freeform 259"/>
            <p:cNvSpPr>
              <a:spLocks/>
            </p:cNvSpPr>
            <p:nvPr/>
          </p:nvSpPr>
          <p:spPr bwMode="auto">
            <a:xfrm>
              <a:off x="1700" y="2602"/>
              <a:ext cx="107" cy="90"/>
            </a:xfrm>
            <a:custGeom>
              <a:avLst/>
              <a:gdLst>
                <a:gd name="T0" fmla="*/ 0 w 325"/>
                <a:gd name="T1" fmla="*/ 0 h 270"/>
                <a:gd name="T2" fmla="*/ 0 w 325"/>
                <a:gd name="T3" fmla="*/ 0 h 270"/>
                <a:gd name="T4" fmla="*/ 0 w 325"/>
                <a:gd name="T5" fmla="*/ 0 h 270"/>
                <a:gd name="T6" fmla="*/ 0 w 325"/>
                <a:gd name="T7" fmla="*/ 0 h 270"/>
                <a:gd name="T8" fmla="*/ 0 w 325"/>
                <a:gd name="T9" fmla="*/ 0 h 270"/>
                <a:gd name="T10" fmla="*/ 0 w 325"/>
                <a:gd name="T11" fmla="*/ 0 h 270"/>
                <a:gd name="T12" fmla="*/ 0 w 325"/>
                <a:gd name="T13" fmla="*/ 0 h 270"/>
                <a:gd name="T14" fmla="*/ 0 w 325"/>
                <a:gd name="T15" fmla="*/ 0 h 270"/>
                <a:gd name="T16" fmla="*/ 0 w 325"/>
                <a:gd name="T17" fmla="*/ 0 h 270"/>
                <a:gd name="T18" fmla="*/ 0 w 325"/>
                <a:gd name="T19" fmla="*/ 0 h 270"/>
                <a:gd name="T20" fmla="*/ 0 w 325"/>
                <a:gd name="T21" fmla="*/ 0 h 270"/>
                <a:gd name="T22" fmla="*/ 0 w 325"/>
                <a:gd name="T23" fmla="*/ 0 h 270"/>
                <a:gd name="T24" fmla="*/ 0 w 325"/>
                <a:gd name="T25" fmla="*/ 0 h 270"/>
                <a:gd name="T26" fmla="*/ 0 w 325"/>
                <a:gd name="T27" fmla="*/ 0 h 270"/>
                <a:gd name="T28" fmla="*/ 0 w 325"/>
                <a:gd name="T29" fmla="*/ 0 h 270"/>
                <a:gd name="T30" fmla="*/ 0 w 325"/>
                <a:gd name="T31" fmla="*/ 0 h 270"/>
                <a:gd name="T32" fmla="*/ 0 w 325"/>
                <a:gd name="T33" fmla="*/ 0 h 270"/>
                <a:gd name="T34" fmla="*/ 0 w 325"/>
                <a:gd name="T35" fmla="*/ 0 h 270"/>
                <a:gd name="T36" fmla="*/ 0 w 325"/>
                <a:gd name="T37" fmla="*/ 0 h 270"/>
                <a:gd name="T38" fmla="*/ 0 w 325"/>
                <a:gd name="T39" fmla="*/ 0 h 270"/>
                <a:gd name="T40" fmla="*/ 0 w 325"/>
                <a:gd name="T41" fmla="*/ 0 h 270"/>
                <a:gd name="T42" fmla="*/ 0 w 325"/>
                <a:gd name="T43" fmla="*/ 0 h 270"/>
                <a:gd name="T44" fmla="*/ 0 w 325"/>
                <a:gd name="T45" fmla="*/ 0 h 270"/>
                <a:gd name="T46" fmla="*/ 0 w 325"/>
                <a:gd name="T47" fmla="*/ 0 h 270"/>
                <a:gd name="T48" fmla="*/ 0 w 325"/>
                <a:gd name="T49" fmla="*/ 0 h 270"/>
                <a:gd name="T50" fmla="*/ 0 w 325"/>
                <a:gd name="T51" fmla="*/ 0 h 270"/>
                <a:gd name="T52" fmla="*/ 0 w 325"/>
                <a:gd name="T53" fmla="*/ 0 h 270"/>
                <a:gd name="T54" fmla="*/ 0 w 325"/>
                <a:gd name="T55" fmla="*/ 0 h 270"/>
                <a:gd name="T56" fmla="*/ 0 w 325"/>
                <a:gd name="T57" fmla="*/ 0 h 270"/>
                <a:gd name="T58" fmla="*/ 0 w 325"/>
                <a:gd name="T59" fmla="*/ 0 h 270"/>
                <a:gd name="T60" fmla="*/ 0 w 325"/>
                <a:gd name="T61" fmla="*/ 0 h 270"/>
                <a:gd name="T62" fmla="*/ 0 w 325"/>
                <a:gd name="T63" fmla="*/ 0 h 270"/>
                <a:gd name="T64" fmla="*/ 0 w 325"/>
                <a:gd name="T65" fmla="*/ 0 h 27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5"/>
                <a:gd name="T100" fmla="*/ 0 h 270"/>
                <a:gd name="T101" fmla="*/ 325 w 325"/>
                <a:gd name="T102" fmla="*/ 270 h 27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5" h="270">
                  <a:moveTo>
                    <a:pt x="307" y="3"/>
                  </a:moveTo>
                  <a:lnTo>
                    <a:pt x="325" y="129"/>
                  </a:lnTo>
                  <a:lnTo>
                    <a:pt x="325" y="161"/>
                  </a:lnTo>
                  <a:lnTo>
                    <a:pt x="325" y="177"/>
                  </a:lnTo>
                  <a:lnTo>
                    <a:pt x="325" y="193"/>
                  </a:lnTo>
                  <a:lnTo>
                    <a:pt x="318" y="258"/>
                  </a:lnTo>
                  <a:lnTo>
                    <a:pt x="238" y="267"/>
                  </a:lnTo>
                  <a:lnTo>
                    <a:pt x="198" y="269"/>
                  </a:lnTo>
                  <a:lnTo>
                    <a:pt x="177" y="269"/>
                  </a:lnTo>
                  <a:lnTo>
                    <a:pt x="156" y="270"/>
                  </a:lnTo>
                  <a:lnTo>
                    <a:pt x="81" y="268"/>
                  </a:lnTo>
                  <a:lnTo>
                    <a:pt x="7" y="258"/>
                  </a:lnTo>
                  <a:lnTo>
                    <a:pt x="1" y="195"/>
                  </a:lnTo>
                  <a:lnTo>
                    <a:pt x="1" y="163"/>
                  </a:lnTo>
                  <a:lnTo>
                    <a:pt x="1" y="147"/>
                  </a:lnTo>
                  <a:lnTo>
                    <a:pt x="0" y="130"/>
                  </a:lnTo>
                  <a:lnTo>
                    <a:pt x="19" y="0"/>
                  </a:lnTo>
                  <a:lnTo>
                    <a:pt x="19" y="12"/>
                  </a:lnTo>
                  <a:lnTo>
                    <a:pt x="10" y="87"/>
                  </a:lnTo>
                  <a:lnTo>
                    <a:pt x="9" y="128"/>
                  </a:lnTo>
                  <a:lnTo>
                    <a:pt x="14" y="164"/>
                  </a:lnTo>
                  <a:lnTo>
                    <a:pt x="22" y="175"/>
                  </a:lnTo>
                  <a:lnTo>
                    <a:pt x="34" y="180"/>
                  </a:lnTo>
                  <a:lnTo>
                    <a:pt x="172" y="186"/>
                  </a:lnTo>
                  <a:lnTo>
                    <a:pt x="292" y="180"/>
                  </a:lnTo>
                  <a:lnTo>
                    <a:pt x="305" y="175"/>
                  </a:lnTo>
                  <a:lnTo>
                    <a:pt x="312" y="164"/>
                  </a:lnTo>
                  <a:lnTo>
                    <a:pt x="315" y="130"/>
                  </a:lnTo>
                  <a:lnTo>
                    <a:pt x="315" y="110"/>
                  </a:lnTo>
                  <a:lnTo>
                    <a:pt x="315" y="87"/>
                  </a:lnTo>
                  <a:lnTo>
                    <a:pt x="307" y="9"/>
                  </a:lnTo>
                  <a:lnTo>
                    <a:pt x="306" y="0"/>
                  </a:lnTo>
                  <a:lnTo>
                    <a:pt x="307" y="3"/>
                  </a:lnTo>
                  <a:close/>
                </a:path>
              </a:pathLst>
            </a:custGeom>
            <a:solidFill>
              <a:srgbClr val="464646"/>
            </a:solidFill>
            <a:ln w="0">
              <a:solidFill>
                <a:srgbClr val="46464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1" name="Freeform 260"/>
            <p:cNvSpPr>
              <a:spLocks/>
            </p:cNvSpPr>
            <p:nvPr/>
          </p:nvSpPr>
          <p:spPr bwMode="auto">
            <a:xfrm>
              <a:off x="1703" y="2598"/>
              <a:ext cx="102" cy="66"/>
            </a:xfrm>
            <a:custGeom>
              <a:avLst/>
              <a:gdLst>
                <a:gd name="T0" fmla="*/ 0 w 305"/>
                <a:gd name="T1" fmla="*/ 0 h 199"/>
                <a:gd name="T2" fmla="*/ 0 w 305"/>
                <a:gd name="T3" fmla="*/ 0 h 199"/>
                <a:gd name="T4" fmla="*/ 0 w 305"/>
                <a:gd name="T5" fmla="*/ 0 h 199"/>
                <a:gd name="T6" fmla="*/ 0 w 305"/>
                <a:gd name="T7" fmla="*/ 0 h 199"/>
                <a:gd name="T8" fmla="*/ 0 w 305"/>
                <a:gd name="T9" fmla="*/ 0 h 199"/>
                <a:gd name="T10" fmla="*/ 0 w 305"/>
                <a:gd name="T11" fmla="*/ 0 h 199"/>
                <a:gd name="T12" fmla="*/ 0 w 305"/>
                <a:gd name="T13" fmla="*/ 0 h 199"/>
                <a:gd name="T14" fmla="*/ 0 w 305"/>
                <a:gd name="T15" fmla="*/ 0 h 199"/>
                <a:gd name="T16" fmla="*/ 0 w 305"/>
                <a:gd name="T17" fmla="*/ 0 h 199"/>
                <a:gd name="T18" fmla="*/ 0 w 305"/>
                <a:gd name="T19" fmla="*/ 0 h 199"/>
                <a:gd name="T20" fmla="*/ 0 w 305"/>
                <a:gd name="T21" fmla="*/ 0 h 199"/>
                <a:gd name="T22" fmla="*/ 0 w 305"/>
                <a:gd name="T23" fmla="*/ 0 h 199"/>
                <a:gd name="T24" fmla="*/ 0 w 305"/>
                <a:gd name="T25" fmla="*/ 0 h 199"/>
                <a:gd name="T26" fmla="*/ 0 w 305"/>
                <a:gd name="T27" fmla="*/ 0 h 199"/>
                <a:gd name="T28" fmla="*/ 0 w 305"/>
                <a:gd name="T29" fmla="*/ 0 h 199"/>
                <a:gd name="T30" fmla="*/ 0 w 305"/>
                <a:gd name="T31" fmla="*/ 0 h 199"/>
                <a:gd name="T32" fmla="*/ 0 w 305"/>
                <a:gd name="T33" fmla="*/ 0 h 199"/>
                <a:gd name="T34" fmla="*/ 0 w 305"/>
                <a:gd name="T35" fmla="*/ 0 h 199"/>
                <a:gd name="T36" fmla="*/ 0 w 305"/>
                <a:gd name="T37" fmla="*/ 0 h 199"/>
                <a:gd name="T38" fmla="*/ 0 w 305"/>
                <a:gd name="T39" fmla="*/ 0 h 199"/>
                <a:gd name="T40" fmla="*/ 0 w 305"/>
                <a:gd name="T41" fmla="*/ 0 h 199"/>
                <a:gd name="T42" fmla="*/ 0 w 305"/>
                <a:gd name="T43" fmla="*/ 0 h 199"/>
                <a:gd name="T44" fmla="*/ 0 w 305"/>
                <a:gd name="T45" fmla="*/ 0 h 199"/>
                <a:gd name="T46" fmla="*/ 0 w 305"/>
                <a:gd name="T47" fmla="*/ 0 h 199"/>
                <a:gd name="T48" fmla="*/ 0 w 305"/>
                <a:gd name="T49" fmla="*/ 0 h 199"/>
                <a:gd name="T50" fmla="*/ 0 w 305"/>
                <a:gd name="T51" fmla="*/ 0 h 199"/>
                <a:gd name="T52" fmla="*/ 0 w 305"/>
                <a:gd name="T53" fmla="*/ 0 h 199"/>
                <a:gd name="T54" fmla="*/ 0 w 305"/>
                <a:gd name="T55" fmla="*/ 0 h 19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305"/>
                <a:gd name="T85" fmla="*/ 0 h 199"/>
                <a:gd name="T86" fmla="*/ 305 w 305"/>
                <a:gd name="T87" fmla="*/ 199 h 19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305" h="199">
                  <a:moveTo>
                    <a:pt x="24" y="192"/>
                  </a:moveTo>
                  <a:lnTo>
                    <a:pt x="12" y="188"/>
                  </a:lnTo>
                  <a:lnTo>
                    <a:pt x="4" y="176"/>
                  </a:lnTo>
                  <a:lnTo>
                    <a:pt x="0" y="142"/>
                  </a:lnTo>
                  <a:lnTo>
                    <a:pt x="0" y="123"/>
                  </a:lnTo>
                  <a:lnTo>
                    <a:pt x="0" y="100"/>
                  </a:lnTo>
                  <a:lnTo>
                    <a:pt x="9" y="22"/>
                  </a:lnTo>
                  <a:lnTo>
                    <a:pt x="12" y="11"/>
                  </a:lnTo>
                  <a:lnTo>
                    <a:pt x="19" y="5"/>
                  </a:lnTo>
                  <a:lnTo>
                    <a:pt x="70" y="2"/>
                  </a:lnTo>
                  <a:lnTo>
                    <a:pt x="127" y="0"/>
                  </a:lnTo>
                  <a:lnTo>
                    <a:pt x="152" y="0"/>
                  </a:lnTo>
                  <a:lnTo>
                    <a:pt x="176" y="0"/>
                  </a:lnTo>
                  <a:lnTo>
                    <a:pt x="202" y="0"/>
                  </a:lnTo>
                  <a:lnTo>
                    <a:pt x="234" y="2"/>
                  </a:lnTo>
                  <a:lnTo>
                    <a:pt x="262" y="2"/>
                  </a:lnTo>
                  <a:lnTo>
                    <a:pt x="285" y="5"/>
                  </a:lnTo>
                  <a:lnTo>
                    <a:pt x="295" y="11"/>
                  </a:lnTo>
                  <a:lnTo>
                    <a:pt x="297" y="22"/>
                  </a:lnTo>
                  <a:lnTo>
                    <a:pt x="304" y="98"/>
                  </a:lnTo>
                  <a:lnTo>
                    <a:pt x="305" y="139"/>
                  </a:lnTo>
                  <a:lnTo>
                    <a:pt x="305" y="159"/>
                  </a:lnTo>
                  <a:lnTo>
                    <a:pt x="302" y="176"/>
                  </a:lnTo>
                  <a:lnTo>
                    <a:pt x="295" y="188"/>
                  </a:lnTo>
                  <a:lnTo>
                    <a:pt x="282" y="192"/>
                  </a:lnTo>
                  <a:lnTo>
                    <a:pt x="153" y="199"/>
                  </a:lnTo>
                  <a:lnTo>
                    <a:pt x="76" y="199"/>
                  </a:lnTo>
                  <a:lnTo>
                    <a:pt x="24" y="192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2" name="Freeform 261"/>
            <p:cNvSpPr>
              <a:spLocks/>
            </p:cNvSpPr>
            <p:nvPr/>
          </p:nvSpPr>
          <p:spPr bwMode="auto">
            <a:xfrm>
              <a:off x="1708" y="2595"/>
              <a:ext cx="89" cy="56"/>
            </a:xfrm>
            <a:custGeom>
              <a:avLst/>
              <a:gdLst>
                <a:gd name="T0" fmla="*/ 0 w 266"/>
                <a:gd name="T1" fmla="*/ 0 h 169"/>
                <a:gd name="T2" fmla="*/ 0 w 266"/>
                <a:gd name="T3" fmla="*/ 0 h 169"/>
                <a:gd name="T4" fmla="*/ 0 w 266"/>
                <a:gd name="T5" fmla="*/ 0 h 169"/>
                <a:gd name="T6" fmla="*/ 0 w 266"/>
                <a:gd name="T7" fmla="*/ 0 h 169"/>
                <a:gd name="T8" fmla="*/ 0 w 266"/>
                <a:gd name="T9" fmla="*/ 0 h 169"/>
                <a:gd name="T10" fmla="*/ 0 w 266"/>
                <a:gd name="T11" fmla="*/ 0 h 169"/>
                <a:gd name="T12" fmla="*/ 0 w 266"/>
                <a:gd name="T13" fmla="*/ 0 h 169"/>
                <a:gd name="T14" fmla="*/ 0 w 266"/>
                <a:gd name="T15" fmla="*/ 0 h 169"/>
                <a:gd name="T16" fmla="*/ 0 w 266"/>
                <a:gd name="T17" fmla="*/ 0 h 169"/>
                <a:gd name="T18" fmla="*/ 0 w 266"/>
                <a:gd name="T19" fmla="*/ 0 h 169"/>
                <a:gd name="T20" fmla="*/ 0 w 266"/>
                <a:gd name="T21" fmla="*/ 0 h 169"/>
                <a:gd name="T22" fmla="*/ 0 w 266"/>
                <a:gd name="T23" fmla="*/ 0 h 169"/>
                <a:gd name="T24" fmla="*/ 0 w 266"/>
                <a:gd name="T25" fmla="*/ 0 h 169"/>
                <a:gd name="T26" fmla="*/ 0 w 266"/>
                <a:gd name="T27" fmla="*/ 0 h 169"/>
                <a:gd name="T28" fmla="*/ 0 w 266"/>
                <a:gd name="T29" fmla="*/ 0 h 169"/>
                <a:gd name="T30" fmla="*/ 0 w 266"/>
                <a:gd name="T31" fmla="*/ 0 h 169"/>
                <a:gd name="T32" fmla="*/ 0 w 266"/>
                <a:gd name="T33" fmla="*/ 0 h 169"/>
                <a:gd name="T34" fmla="*/ 0 w 266"/>
                <a:gd name="T35" fmla="*/ 0 h 169"/>
                <a:gd name="T36" fmla="*/ 0 w 266"/>
                <a:gd name="T37" fmla="*/ 0 h 169"/>
                <a:gd name="T38" fmla="*/ 0 w 266"/>
                <a:gd name="T39" fmla="*/ 0 h 169"/>
                <a:gd name="T40" fmla="*/ 0 w 266"/>
                <a:gd name="T41" fmla="*/ 0 h 169"/>
                <a:gd name="T42" fmla="*/ 0 w 266"/>
                <a:gd name="T43" fmla="*/ 0 h 169"/>
                <a:gd name="T44" fmla="*/ 0 w 266"/>
                <a:gd name="T45" fmla="*/ 0 h 16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66"/>
                <a:gd name="T70" fmla="*/ 0 h 169"/>
                <a:gd name="T71" fmla="*/ 266 w 266"/>
                <a:gd name="T72" fmla="*/ 169 h 16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66" h="169">
                  <a:moveTo>
                    <a:pt x="129" y="0"/>
                  </a:moveTo>
                  <a:lnTo>
                    <a:pt x="75" y="0"/>
                  </a:lnTo>
                  <a:lnTo>
                    <a:pt x="20" y="3"/>
                  </a:lnTo>
                  <a:lnTo>
                    <a:pt x="14" y="3"/>
                  </a:lnTo>
                  <a:lnTo>
                    <a:pt x="10" y="6"/>
                  </a:lnTo>
                  <a:lnTo>
                    <a:pt x="8" y="12"/>
                  </a:lnTo>
                  <a:lnTo>
                    <a:pt x="7" y="12"/>
                  </a:lnTo>
                  <a:lnTo>
                    <a:pt x="0" y="89"/>
                  </a:lnTo>
                  <a:lnTo>
                    <a:pt x="0" y="128"/>
                  </a:lnTo>
                  <a:lnTo>
                    <a:pt x="4" y="169"/>
                  </a:lnTo>
                  <a:lnTo>
                    <a:pt x="2" y="131"/>
                  </a:lnTo>
                  <a:lnTo>
                    <a:pt x="2" y="111"/>
                  </a:lnTo>
                  <a:lnTo>
                    <a:pt x="1" y="92"/>
                  </a:lnTo>
                  <a:lnTo>
                    <a:pt x="15" y="15"/>
                  </a:lnTo>
                  <a:lnTo>
                    <a:pt x="20" y="9"/>
                  </a:lnTo>
                  <a:lnTo>
                    <a:pt x="129" y="3"/>
                  </a:lnTo>
                  <a:lnTo>
                    <a:pt x="129" y="7"/>
                  </a:lnTo>
                  <a:lnTo>
                    <a:pt x="139" y="7"/>
                  </a:lnTo>
                  <a:lnTo>
                    <a:pt x="139" y="3"/>
                  </a:lnTo>
                  <a:lnTo>
                    <a:pt x="179" y="3"/>
                  </a:lnTo>
                  <a:lnTo>
                    <a:pt x="266" y="4"/>
                  </a:lnTo>
                  <a:lnTo>
                    <a:pt x="139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C0C0C0"/>
            </a:solidFill>
            <a:ln w="0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3" name="Rectangle 262"/>
            <p:cNvSpPr>
              <a:spLocks noChangeArrowheads="1"/>
            </p:cNvSpPr>
            <p:nvPr/>
          </p:nvSpPr>
          <p:spPr bwMode="auto">
            <a:xfrm>
              <a:off x="1747" y="2603"/>
              <a:ext cx="12" cy="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4" name="Rectangle 263"/>
            <p:cNvSpPr>
              <a:spLocks noChangeArrowheads="1"/>
            </p:cNvSpPr>
            <p:nvPr/>
          </p:nvSpPr>
          <p:spPr bwMode="auto">
            <a:xfrm>
              <a:off x="1748" y="2602"/>
              <a:ext cx="7" cy="6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5" name="Freeform 264"/>
            <p:cNvSpPr>
              <a:spLocks/>
            </p:cNvSpPr>
            <p:nvPr/>
          </p:nvSpPr>
          <p:spPr bwMode="auto">
            <a:xfrm>
              <a:off x="1747" y="2602"/>
              <a:ext cx="2" cy="8"/>
            </a:xfrm>
            <a:custGeom>
              <a:avLst/>
              <a:gdLst>
                <a:gd name="T0" fmla="*/ 1 w 2"/>
                <a:gd name="T1" fmla="*/ 0 h 23"/>
                <a:gd name="T2" fmla="*/ 0 w 2"/>
                <a:gd name="T3" fmla="*/ 0 h 23"/>
                <a:gd name="T4" fmla="*/ 0 w 2"/>
                <a:gd name="T5" fmla="*/ 0 h 23"/>
                <a:gd name="T6" fmla="*/ 1 w 2"/>
                <a:gd name="T7" fmla="*/ 0 h 23"/>
                <a:gd name="T8" fmla="*/ 1 w 2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3"/>
                <a:gd name="T17" fmla="*/ 2 w 2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3">
                  <a:moveTo>
                    <a:pt x="2" y="0"/>
                  </a:moveTo>
                  <a:lnTo>
                    <a:pt x="0" y="7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6" name="Freeform 265"/>
            <p:cNvSpPr>
              <a:spLocks/>
            </p:cNvSpPr>
            <p:nvPr/>
          </p:nvSpPr>
          <p:spPr bwMode="auto">
            <a:xfrm>
              <a:off x="1755" y="2602"/>
              <a:ext cx="1" cy="8"/>
            </a:xfrm>
            <a:custGeom>
              <a:avLst/>
              <a:gdLst>
                <a:gd name="T0" fmla="*/ 0 w 4"/>
                <a:gd name="T1" fmla="*/ 0 h 23"/>
                <a:gd name="T2" fmla="*/ 0 w 4"/>
                <a:gd name="T3" fmla="*/ 0 h 23"/>
                <a:gd name="T4" fmla="*/ 0 w 4"/>
                <a:gd name="T5" fmla="*/ 0 h 23"/>
                <a:gd name="T6" fmla="*/ 0 w 4"/>
                <a:gd name="T7" fmla="*/ 0 h 23"/>
                <a:gd name="T8" fmla="*/ 0 w 4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3"/>
                <a:gd name="T17" fmla="*/ 4 w 4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3">
                  <a:moveTo>
                    <a:pt x="0" y="0"/>
                  </a:moveTo>
                  <a:lnTo>
                    <a:pt x="4" y="7"/>
                  </a:lnTo>
                  <a:lnTo>
                    <a:pt x="4" y="23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7" name="Freeform 266"/>
            <p:cNvSpPr>
              <a:spLocks/>
            </p:cNvSpPr>
            <p:nvPr/>
          </p:nvSpPr>
          <p:spPr bwMode="auto">
            <a:xfrm>
              <a:off x="1747" y="2608"/>
              <a:ext cx="9" cy="2"/>
            </a:xfrm>
            <a:custGeom>
              <a:avLst/>
              <a:gdLst>
                <a:gd name="T0" fmla="*/ 0 w 27"/>
                <a:gd name="T1" fmla="*/ 0 h 5"/>
                <a:gd name="T2" fmla="*/ 0 w 27"/>
                <a:gd name="T3" fmla="*/ 0 h 5"/>
                <a:gd name="T4" fmla="*/ 0 w 27"/>
                <a:gd name="T5" fmla="*/ 0 h 5"/>
                <a:gd name="T6" fmla="*/ 0 w 27"/>
                <a:gd name="T7" fmla="*/ 0 h 5"/>
                <a:gd name="T8" fmla="*/ 0 w 27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"/>
                <a:gd name="T16" fmla="*/ 0 h 5"/>
                <a:gd name="T17" fmla="*/ 27 w 27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" h="5">
                  <a:moveTo>
                    <a:pt x="2" y="0"/>
                  </a:moveTo>
                  <a:lnTo>
                    <a:pt x="0" y="5"/>
                  </a:lnTo>
                  <a:lnTo>
                    <a:pt x="27" y="5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8" name="Rectangle 267"/>
            <p:cNvSpPr>
              <a:spLocks noChangeArrowheads="1"/>
            </p:cNvSpPr>
            <p:nvPr/>
          </p:nvSpPr>
          <p:spPr bwMode="auto">
            <a:xfrm>
              <a:off x="1759" y="2603"/>
              <a:ext cx="11" cy="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59" name="Rectangle 268"/>
            <p:cNvSpPr>
              <a:spLocks noChangeArrowheads="1"/>
            </p:cNvSpPr>
            <p:nvPr/>
          </p:nvSpPr>
          <p:spPr bwMode="auto">
            <a:xfrm>
              <a:off x="1761" y="2602"/>
              <a:ext cx="7" cy="6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0" name="Freeform 269"/>
            <p:cNvSpPr>
              <a:spLocks/>
            </p:cNvSpPr>
            <p:nvPr/>
          </p:nvSpPr>
          <p:spPr bwMode="auto">
            <a:xfrm>
              <a:off x="1760" y="2602"/>
              <a:ext cx="1" cy="8"/>
            </a:xfrm>
            <a:custGeom>
              <a:avLst/>
              <a:gdLst>
                <a:gd name="T0" fmla="*/ 1 w 2"/>
                <a:gd name="T1" fmla="*/ 0 h 23"/>
                <a:gd name="T2" fmla="*/ 0 w 2"/>
                <a:gd name="T3" fmla="*/ 0 h 23"/>
                <a:gd name="T4" fmla="*/ 0 w 2"/>
                <a:gd name="T5" fmla="*/ 0 h 23"/>
                <a:gd name="T6" fmla="*/ 1 w 2"/>
                <a:gd name="T7" fmla="*/ 0 h 23"/>
                <a:gd name="T8" fmla="*/ 1 w 2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3"/>
                <a:gd name="T17" fmla="*/ 2 w 2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3">
                  <a:moveTo>
                    <a:pt x="2" y="0"/>
                  </a:moveTo>
                  <a:lnTo>
                    <a:pt x="0" y="7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1" name="Freeform 270"/>
            <p:cNvSpPr>
              <a:spLocks/>
            </p:cNvSpPr>
            <p:nvPr/>
          </p:nvSpPr>
          <p:spPr bwMode="auto">
            <a:xfrm>
              <a:off x="1768" y="2602"/>
              <a:ext cx="2" cy="8"/>
            </a:xfrm>
            <a:custGeom>
              <a:avLst/>
              <a:gdLst>
                <a:gd name="T0" fmla="*/ 0 w 5"/>
                <a:gd name="T1" fmla="*/ 0 h 23"/>
                <a:gd name="T2" fmla="*/ 0 w 5"/>
                <a:gd name="T3" fmla="*/ 0 h 23"/>
                <a:gd name="T4" fmla="*/ 0 w 5"/>
                <a:gd name="T5" fmla="*/ 0 h 23"/>
                <a:gd name="T6" fmla="*/ 0 w 5"/>
                <a:gd name="T7" fmla="*/ 0 h 23"/>
                <a:gd name="T8" fmla="*/ 0 w 5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3"/>
                <a:gd name="T17" fmla="*/ 5 w 5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3">
                  <a:moveTo>
                    <a:pt x="0" y="0"/>
                  </a:moveTo>
                  <a:lnTo>
                    <a:pt x="5" y="7"/>
                  </a:lnTo>
                  <a:lnTo>
                    <a:pt x="5" y="23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2" name="Freeform 271"/>
            <p:cNvSpPr>
              <a:spLocks/>
            </p:cNvSpPr>
            <p:nvPr/>
          </p:nvSpPr>
          <p:spPr bwMode="auto">
            <a:xfrm>
              <a:off x="1760" y="2608"/>
              <a:ext cx="10" cy="2"/>
            </a:xfrm>
            <a:custGeom>
              <a:avLst/>
              <a:gdLst>
                <a:gd name="T0" fmla="*/ 0 w 29"/>
                <a:gd name="T1" fmla="*/ 0 h 5"/>
                <a:gd name="T2" fmla="*/ 0 w 29"/>
                <a:gd name="T3" fmla="*/ 0 h 5"/>
                <a:gd name="T4" fmla="*/ 0 w 29"/>
                <a:gd name="T5" fmla="*/ 0 h 5"/>
                <a:gd name="T6" fmla="*/ 0 w 29"/>
                <a:gd name="T7" fmla="*/ 0 h 5"/>
                <a:gd name="T8" fmla="*/ 0 w 29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5"/>
                <a:gd name="T17" fmla="*/ 29 w 29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5">
                  <a:moveTo>
                    <a:pt x="2" y="0"/>
                  </a:moveTo>
                  <a:lnTo>
                    <a:pt x="0" y="5"/>
                  </a:lnTo>
                  <a:lnTo>
                    <a:pt x="29" y="5"/>
                  </a:lnTo>
                  <a:lnTo>
                    <a:pt x="2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3" name="Rectangle 272"/>
            <p:cNvSpPr>
              <a:spLocks noChangeArrowheads="1"/>
            </p:cNvSpPr>
            <p:nvPr/>
          </p:nvSpPr>
          <p:spPr bwMode="auto">
            <a:xfrm>
              <a:off x="1734" y="2603"/>
              <a:ext cx="10" cy="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4" name="Rectangle 273"/>
            <p:cNvSpPr>
              <a:spLocks noChangeArrowheads="1"/>
            </p:cNvSpPr>
            <p:nvPr/>
          </p:nvSpPr>
          <p:spPr bwMode="auto">
            <a:xfrm>
              <a:off x="1735" y="2602"/>
              <a:ext cx="8" cy="6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5" name="Freeform 274"/>
            <p:cNvSpPr>
              <a:spLocks/>
            </p:cNvSpPr>
            <p:nvPr/>
          </p:nvSpPr>
          <p:spPr bwMode="auto">
            <a:xfrm>
              <a:off x="1734" y="2602"/>
              <a:ext cx="1" cy="8"/>
            </a:xfrm>
            <a:custGeom>
              <a:avLst/>
              <a:gdLst>
                <a:gd name="T0" fmla="*/ 0 w 3"/>
                <a:gd name="T1" fmla="*/ 0 h 23"/>
                <a:gd name="T2" fmla="*/ 0 w 3"/>
                <a:gd name="T3" fmla="*/ 0 h 23"/>
                <a:gd name="T4" fmla="*/ 0 w 3"/>
                <a:gd name="T5" fmla="*/ 0 h 23"/>
                <a:gd name="T6" fmla="*/ 0 w 3"/>
                <a:gd name="T7" fmla="*/ 0 h 23"/>
                <a:gd name="T8" fmla="*/ 0 w 3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3"/>
                <a:gd name="T17" fmla="*/ 3 w 3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3">
                  <a:moveTo>
                    <a:pt x="3" y="0"/>
                  </a:moveTo>
                  <a:lnTo>
                    <a:pt x="0" y="7"/>
                  </a:lnTo>
                  <a:lnTo>
                    <a:pt x="0" y="23"/>
                  </a:lnTo>
                  <a:lnTo>
                    <a:pt x="3" y="1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6" name="Freeform 275"/>
            <p:cNvSpPr>
              <a:spLocks/>
            </p:cNvSpPr>
            <p:nvPr/>
          </p:nvSpPr>
          <p:spPr bwMode="auto">
            <a:xfrm>
              <a:off x="1743" y="2602"/>
              <a:ext cx="1" cy="8"/>
            </a:xfrm>
            <a:custGeom>
              <a:avLst/>
              <a:gdLst>
                <a:gd name="T0" fmla="*/ 0 w 2"/>
                <a:gd name="T1" fmla="*/ 0 h 23"/>
                <a:gd name="T2" fmla="*/ 1 w 2"/>
                <a:gd name="T3" fmla="*/ 0 h 23"/>
                <a:gd name="T4" fmla="*/ 1 w 2"/>
                <a:gd name="T5" fmla="*/ 0 h 23"/>
                <a:gd name="T6" fmla="*/ 0 w 2"/>
                <a:gd name="T7" fmla="*/ 0 h 23"/>
                <a:gd name="T8" fmla="*/ 0 w 2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3"/>
                <a:gd name="T17" fmla="*/ 2 w 2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3">
                  <a:moveTo>
                    <a:pt x="0" y="0"/>
                  </a:moveTo>
                  <a:lnTo>
                    <a:pt x="2" y="7"/>
                  </a:lnTo>
                  <a:lnTo>
                    <a:pt x="2" y="23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7" name="Freeform 276"/>
            <p:cNvSpPr>
              <a:spLocks/>
            </p:cNvSpPr>
            <p:nvPr/>
          </p:nvSpPr>
          <p:spPr bwMode="auto">
            <a:xfrm>
              <a:off x="1734" y="2608"/>
              <a:ext cx="9" cy="2"/>
            </a:xfrm>
            <a:custGeom>
              <a:avLst/>
              <a:gdLst>
                <a:gd name="T0" fmla="*/ 0 w 27"/>
                <a:gd name="T1" fmla="*/ 0 h 5"/>
                <a:gd name="T2" fmla="*/ 0 w 27"/>
                <a:gd name="T3" fmla="*/ 0 h 5"/>
                <a:gd name="T4" fmla="*/ 0 w 27"/>
                <a:gd name="T5" fmla="*/ 0 h 5"/>
                <a:gd name="T6" fmla="*/ 0 w 27"/>
                <a:gd name="T7" fmla="*/ 0 h 5"/>
                <a:gd name="T8" fmla="*/ 0 w 27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"/>
                <a:gd name="T16" fmla="*/ 0 h 5"/>
                <a:gd name="T17" fmla="*/ 27 w 27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" h="5">
                  <a:moveTo>
                    <a:pt x="3" y="0"/>
                  </a:moveTo>
                  <a:lnTo>
                    <a:pt x="0" y="5"/>
                  </a:lnTo>
                  <a:lnTo>
                    <a:pt x="27" y="5"/>
                  </a:lnTo>
                  <a:lnTo>
                    <a:pt x="2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8" name="Rectangle 277"/>
            <p:cNvSpPr>
              <a:spLocks noChangeArrowheads="1"/>
            </p:cNvSpPr>
            <p:nvPr/>
          </p:nvSpPr>
          <p:spPr bwMode="auto">
            <a:xfrm>
              <a:off x="1747" y="2613"/>
              <a:ext cx="12" cy="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9" name="Rectangle 278"/>
            <p:cNvSpPr>
              <a:spLocks noChangeArrowheads="1"/>
            </p:cNvSpPr>
            <p:nvPr/>
          </p:nvSpPr>
          <p:spPr bwMode="auto">
            <a:xfrm>
              <a:off x="1748" y="2613"/>
              <a:ext cx="7" cy="3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0" name="Freeform 279"/>
            <p:cNvSpPr>
              <a:spLocks/>
            </p:cNvSpPr>
            <p:nvPr/>
          </p:nvSpPr>
          <p:spPr bwMode="auto">
            <a:xfrm>
              <a:off x="1747" y="2613"/>
              <a:ext cx="2" cy="8"/>
            </a:xfrm>
            <a:custGeom>
              <a:avLst/>
              <a:gdLst>
                <a:gd name="T0" fmla="*/ 1 w 2"/>
                <a:gd name="T1" fmla="*/ 0 h 24"/>
                <a:gd name="T2" fmla="*/ 0 w 2"/>
                <a:gd name="T3" fmla="*/ 0 h 24"/>
                <a:gd name="T4" fmla="*/ 0 w 2"/>
                <a:gd name="T5" fmla="*/ 0 h 24"/>
                <a:gd name="T6" fmla="*/ 1 w 2"/>
                <a:gd name="T7" fmla="*/ 0 h 24"/>
                <a:gd name="T8" fmla="*/ 1 w 2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4"/>
                <a:gd name="T17" fmla="*/ 2 w 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4">
                  <a:moveTo>
                    <a:pt x="2" y="0"/>
                  </a:moveTo>
                  <a:lnTo>
                    <a:pt x="0" y="6"/>
                  </a:lnTo>
                  <a:lnTo>
                    <a:pt x="0" y="24"/>
                  </a:lnTo>
                  <a:lnTo>
                    <a:pt x="2" y="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1" name="Freeform 280"/>
            <p:cNvSpPr>
              <a:spLocks/>
            </p:cNvSpPr>
            <p:nvPr/>
          </p:nvSpPr>
          <p:spPr bwMode="auto">
            <a:xfrm>
              <a:off x="1755" y="2613"/>
              <a:ext cx="1" cy="8"/>
            </a:xfrm>
            <a:custGeom>
              <a:avLst/>
              <a:gdLst>
                <a:gd name="T0" fmla="*/ 0 w 4"/>
                <a:gd name="T1" fmla="*/ 0 h 24"/>
                <a:gd name="T2" fmla="*/ 0 w 4"/>
                <a:gd name="T3" fmla="*/ 0 h 24"/>
                <a:gd name="T4" fmla="*/ 0 w 4"/>
                <a:gd name="T5" fmla="*/ 0 h 24"/>
                <a:gd name="T6" fmla="*/ 0 w 4"/>
                <a:gd name="T7" fmla="*/ 0 h 24"/>
                <a:gd name="T8" fmla="*/ 0 w 4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4"/>
                <a:gd name="T17" fmla="*/ 4 w 4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4">
                  <a:moveTo>
                    <a:pt x="0" y="0"/>
                  </a:moveTo>
                  <a:lnTo>
                    <a:pt x="4" y="6"/>
                  </a:lnTo>
                  <a:lnTo>
                    <a:pt x="4" y="24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2" name="Freeform 281"/>
            <p:cNvSpPr>
              <a:spLocks/>
            </p:cNvSpPr>
            <p:nvPr/>
          </p:nvSpPr>
          <p:spPr bwMode="auto">
            <a:xfrm>
              <a:off x="1747" y="2618"/>
              <a:ext cx="9" cy="3"/>
            </a:xfrm>
            <a:custGeom>
              <a:avLst/>
              <a:gdLst>
                <a:gd name="T0" fmla="*/ 0 w 27"/>
                <a:gd name="T1" fmla="*/ 0 h 7"/>
                <a:gd name="T2" fmla="*/ 0 w 27"/>
                <a:gd name="T3" fmla="*/ 0 h 7"/>
                <a:gd name="T4" fmla="*/ 0 w 27"/>
                <a:gd name="T5" fmla="*/ 0 h 7"/>
                <a:gd name="T6" fmla="*/ 0 w 27"/>
                <a:gd name="T7" fmla="*/ 0 h 7"/>
                <a:gd name="T8" fmla="*/ 0 w 27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"/>
                <a:gd name="T16" fmla="*/ 0 h 7"/>
                <a:gd name="T17" fmla="*/ 27 w 27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" h="7">
                  <a:moveTo>
                    <a:pt x="2" y="0"/>
                  </a:moveTo>
                  <a:lnTo>
                    <a:pt x="0" y="7"/>
                  </a:lnTo>
                  <a:lnTo>
                    <a:pt x="27" y="7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3" name="Rectangle 282"/>
            <p:cNvSpPr>
              <a:spLocks noChangeArrowheads="1"/>
            </p:cNvSpPr>
            <p:nvPr/>
          </p:nvSpPr>
          <p:spPr bwMode="auto">
            <a:xfrm>
              <a:off x="1759" y="2613"/>
              <a:ext cx="11" cy="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4" name="Rectangle 283"/>
            <p:cNvSpPr>
              <a:spLocks noChangeArrowheads="1"/>
            </p:cNvSpPr>
            <p:nvPr/>
          </p:nvSpPr>
          <p:spPr bwMode="auto">
            <a:xfrm>
              <a:off x="1761" y="2613"/>
              <a:ext cx="7" cy="3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5" name="Freeform 284"/>
            <p:cNvSpPr>
              <a:spLocks/>
            </p:cNvSpPr>
            <p:nvPr/>
          </p:nvSpPr>
          <p:spPr bwMode="auto">
            <a:xfrm>
              <a:off x="1760" y="2613"/>
              <a:ext cx="1" cy="8"/>
            </a:xfrm>
            <a:custGeom>
              <a:avLst/>
              <a:gdLst>
                <a:gd name="T0" fmla="*/ 1 w 2"/>
                <a:gd name="T1" fmla="*/ 0 h 24"/>
                <a:gd name="T2" fmla="*/ 0 w 2"/>
                <a:gd name="T3" fmla="*/ 0 h 24"/>
                <a:gd name="T4" fmla="*/ 0 w 2"/>
                <a:gd name="T5" fmla="*/ 0 h 24"/>
                <a:gd name="T6" fmla="*/ 1 w 2"/>
                <a:gd name="T7" fmla="*/ 0 h 24"/>
                <a:gd name="T8" fmla="*/ 1 w 2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4"/>
                <a:gd name="T17" fmla="*/ 2 w 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4">
                  <a:moveTo>
                    <a:pt x="2" y="0"/>
                  </a:moveTo>
                  <a:lnTo>
                    <a:pt x="0" y="6"/>
                  </a:lnTo>
                  <a:lnTo>
                    <a:pt x="0" y="24"/>
                  </a:lnTo>
                  <a:lnTo>
                    <a:pt x="2" y="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6" name="Freeform 285"/>
            <p:cNvSpPr>
              <a:spLocks/>
            </p:cNvSpPr>
            <p:nvPr/>
          </p:nvSpPr>
          <p:spPr bwMode="auto">
            <a:xfrm>
              <a:off x="1768" y="2613"/>
              <a:ext cx="2" cy="8"/>
            </a:xfrm>
            <a:custGeom>
              <a:avLst/>
              <a:gdLst>
                <a:gd name="T0" fmla="*/ 0 w 5"/>
                <a:gd name="T1" fmla="*/ 0 h 24"/>
                <a:gd name="T2" fmla="*/ 0 w 5"/>
                <a:gd name="T3" fmla="*/ 0 h 24"/>
                <a:gd name="T4" fmla="*/ 0 w 5"/>
                <a:gd name="T5" fmla="*/ 0 h 24"/>
                <a:gd name="T6" fmla="*/ 0 w 5"/>
                <a:gd name="T7" fmla="*/ 0 h 24"/>
                <a:gd name="T8" fmla="*/ 0 w 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4"/>
                <a:gd name="T17" fmla="*/ 5 w 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4">
                  <a:moveTo>
                    <a:pt x="0" y="0"/>
                  </a:moveTo>
                  <a:lnTo>
                    <a:pt x="5" y="6"/>
                  </a:lnTo>
                  <a:lnTo>
                    <a:pt x="5" y="24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7" name="Freeform 286"/>
            <p:cNvSpPr>
              <a:spLocks/>
            </p:cNvSpPr>
            <p:nvPr/>
          </p:nvSpPr>
          <p:spPr bwMode="auto">
            <a:xfrm>
              <a:off x="1760" y="2618"/>
              <a:ext cx="10" cy="3"/>
            </a:xfrm>
            <a:custGeom>
              <a:avLst/>
              <a:gdLst>
                <a:gd name="T0" fmla="*/ 0 w 29"/>
                <a:gd name="T1" fmla="*/ 0 h 7"/>
                <a:gd name="T2" fmla="*/ 0 w 29"/>
                <a:gd name="T3" fmla="*/ 0 h 7"/>
                <a:gd name="T4" fmla="*/ 0 w 29"/>
                <a:gd name="T5" fmla="*/ 0 h 7"/>
                <a:gd name="T6" fmla="*/ 0 w 29"/>
                <a:gd name="T7" fmla="*/ 0 h 7"/>
                <a:gd name="T8" fmla="*/ 0 w 29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7"/>
                <a:gd name="T17" fmla="*/ 29 w 29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7">
                  <a:moveTo>
                    <a:pt x="2" y="0"/>
                  </a:moveTo>
                  <a:lnTo>
                    <a:pt x="0" y="7"/>
                  </a:lnTo>
                  <a:lnTo>
                    <a:pt x="29" y="7"/>
                  </a:lnTo>
                  <a:lnTo>
                    <a:pt x="2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8" name="Rectangle 287"/>
            <p:cNvSpPr>
              <a:spLocks noChangeArrowheads="1"/>
            </p:cNvSpPr>
            <p:nvPr/>
          </p:nvSpPr>
          <p:spPr bwMode="auto">
            <a:xfrm>
              <a:off x="1734" y="2613"/>
              <a:ext cx="10" cy="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9" name="Rectangle 288"/>
            <p:cNvSpPr>
              <a:spLocks noChangeArrowheads="1"/>
            </p:cNvSpPr>
            <p:nvPr/>
          </p:nvSpPr>
          <p:spPr bwMode="auto">
            <a:xfrm>
              <a:off x="1735" y="2613"/>
              <a:ext cx="8" cy="3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0" name="Freeform 289"/>
            <p:cNvSpPr>
              <a:spLocks/>
            </p:cNvSpPr>
            <p:nvPr/>
          </p:nvSpPr>
          <p:spPr bwMode="auto">
            <a:xfrm>
              <a:off x="1734" y="2613"/>
              <a:ext cx="1" cy="8"/>
            </a:xfrm>
            <a:custGeom>
              <a:avLst/>
              <a:gdLst>
                <a:gd name="T0" fmla="*/ 0 w 3"/>
                <a:gd name="T1" fmla="*/ 0 h 24"/>
                <a:gd name="T2" fmla="*/ 0 w 3"/>
                <a:gd name="T3" fmla="*/ 0 h 24"/>
                <a:gd name="T4" fmla="*/ 0 w 3"/>
                <a:gd name="T5" fmla="*/ 0 h 24"/>
                <a:gd name="T6" fmla="*/ 0 w 3"/>
                <a:gd name="T7" fmla="*/ 0 h 24"/>
                <a:gd name="T8" fmla="*/ 0 w 3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4"/>
                <a:gd name="T17" fmla="*/ 3 w 3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4">
                  <a:moveTo>
                    <a:pt x="3" y="0"/>
                  </a:moveTo>
                  <a:lnTo>
                    <a:pt x="0" y="6"/>
                  </a:lnTo>
                  <a:lnTo>
                    <a:pt x="0" y="24"/>
                  </a:lnTo>
                  <a:lnTo>
                    <a:pt x="3" y="1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1" name="Freeform 290"/>
            <p:cNvSpPr>
              <a:spLocks/>
            </p:cNvSpPr>
            <p:nvPr/>
          </p:nvSpPr>
          <p:spPr bwMode="auto">
            <a:xfrm>
              <a:off x="1743" y="2613"/>
              <a:ext cx="1" cy="8"/>
            </a:xfrm>
            <a:custGeom>
              <a:avLst/>
              <a:gdLst>
                <a:gd name="T0" fmla="*/ 0 w 2"/>
                <a:gd name="T1" fmla="*/ 0 h 24"/>
                <a:gd name="T2" fmla="*/ 1 w 2"/>
                <a:gd name="T3" fmla="*/ 0 h 24"/>
                <a:gd name="T4" fmla="*/ 1 w 2"/>
                <a:gd name="T5" fmla="*/ 0 h 24"/>
                <a:gd name="T6" fmla="*/ 0 w 2"/>
                <a:gd name="T7" fmla="*/ 0 h 24"/>
                <a:gd name="T8" fmla="*/ 0 w 2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4"/>
                <a:gd name="T17" fmla="*/ 2 w 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4">
                  <a:moveTo>
                    <a:pt x="0" y="0"/>
                  </a:moveTo>
                  <a:lnTo>
                    <a:pt x="2" y="6"/>
                  </a:lnTo>
                  <a:lnTo>
                    <a:pt x="2" y="24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2" name="Freeform 291"/>
            <p:cNvSpPr>
              <a:spLocks/>
            </p:cNvSpPr>
            <p:nvPr/>
          </p:nvSpPr>
          <p:spPr bwMode="auto">
            <a:xfrm>
              <a:off x="1734" y="2618"/>
              <a:ext cx="9" cy="3"/>
            </a:xfrm>
            <a:custGeom>
              <a:avLst/>
              <a:gdLst>
                <a:gd name="T0" fmla="*/ 0 w 27"/>
                <a:gd name="T1" fmla="*/ 0 h 7"/>
                <a:gd name="T2" fmla="*/ 0 w 27"/>
                <a:gd name="T3" fmla="*/ 0 h 7"/>
                <a:gd name="T4" fmla="*/ 0 w 27"/>
                <a:gd name="T5" fmla="*/ 0 h 7"/>
                <a:gd name="T6" fmla="*/ 0 w 27"/>
                <a:gd name="T7" fmla="*/ 0 h 7"/>
                <a:gd name="T8" fmla="*/ 0 w 27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"/>
                <a:gd name="T16" fmla="*/ 0 h 7"/>
                <a:gd name="T17" fmla="*/ 27 w 27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" h="7">
                  <a:moveTo>
                    <a:pt x="3" y="0"/>
                  </a:moveTo>
                  <a:lnTo>
                    <a:pt x="0" y="7"/>
                  </a:lnTo>
                  <a:lnTo>
                    <a:pt x="27" y="7"/>
                  </a:lnTo>
                  <a:lnTo>
                    <a:pt x="2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3" name="Rectangle 292"/>
            <p:cNvSpPr>
              <a:spLocks noChangeArrowheads="1"/>
            </p:cNvSpPr>
            <p:nvPr/>
          </p:nvSpPr>
          <p:spPr bwMode="auto">
            <a:xfrm>
              <a:off x="1747" y="2623"/>
              <a:ext cx="12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4" name="Rectangle 293"/>
            <p:cNvSpPr>
              <a:spLocks noChangeArrowheads="1"/>
            </p:cNvSpPr>
            <p:nvPr/>
          </p:nvSpPr>
          <p:spPr bwMode="auto">
            <a:xfrm>
              <a:off x="1748" y="2623"/>
              <a:ext cx="7" cy="6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5" name="Freeform 294"/>
            <p:cNvSpPr>
              <a:spLocks/>
            </p:cNvSpPr>
            <p:nvPr/>
          </p:nvSpPr>
          <p:spPr bwMode="auto">
            <a:xfrm>
              <a:off x="1747" y="2623"/>
              <a:ext cx="2" cy="9"/>
            </a:xfrm>
            <a:custGeom>
              <a:avLst/>
              <a:gdLst>
                <a:gd name="T0" fmla="*/ 1 w 2"/>
                <a:gd name="T1" fmla="*/ 0 h 24"/>
                <a:gd name="T2" fmla="*/ 0 w 2"/>
                <a:gd name="T3" fmla="*/ 0 h 24"/>
                <a:gd name="T4" fmla="*/ 0 w 2"/>
                <a:gd name="T5" fmla="*/ 0 h 24"/>
                <a:gd name="T6" fmla="*/ 1 w 2"/>
                <a:gd name="T7" fmla="*/ 0 h 24"/>
                <a:gd name="T8" fmla="*/ 1 w 2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4"/>
                <a:gd name="T17" fmla="*/ 2 w 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4">
                  <a:moveTo>
                    <a:pt x="2" y="0"/>
                  </a:moveTo>
                  <a:lnTo>
                    <a:pt x="0" y="7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6" name="Freeform 295"/>
            <p:cNvSpPr>
              <a:spLocks/>
            </p:cNvSpPr>
            <p:nvPr/>
          </p:nvSpPr>
          <p:spPr bwMode="auto">
            <a:xfrm>
              <a:off x="1755" y="2623"/>
              <a:ext cx="1" cy="9"/>
            </a:xfrm>
            <a:custGeom>
              <a:avLst/>
              <a:gdLst>
                <a:gd name="T0" fmla="*/ 0 w 4"/>
                <a:gd name="T1" fmla="*/ 0 h 24"/>
                <a:gd name="T2" fmla="*/ 0 w 4"/>
                <a:gd name="T3" fmla="*/ 0 h 24"/>
                <a:gd name="T4" fmla="*/ 0 w 4"/>
                <a:gd name="T5" fmla="*/ 0 h 24"/>
                <a:gd name="T6" fmla="*/ 0 w 4"/>
                <a:gd name="T7" fmla="*/ 0 h 24"/>
                <a:gd name="T8" fmla="*/ 0 w 4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4"/>
                <a:gd name="T17" fmla="*/ 4 w 4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4">
                  <a:moveTo>
                    <a:pt x="0" y="0"/>
                  </a:moveTo>
                  <a:lnTo>
                    <a:pt x="4" y="7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7" name="Freeform 296"/>
            <p:cNvSpPr>
              <a:spLocks/>
            </p:cNvSpPr>
            <p:nvPr/>
          </p:nvSpPr>
          <p:spPr bwMode="auto">
            <a:xfrm>
              <a:off x="1747" y="2629"/>
              <a:ext cx="9" cy="3"/>
            </a:xfrm>
            <a:custGeom>
              <a:avLst/>
              <a:gdLst>
                <a:gd name="T0" fmla="*/ 0 w 27"/>
                <a:gd name="T1" fmla="*/ 0 h 6"/>
                <a:gd name="T2" fmla="*/ 0 w 27"/>
                <a:gd name="T3" fmla="*/ 0 h 6"/>
                <a:gd name="T4" fmla="*/ 0 w 27"/>
                <a:gd name="T5" fmla="*/ 0 h 6"/>
                <a:gd name="T6" fmla="*/ 0 w 27"/>
                <a:gd name="T7" fmla="*/ 0 h 6"/>
                <a:gd name="T8" fmla="*/ 0 w 27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"/>
                <a:gd name="T16" fmla="*/ 0 h 6"/>
                <a:gd name="T17" fmla="*/ 27 w 2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" h="6">
                  <a:moveTo>
                    <a:pt x="2" y="0"/>
                  </a:moveTo>
                  <a:lnTo>
                    <a:pt x="0" y="6"/>
                  </a:lnTo>
                  <a:lnTo>
                    <a:pt x="27" y="6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8" name="Rectangle 297"/>
            <p:cNvSpPr>
              <a:spLocks noChangeArrowheads="1"/>
            </p:cNvSpPr>
            <p:nvPr/>
          </p:nvSpPr>
          <p:spPr bwMode="auto">
            <a:xfrm>
              <a:off x="1759" y="2623"/>
              <a:ext cx="11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9" name="Rectangle 298"/>
            <p:cNvSpPr>
              <a:spLocks noChangeArrowheads="1"/>
            </p:cNvSpPr>
            <p:nvPr/>
          </p:nvSpPr>
          <p:spPr bwMode="auto">
            <a:xfrm>
              <a:off x="1761" y="2623"/>
              <a:ext cx="7" cy="6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0" name="Freeform 299"/>
            <p:cNvSpPr>
              <a:spLocks/>
            </p:cNvSpPr>
            <p:nvPr/>
          </p:nvSpPr>
          <p:spPr bwMode="auto">
            <a:xfrm>
              <a:off x="1760" y="2623"/>
              <a:ext cx="1" cy="9"/>
            </a:xfrm>
            <a:custGeom>
              <a:avLst/>
              <a:gdLst>
                <a:gd name="T0" fmla="*/ 1 w 2"/>
                <a:gd name="T1" fmla="*/ 0 h 24"/>
                <a:gd name="T2" fmla="*/ 0 w 2"/>
                <a:gd name="T3" fmla="*/ 0 h 24"/>
                <a:gd name="T4" fmla="*/ 0 w 2"/>
                <a:gd name="T5" fmla="*/ 0 h 24"/>
                <a:gd name="T6" fmla="*/ 1 w 2"/>
                <a:gd name="T7" fmla="*/ 0 h 24"/>
                <a:gd name="T8" fmla="*/ 1 w 2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4"/>
                <a:gd name="T17" fmla="*/ 2 w 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4">
                  <a:moveTo>
                    <a:pt x="2" y="0"/>
                  </a:moveTo>
                  <a:lnTo>
                    <a:pt x="0" y="7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1" name="Freeform 300"/>
            <p:cNvSpPr>
              <a:spLocks/>
            </p:cNvSpPr>
            <p:nvPr/>
          </p:nvSpPr>
          <p:spPr bwMode="auto">
            <a:xfrm>
              <a:off x="1768" y="2623"/>
              <a:ext cx="2" cy="9"/>
            </a:xfrm>
            <a:custGeom>
              <a:avLst/>
              <a:gdLst>
                <a:gd name="T0" fmla="*/ 0 w 5"/>
                <a:gd name="T1" fmla="*/ 0 h 24"/>
                <a:gd name="T2" fmla="*/ 0 w 5"/>
                <a:gd name="T3" fmla="*/ 0 h 24"/>
                <a:gd name="T4" fmla="*/ 0 w 5"/>
                <a:gd name="T5" fmla="*/ 0 h 24"/>
                <a:gd name="T6" fmla="*/ 0 w 5"/>
                <a:gd name="T7" fmla="*/ 0 h 24"/>
                <a:gd name="T8" fmla="*/ 0 w 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4"/>
                <a:gd name="T17" fmla="*/ 5 w 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4">
                  <a:moveTo>
                    <a:pt x="0" y="0"/>
                  </a:moveTo>
                  <a:lnTo>
                    <a:pt x="5" y="7"/>
                  </a:lnTo>
                  <a:lnTo>
                    <a:pt x="5" y="24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2" name="Freeform 301"/>
            <p:cNvSpPr>
              <a:spLocks/>
            </p:cNvSpPr>
            <p:nvPr/>
          </p:nvSpPr>
          <p:spPr bwMode="auto">
            <a:xfrm>
              <a:off x="1760" y="2629"/>
              <a:ext cx="10" cy="3"/>
            </a:xfrm>
            <a:custGeom>
              <a:avLst/>
              <a:gdLst>
                <a:gd name="T0" fmla="*/ 0 w 29"/>
                <a:gd name="T1" fmla="*/ 0 h 6"/>
                <a:gd name="T2" fmla="*/ 0 w 29"/>
                <a:gd name="T3" fmla="*/ 0 h 6"/>
                <a:gd name="T4" fmla="*/ 0 w 29"/>
                <a:gd name="T5" fmla="*/ 0 h 6"/>
                <a:gd name="T6" fmla="*/ 0 w 29"/>
                <a:gd name="T7" fmla="*/ 0 h 6"/>
                <a:gd name="T8" fmla="*/ 0 w 29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6"/>
                <a:gd name="T17" fmla="*/ 29 w 29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6">
                  <a:moveTo>
                    <a:pt x="2" y="0"/>
                  </a:moveTo>
                  <a:lnTo>
                    <a:pt x="0" y="6"/>
                  </a:lnTo>
                  <a:lnTo>
                    <a:pt x="29" y="6"/>
                  </a:lnTo>
                  <a:lnTo>
                    <a:pt x="2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3" name="Rectangle 302"/>
            <p:cNvSpPr>
              <a:spLocks noChangeArrowheads="1"/>
            </p:cNvSpPr>
            <p:nvPr/>
          </p:nvSpPr>
          <p:spPr bwMode="auto">
            <a:xfrm>
              <a:off x="1734" y="2623"/>
              <a:ext cx="10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4" name="Rectangle 303"/>
            <p:cNvSpPr>
              <a:spLocks noChangeArrowheads="1"/>
            </p:cNvSpPr>
            <p:nvPr/>
          </p:nvSpPr>
          <p:spPr bwMode="auto">
            <a:xfrm>
              <a:off x="1735" y="2623"/>
              <a:ext cx="8" cy="6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5" name="Freeform 304"/>
            <p:cNvSpPr>
              <a:spLocks/>
            </p:cNvSpPr>
            <p:nvPr/>
          </p:nvSpPr>
          <p:spPr bwMode="auto">
            <a:xfrm>
              <a:off x="1734" y="2623"/>
              <a:ext cx="1" cy="9"/>
            </a:xfrm>
            <a:custGeom>
              <a:avLst/>
              <a:gdLst>
                <a:gd name="T0" fmla="*/ 0 w 3"/>
                <a:gd name="T1" fmla="*/ 0 h 24"/>
                <a:gd name="T2" fmla="*/ 0 w 3"/>
                <a:gd name="T3" fmla="*/ 0 h 24"/>
                <a:gd name="T4" fmla="*/ 0 w 3"/>
                <a:gd name="T5" fmla="*/ 0 h 24"/>
                <a:gd name="T6" fmla="*/ 0 w 3"/>
                <a:gd name="T7" fmla="*/ 0 h 24"/>
                <a:gd name="T8" fmla="*/ 0 w 3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4"/>
                <a:gd name="T17" fmla="*/ 3 w 3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4">
                  <a:moveTo>
                    <a:pt x="3" y="0"/>
                  </a:moveTo>
                  <a:lnTo>
                    <a:pt x="0" y="7"/>
                  </a:lnTo>
                  <a:lnTo>
                    <a:pt x="0" y="24"/>
                  </a:lnTo>
                  <a:lnTo>
                    <a:pt x="3" y="1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6" name="Freeform 305"/>
            <p:cNvSpPr>
              <a:spLocks/>
            </p:cNvSpPr>
            <p:nvPr/>
          </p:nvSpPr>
          <p:spPr bwMode="auto">
            <a:xfrm>
              <a:off x="1743" y="2623"/>
              <a:ext cx="1" cy="9"/>
            </a:xfrm>
            <a:custGeom>
              <a:avLst/>
              <a:gdLst>
                <a:gd name="T0" fmla="*/ 0 w 2"/>
                <a:gd name="T1" fmla="*/ 0 h 24"/>
                <a:gd name="T2" fmla="*/ 1 w 2"/>
                <a:gd name="T3" fmla="*/ 0 h 24"/>
                <a:gd name="T4" fmla="*/ 1 w 2"/>
                <a:gd name="T5" fmla="*/ 0 h 24"/>
                <a:gd name="T6" fmla="*/ 0 w 2"/>
                <a:gd name="T7" fmla="*/ 0 h 24"/>
                <a:gd name="T8" fmla="*/ 0 w 2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4"/>
                <a:gd name="T17" fmla="*/ 2 w 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4">
                  <a:moveTo>
                    <a:pt x="0" y="0"/>
                  </a:moveTo>
                  <a:lnTo>
                    <a:pt x="2" y="7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7" name="Freeform 306"/>
            <p:cNvSpPr>
              <a:spLocks/>
            </p:cNvSpPr>
            <p:nvPr/>
          </p:nvSpPr>
          <p:spPr bwMode="auto">
            <a:xfrm>
              <a:off x="1734" y="2629"/>
              <a:ext cx="9" cy="3"/>
            </a:xfrm>
            <a:custGeom>
              <a:avLst/>
              <a:gdLst>
                <a:gd name="T0" fmla="*/ 0 w 27"/>
                <a:gd name="T1" fmla="*/ 0 h 6"/>
                <a:gd name="T2" fmla="*/ 0 w 27"/>
                <a:gd name="T3" fmla="*/ 0 h 6"/>
                <a:gd name="T4" fmla="*/ 0 w 27"/>
                <a:gd name="T5" fmla="*/ 0 h 6"/>
                <a:gd name="T6" fmla="*/ 0 w 27"/>
                <a:gd name="T7" fmla="*/ 0 h 6"/>
                <a:gd name="T8" fmla="*/ 0 w 27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"/>
                <a:gd name="T16" fmla="*/ 0 h 6"/>
                <a:gd name="T17" fmla="*/ 27 w 2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" h="6">
                  <a:moveTo>
                    <a:pt x="3" y="0"/>
                  </a:moveTo>
                  <a:lnTo>
                    <a:pt x="0" y="6"/>
                  </a:lnTo>
                  <a:lnTo>
                    <a:pt x="27" y="6"/>
                  </a:lnTo>
                  <a:lnTo>
                    <a:pt x="2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8" name="Rectangle 307"/>
            <p:cNvSpPr>
              <a:spLocks noChangeArrowheads="1"/>
            </p:cNvSpPr>
            <p:nvPr/>
          </p:nvSpPr>
          <p:spPr bwMode="auto">
            <a:xfrm>
              <a:off x="1747" y="2634"/>
              <a:ext cx="12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9" name="Rectangle 308"/>
            <p:cNvSpPr>
              <a:spLocks noChangeArrowheads="1"/>
            </p:cNvSpPr>
            <p:nvPr/>
          </p:nvSpPr>
          <p:spPr bwMode="auto">
            <a:xfrm>
              <a:off x="1748" y="2633"/>
              <a:ext cx="7" cy="6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0" name="Freeform 309"/>
            <p:cNvSpPr>
              <a:spLocks/>
            </p:cNvSpPr>
            <p:nvPr/>
          </p:nvSpPr>
          <p:spPr bwMode="auto">
            <a:xfrm>
              <a:off x="1747" y="2633"/>
              <a:ext cx="2" cy="8"/>
            </a:xfrm>
            <a:custGeom>
              <a:avLst/>
              <a:gdLst>
                <a:gd name="T0" fmla="*/ 1 w 2"/>
                <a:gd name="T1" fmla="*/ 0 h 23"/>
                <a:gd name="T2" fmla="*/ 0 w 2"/>
                <a:gd name="T3" fmla="*/ 0 h 23"/>
                <a:gd name="T4" fmla="*/ 0 w 2"/>
                <a:gd name="T5" fmla="*/ 0 h 23"/>
                <a:gd name="T6" fmla="*/ 1 w 2"/>
                <a:gd name="T7" fmla="*/ 0 h 23"/>
                <a:gd name="T8" fmla="*/ 1 w 2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3"/>
                <a:gd name="T17" fmla="*/ 2 w 2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3">
                  <a:moveTo>
                    <a:pt x="2" y="0"/>
                  </a:moveTo>
                  <a:lnTo>
                    <a:pt x="0" y="5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1" name="Freeform 310"/>
            <p:cNvSpPr>
              <a:spLocks/>
            </p:cNvSpPr>
            <p:nvPr/>
          </p:nvSpPr>
          <p:spPr bwMode="auto">
            <a:xfrm>
              <a:off x="1755" y="2633"/>
              <a:ext cx="1" cy="8"/>
            </a:xfrm>
            <a:custGeom>
              <a:avLst/>
              <a:gdLst>
                <a:gd name="T0" fmla="*/ 0 w 4"/>
                <a:gd name="T1" fmla="*/ 0 h 23"/>
                <a:gd name="T2" fmla="*/ 0 w 4"/>
                <a:gd name="T3" fmla="*/ 0 h 23"/>
                <a:gd name="T4" fmla="*/ 0 w 4"/>
                <a:gd name="T5" fmla="*/ 0 h 23"/>
                <a:gd name="T6" fmla="*/ 0 w 4"/>
                <a:gd name="T7" fmla="*/ 0 h 23"/>
                <a:gd name="T8" fmla="*/ 0 w 4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3"/>
                <a:gd name="T17" fmla="*/ 4 w 4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3">
                  <a:moveTo>
                    <a:pt x="0" y="0"/>
                  </a:moveTo>
                  <a:lnTo>
                    <a:pt x="4" y="5"/>
                  </a:lnTo>
                  <a:lnTo>
                    <a:pt x="4" y="23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2" name="Freeform 311"/>
            <p:cNvSpPr>
              <a:spLocks/>
            </p:cNvSpPr>
            <p:nvPr/>
          </p:nvSpPr>
          <p:spPr bwMode="auto">
            <a:xfrm>
              <a:off x="1747" y="2639"/>
              <a:ext cx="9" cy="2"/>
            </a:xfrm>
            <a:custGeom>
              <a:avLst/>
              <a:gdLst>
                <a:gd name="T0" fmla="*/ 0 w 27"/>
                <a:gd name="T1" fmla="*/ 0 h 7"/>
                <a:gd name="T2" fmla="*/ 0 w 27"/>
                <a:gd name="T3" fmla="*/ 0 h 7"/>
                <a:gd name="T4" fmla="*/ 0 w 27"/>
                <a:gd name="T5" fmla="*/ 0 h 7"/>
                <a:gd name="T6" fmla="*/ 0 w 27"/>
                <a:gd name="T7" fmla="*/ 0 h 7"/>
                <a:gd name="T8" fmla="*/ 0 w 27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"/>
                <a:gd name="T16" fmla="*/ 0 h 7"/>
                <a:gd name="T17" fmla="*/ 27 w 27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" h="7">
                  <a:moveTo>
                    <a:pt x="2" y="0"/>
                  </a:moveTo>
                  <a:lnTo>
                    <a:pt x="0" y="7"/>
                  </a:lnTo>
                  <a:lnTo>
                    <a:pt x="27" y="7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3" name="Rectangle 312"/>
            <p:cNvSpPr>
              <a:spLocks noChangeArrowheads="1"/>
            </p:cNvSpPr>
            <p:nvPr/>
          </p:nvSpPr>
          <p:spPr bwMode="auto">
            <a:xfrm>
              <a:off x="1759" y="2634"/>
              <a:ext cx="11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4" name="Rectangle 313"/>
            <p:cNvSpPr>
              <a:spLocks noChangeArrowheads="1"/>
            </p:cNvSpPr>
            <p:nvPr/>
          </p:nvSpPr>
          <p:spPr bwMode="auto">
            <a:xfrm>
              <a:off x="1761" y="2633"/>
              <a:ext cx="7" cy="6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5" name="Freeform 314"/>
            <p:cNvSpPr>
              <a:spLocks/>
            </p:cNvSpPr>
            <p:nvPr/>
          </p:nvSpPr>
          <p:spPr bwMode="auto">
            <a:xfrm>
              <a:off x="1760" y="2633"/>
              <a:ext cx="1" cy="8"/>
            </a:xfrm>
            <a:custGeom>
              <a:avLst/>
              <a:gdLst>
                <a:gd name="T0" fmla="*/ 1 w 2"/>
                <a:gd name="T1" fmla="*/ 0 h 23"/>
                <a:gd name="T2" fmla="*/ 0 w 2"/>
                <a:gd name="T3" fmla="*/ 0 h 23"/>
                <a:gd name="T4" fmla="*/ 0 w 2"/>
                <a:gd name="T5" fmla="*/ 0 h 23"/>
                <a:gd name="T6" fmla="*/ 1 w 2"/>
                <a:gd name="T7" fmla="*/ 0 h 23"/>
                <a:gd name="T8" fmla="*/ 1 w 2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3"/>
                <a:gd name="T17" fmla="*/ 2 w 2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3">
                  <a:moveTo>
                    <a:pt x="2" y="0"/>
                  </a:moveTo>
                  <a:lnTo>
                    <a:pt x="0" y="5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6" name="Freeform 315"/>
            <p:cNvSpPr>
              <a:spLocks/>
            </p:cNvSpPr>
            <p:nvPr/>
          </p:nvSpPr>
          <p:spPr bwMode="auto">
            <a:xfrm>
              <a:off x="1768" y="2633"/>
              <a:ext cx="2" cy="8"/>
            </a:xfrm>
            <a:custGeom>
              <a:avLst/>
              <a:gdLst>
                <a:gd name="T0" fmla="*/ 0 w 5"/>
                <a:gd name="T1" fmla="*/ 0 h 23"/>
                <a:gd name="T2" fmla="*/ 0 w 5"/>
                <a:gd name="T3" fmla="*/ 0 h 23"/>
                <a:gd name="T4" fmla="*/ 0 w 5"/>
                <a:gd name="T5" fmla="*/ 0 h 23"/>
                <a:gd name="T6" fmla="*/ 0 w 5"/>
                <a:gd name="T7" fmla="*/ 0 h 23"/>
                <a:gd name="T8" fmla="*/ 0 w 5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3"/>
                <a:gd name="T17" fmla="*/ 5 w 5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3">
                  <a:moveTo>
                    <a:pt x="0" y="0"/>
                  </a:moveTo>
                  <a:lnTo>
                    <a:pt x="5" y="5"/>
                  </a:lnTo>
                  <a:lnTo>
                    <a:pt x="5" y="23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7" name="Freeform 316"/>
            <p:cNvSpPr>
              <a:spLocks/>
            </p:cNvSpPr>
            <p:nvPr/>
          </p:nvSpPr>
          <p:spPr bwMode="auto">
            <a:xfrm>
              <a:off x="1760" y="2639"/>
              <a:ext cx="10" cy="2"/>
            </a:xfrm>
            <a:custGeom>
              <a:avLst/>
              <a:gdLst>
                <a:gd name="T0" fmla="*/ 0 w 29"/>
                <a:gd name="T1" fmla="*/ 0 h 7"/>
                <a:gd name="T2" fmla="*/ 0 w 29"/>
                <a:gd name="T3" fmla="*/ 0 h 7"/>
                <a:gd name="T4" fmla="*/ 0 w 29"/>
                <a:gd name="T5" fmla="*/ 0 h 7"/>
                <a:gd name="T6" fmla="*/ 0 w 29"/>
                <a:gd name="T7" fmla="*/ 0 h 7"/>
                <a:gd name="T8" fmla="*/ 0 w 29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7"/>
                <a:gd name="T17" fmla="*/ 29 w 29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7">
                  <a:moveTo>
                    <a:pt x="2" y="0"/>
                  </a:moveTo>
                  <a:lnTo>
                    <a:pt x="0" y="7"/>
                  </a:lnTo>
                  <a:lnTo>
                    <a:pt x="29" y="7"/>
                  </a:lnTo>
                  <a:lnTo>
                    <a:pt x="2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8" name="Rectangle 317"/>
            <p:cNvSpPr>
              <a:spLocks noChangeArrowheads="1"/>
            </p:cNvSpPr>
            <p:nvPr/>
          </p:nvSpPr>
          <p:spPr bwMode="auto">
            <a:xfrm>
              <a:off x="1734" y="2634"/>
              <a:ext cx="10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9" name="Rectangle 318"/>
            <p:cNvSpPr>
              <a:spLocks noChangeArrowheads="1"/>
            </p:cNvSpPr>
            <p:nvPr/>
          </p:nvSpPr>
          <p:spPr bwMode="auto">
            <a:xfrm>
              <a:off x="1735" y="2633"/>
              <a:ext cx="8" cy="6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0" name="Freeform 319"/>
            <p:cNvSpPr>
              <a:spLocks/>
            </p:cNvSpPr>
            <p:nvPr/>
          </p:nvSpPr>
          <p:spPr bwMode="auto">
            <a:xfrm>
              <a:off x="1734" y="2633"/>
              <a:ext cx="1" cy="8"/>
            </a:xfrm>
            <a:custGeom>
              <a:avLst/>
              <a:gdLst>
                <a:gd name="T0" fmla="*/ 0 w 3"/>
                <a:gd name="T1" fmla="*/ 0 h 23"/>
                <a:gd name="T2" fmla="*/ 0 w 3"/>
                <a:gd name="T3" fmla="*/ 0 h 23"/>
                <a:gd name="T4" fmla="*/ 0 w 3"/>
                <a:gd name="T5" fmla="*/ 0 h 23"/>
                <a:gd name="T6" fmla="*/ 0 w 3"/>
                <a:gd name="T7" fmla="*/ 0 h 23"/>
                <a:gd name="T8" fmla="*/ 0 w 3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3"/>
                <a:gd name="T17" fmla="*/ 3 w 3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3">
                  <a:moveTo>
                    <a:pt x="3" y="0"/>
                  </a:moveTo>
                  <a:lnTo>
                    <a:pt x="0" y="5"/>
                  </a:lnTo>
                  <a:lnTo>
                    <a:pt x="0" y="23"/>
                  </a:lnTo>
                  <a:lnTo>
                    <a:pt x="3" y="1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1" name="Freeform 320"/>
            <p:cNvSpPr>
              <a:spLocks/>
            </p:cNvSpPr>
            <p:nvPr/>
          </p:nvSpPr>
          <p:spPr bwMode="auto">
            <a:xfrm>
              <a:off x="1743" y="2633"/>
              <a:ext cx="1" cy="8"/>
            </a:xfrm>
            <a:custGeom>
              <a:avLst/>
              <a:gdLst>
                <a:gd name="T0" fmla="*/ 0 w 2"/>
                <a:gd name="T1" fmla="*/ 0 h 23"/>
                <a:gd name="T2" fmla="*/ 1 w 2"/>
                <a:gd name="T3" fmla="*/ 0 h 23"/>
                <a:gd name="T4" fmla="*/ 1 w 2"/>
                <a:gd name="T5" fmla="*/ 0 h 23"/>
                <a:gd name="T6" fmla="*/ 0 w 2"/>
                <a:gd name="T7" fmla="*/ 0 h 23"/>
                <a:gd name="T8" fmla="*/ 0 w 2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3"/>
                <a:gd name="T17" fmla="*/ 2 w 2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3">
                  <a:moveTo>
                    <a:pt x="0" y="0"/>
                  </a:moveTo>
                  <a:lnTo>
                    <a:pt x="2" y="5"/>
                  </a:lnTo>
                  <a:lnTo>
                    <a:pt x="2" y="23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2" name="Freeform 321"/>
            <p:cNvSpPr>
              <a:spLocks/>
            </p:cNvSpPr>
            <p:nvPr/>
          </p:nvSpPr>
          <p:spPr bwMode="auto">
            <a:xfrm>
              <a:off x="1734" y="2639"/>
              <a:ext cx="9" cy="2"/>
            </a:xfrm>
            <a:custGeom>
              <a:avLst/>
              <a:gdLst>
                <a:gd name="T0" fmla="*/ 0 w 27"/>
                <a:gd name="T1" fmla="*/ 0 h 7"/>
                <a:gd name="T2" fmla="*/ 0 w 27"/>
                <a:gd name="T3" fmla="*/ 0 h 7"/>
                <a:gd name="T4" fmla="*/ 0 w 27"/>
                <a:gd name="T5" fmla="*/ 0 h 7"/>
                <a:gd name="T6" fmla="*/ 0 w 27"/>
                <a:gd name="T7" fmla="*/ 0 h 7"/>
                <a:gd name="T8" fmla="*/ 0 w 27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"/>
                <a:gd name="T16" fmla="*/ 0 h 7"/>
                <a:gd name="T17" fmla="*/ 27 w 27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" h="7">
                  <a:moveTo>
                    <a:pt x="3" y="0"/>
                  </a:moveTo>
                  <a:lnTo>
                    <a:pt x="0" y="7"/>
                  </a:lnTo>
                  <a:lnTo>
                    <a:pt x="27" y="7"/>
                  </a:lnTo>
                  <a:lnTo>
                    <a:pt x="2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3" name="Rectangle 322"/>
            <p:cNvSpPr>
              <a:spLocks noChangeArrowheads="1"/>
            </p:cNvSpPr>
            <p:nvPr/>
          </p:nvSpPr>
          <p:spPr bwMode="auto">
            <a:xfrm>
              <a:off x="1734" y="2644"/>
              <a:ext cx="36" cy="7"/>
            </a:xfrm>
            <a:prstGeom prst="rect">
              <a:avLst/>
            </a:prstGeom>
            <a:solidFill>
              <a:srgbClr val="6E6E6E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4" name="Rectangle 323"/>
            <p:cNvSpPr>
              <a:spLocks noChangeArrowheads="1"/>
            </p:cNvSpPr>
            <p:nvPr/>
          </p:nvSpPr>
          <p:spPr bwMode="auto">
            <a:xfrm>
              <a:off x="1735" y="2644"/>
              <a:ext cx="33" cy="6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5" name="Freeform 324"/>
            <p:cNvSpPr>
              <a:spLocks/>
            </p:cNvSpPr>
            <p:nvPr/>
          </p:nvSpPr>
          <p:spPr bwMode="auto">
            <a:xfrm>
              <a:off x="1709" y="2568"/>
              <a:ext cx="90" cy="26"/>
            </a:xfrm>
            <a:custGeom>
              <a:avLst/>
              <a:gdLst>
                <a:gd name="T0" fmla="*/ 0 w 272"/>
                <a:gd name="T1" fmla="*/ 0 h 77"/>
                <a:gd name="T2" fmla="*/ 0 w 272"/>
                <a:gd name="T3" fmla="*/ 0 h 77"/>
                <a:gd name="T4" fmla="*/ 0 w 272"/>
                <a:gd name="T5" fmla="*/ 0 h 77"/>
                <a:gd name="T6" fmla="*/ 0 w 272"/>
                <a:gd name="T7" fmla="*/ 0 h 77"/>
                <a:gd name="T8" fmla="*/ 0 w 272"/>
                <a:gd name="T9" fmla="*/ 0 h 77"/>
                <a:gd name="T10" fmla="*/ 0 w 272"/>
                <a:gd name="T11" fmla="*/ 0 h 77"/>
                <a:gd name="T12" fmla="*/ 0 w 272"/>
                <a:gd name="T13" fmla="*/ 0 h 77"/>
                <a:gd name="T14" fmla="*/ 0 w 272"/>
                <a:gd name="T15" fmla="*/ 0 h 77"/>
                <a:gd name="T16" fmla="*/ 0 w 272"/>
                <a:gd name="T17" fmla="*/ 0 h 77"/>
                <a:gd name="T18" fmla="*/ 0 w 272"/>
                <a:gd name="T19" fmla="*/ 0 h 77"/>
                <a:gd name="T20" fmla="*/ 0 w 272"/>
                <a:gd name="T21" fmla="*/ 0 h 77"/>
                <a:gd name="T22" fmla="*/ 0 w 272"/>
                <a:gd name="T23" fmla="*/ 0 h 77"/>
                <a:gd name="T24" fmla="*/ 0 w 272"/>
                <a:gd name="T25" fmla="*/ 0 h 77"/>
                <a:gd name="T26" fmla="*/ 0 w 272"/>
                <a:gd name="T27" fmla="*/ 0 h 77"/>
                <a:gd name="T28" fmla="*/ 0 w 272"/>
                <a:gd name="T29" fmla="*/ 0 h 77"/>
                <a:gd name="T30" fmla="*/ 0 w 272"/>
                <a:gd name="T31" fmla="*/ 0 h 77"/>
                <a:gd name="T32" fmla="*/ 0 w 272"/>
                <a:gd name="T33" fmla="*/ 0 h 77"/>
                <a:gd name="T34" fmla="*/ 0 w 272"/>
                <a:gd name="T35" fmla="*/ 0 h 77"/>
                <a:gd name="T36" fmla="*/ 0 w 272"/>
                <a:gd name="T37" fmla="*/ 0 h 77"/>
                <a:gd name="T38" fmla="*/ 0 w 272"/>
                <a:gd name="T39" fmla="*/ 0 h 77"/>
                <a:gd name="T40" fmla="*/ 0 w 272"/>
                <a:gd name="T41" fmla="*/ 0 h 77"/>
                <a:gd name="T42" fmla="*/ 0 w 272"/>
                <a:gd name="T43" fmla="*/ 0 h 77"/>
                <a:gd name="T44" fmla="*/ 0 w 272"/>
                <a:gd name="T45" fmla="*/ 0 h 77"/>
                <a:gd name="T46" fmla="*/ 0 w 272"/>
                <a:gd name="T47" fmla="*/ 0 h 77"/>
                <a:gd name="T48" fmla="*/ 0 w 272"/>
                <a:gd name="T49" fmla="*/ 0 h 77"/>
                <a:gd name="T50" fmla="*/ 0 w 272"/>
                <a:gd name="T51" fmla="*/ 0 h 77"/>
                <a:gd name="T52" fmla="*/ 0 w 272"/>
                <a:gd name="T53" fmla="*/ 0 h 77"/>
                <a:gd name="T54" fmla="*/ 0 w 272"/>
                <a:gd name="T55" fmla="*/ 0 h 77"/>
                <a:gd name="T56" fmla="*/ 0 w 272"/>
                <a:gd name="T57" fmla="*/ 0 h 77"/>
                <a:gd name="T58" fmla="*/ 0 w 272"/>
                <a:gd name="T59" fmla="*/ 0 h 77"/>
                <a:gd name="T60" fmla="*/ 0 w 272"/>
                <a:gd name="T61" fmla="*/ 0 h 77"/>
                <a:gd name="T62" fmla="*/ 0 w 272"/>
                <a:gd name="T63" fmla="*/ 0 h 77"/>
                <a:gd name="T64" fmla="*/ 0 w 272"/>
                <a:gd name="T65" fmla="*/ 0 h 77"/>
                <a:gd name="T66" fmla="*/ 0 w 272"/>
                <a:gd name="T67" fmla="*/ 0 h 77"/>
                <a:gd name="T68" fmla="*/ 0 w 272"/>
                <a:gd name="T69" fmla="*/ 0 h 77"/>
                <a:gd name="T70" fmla="*/ 0 w 272"/>
                <a:gd name="T71" fmla="*/ 0 h 77"/>
                <a:gd name="T72" fmla="*/ 0 w 272"/>
                <a:gd name="T73" fmla="*/ 0 h 77"/>
                <a:gd name="T74" fmla="*/ 0 w 272"/>
                <a:gd name="T75" fmla="*/ 0 h 77"/>
                <a:gd name="T76" fmla="*/ 0 w 272"/>
                <a:gd name="T77" fmla="*/ 0 h 77"/>
                <a:gd name="T78" fmla="*/ 0 w 272"/>
                <a:gd name="T79" fmla="*/ 0 h 77"/>
                <a:gd name="T80" fmla="*/ 0 w 272"/>
                <a:gd name="T81" fmla="*/ 0 h 77"/>
                <a:gd name="T82" fmla="*/ 0 w 272"/>
                <a:gd name="T83" fmla="*/ 0 h 77"/>
                <a:gd name="T84" fmla="*/ 0 w 272"/>
                <a:gd name="T85" fmla="*/ 0 h 77"/>
                <a:gd name="T86" fmla="*/ 0 w 272"/>
                <a:gd name="T87" fmla="*/ 0 h 77"/>
                <a:gd name="T88" fmla="*/ 0 w 272"/>
                <a:gd name="T89" fmla="*/ 0 h 77"/>
                <a:gd name="T90" fmla="*/ 0 w 272"/>
                <a:gd name="T91" fmla="*/ 0 h 77"/>
                <a:gd name="T92" fmla="*/ 0 w 272"/>
                <a:gd name="T93" fmla="*/ 0 h 77"/>
                <a:gd name="T94" fmla="*/ 0 w 272"/>
                <a:gd name="T95" fmla="*/ 0 h 77"/>
                <a:gd name="T96" fmla="*/ 0 w 272"/>
                <a:gd name="T97" fmla="*/ 0 h 7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72"/>
                <a:gd name="T148" fmla="*/ 0 h 77"/>
                <a:gd name="T149" fmla="*/ 272 w 272"/>
                <a:gd name="T150" fmla="*/ 77 h 7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72" h="77">
                  <a:moveTo>
                    <a:pt x="86" y="22"/>
                  </a:moveTo>
                  <a:lnTo>
                    <a:pt x="135" y="20"/>
                  </a:lnTo>
                  <a:lnTo>
                    <a:pt x="159" y="20"/>
                  </a:lnTo>
                  <a:lnTo>
                    <a:pt x="185" y="22"/>
                  </a:lnTo>
                  <a:lnTo>
                    <a:pt x="207" y="48"/>
                  </a:lnTo>
                  <a:lnTo>
                    <a:pt x="207" y="6"/>
                  </a:lnTo>
                  <a:lnTo>
                    <a:pt x="208" y="5"/>
                  </a:lnTo>
                  <a:lnTo>
                    <a:pt x="209" y="4"/>
                  </a:lnTo>
                  <a:lnTo>
                    <a:pt x="210" y="4"/>
                  </a:lnTo>
                  <a:lnTo>
                    <a:pt x="210" y="1"/>
                  </a:lnTo>
                  <a:lnTo>
                    <a:pt x="211" y="0"/>
                  </a:lnTo>
                  <a:lnTo>
                    <a:pt x="230" y="0"/>
                  </a:lnTo>
                  <a:lnTo>
                    <a:pt x="232" y="1"/>
                  </a:lnTo>
                  <a:lnTo>
                    <a:pt x="233" y="4"/>
                  </a:lnTo>
                  <a:lnTo>
                    <a:pt x="234" y="4"/>
                  </a:lnTo>
                  <a:lnTo>
                    <a:pt x="234" y="5"/>
                  </a:lnTo>
                  <a:lnTo>
                    <a:pt x="236" y="6"/>
                  </a:lnTo>
                  <a:lnTo>
                    <a:pt x="236" y="48"/>
                  </a:lnTo>
                  <a:lnTo>
                    <a:pt x="253" y="61"/>
                  </a:lnTo>
                  <a:lnTo>
                    <a:pt x="272" y="76"/>
                  </a:lnTo>
                  <a:lnTo>
                    <a:pt x="271" y="76"/>
                  </a:lnTo>
                  <a:lnTo>
                    <a:pt x="268" y="76"/>
                  </a:lnTo>
                  <a:lnTo>
                    <a:pt x="217" y="73"/>
                  </a:lnTo>
                  <a:lnTo>
                    <a:pt x="158" y="71"/>
                  </a:lnTo>
                  <a:lnTo>
                    <a:pt x="138" y="71"/>
                  </a:lnTo>
                  <a:lnTo>
                    <a:pt x="129" y="72"/>
                  </a:lnTo>
                  <a:lnTo>
                    <a:pt x="142" y="72"/>
                  </a:lnTo>
                  <a:lnTo>
                    <a:pt x="115" y="72"/>
                  </a:lnTo>
                  <a:lnTo>
                    <a:pt x="87" y="72"/>
                  </a:lnTo>
                  <a:lnTo>
                    <a:pt x="71" y="72"/>
                  </a:lnTo>
                  <a:lnTo>
                    <a:pt x="53" y="73"/>
                  </a:lnTo>
                  <a:lnTo>
                    <a:pt x="26" y="73"/>
                  </a:lnTo>
                  <a:lnTo>
                    <a:pt x="2" y="76"/>
                  </a:lnTo>
                  <a:lnTo>
                    <a:pt x="0" y="77"/>
                  </a:lnTo>
                  <a:lnTo>
                    <a:pt x="19" y="61"/>
                  </a:lnTo>
                  <a:lnTo>
                    <a:pt x="35" y="48"/>
                  </a:lnTo>
                  <a:lnTo>
                    <a:pt x="35" y="6"/>
                  </a:lnTo>
                  <a:lnTo>
                    <a:pt x="35" y="5"/>
                  </a:lnTo>
                  <a:lnTo>
                    <a:pt x="38" y="4"/>
                  </a:lnTo>
                  <a:lnTo>
                    <a:pt x="39" y="4"/>
                  </a:lnTo>
                  <a:lnTo>
                    <a:pt x="40" y="1"/>
                  </a:lnTo>
                  <a:lnTo>
                    <a:pt x="41" y="0"/>
                  </a:lnTo>
                  <a:lnTo>
                    <a:pt x="59" y="0"/>
                  </a:lnTo>
                  <a:lnTo>
                    <a:pt x="61" y="1"/>
                  </a:lnTo>
                  <a:lnTo>
                    <a:pt x="63" y="4"/>
                  </a:lnTo>
                  <a:lnTo>
                    <a:pt x="64" y="5"/>
                  </a:lnTo>
                  <a:lnTo>
                    <a:pt x="65" y="6"/>
                  </a:lnTo>
                  <a:lnTo>
                    <a:pt x="65" y="48"/>
                  </a:lnTo>
                  <a:lnTo>
                    <a:pt x="86" y="22"/>
                  </a:lnTo>
                  <a:close/>
                </a:path>
              </a:pathLst>
            </a:custGeom>
            <a:solidFill>
              <a:srgbClr val="464646"/>
            </a:solidFill>
            <a:ln w="0">
              <a:solidFill>
                <a:srgbClr val="46464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6" name="Freeform 325"/>
            <p:cNvSpPr>
              <a:spLocks/>
            </p:cNvSpPr>
            <p:nvPr/>
          </p:nvSpPr>
          <p:spPr bwMode="auto">
            <a:xfrm>
              <a:off x="1702" y="2647"/>
              <a:ext cx="47" cy="15"/>
            </a:xfrm>
            <a:custGeom>
              <a:avLst/>
              <a:gdLst>
                <a:gd name="T0" fmla="*/ 0 w 141"/>
                <a:gd name="T1" fmla="*/ 0 h 41"/>
                <a:gd name="T2" fmla="*/ 0 w 141"/>
                <a:gd name="T3" fmla="*/ 0 h 41"/>
                <a:gd name="T4" fmla="*/ 0 w 141"/>
                <a:gd name="T5" fmla="*/ 0 h 41"/>
                <a:gd name="T6" fmla="*/ 0 w 141"/>
                <a:gd name="T7" fmla="*/ 0 h 41"/>
                <a:gd name="T8" fmla="*/ 0 w 141"/>
                <a:gd name="T9" fmla="*/ 0 h 41"/>
                <a:gd name="T10" fmla="*/ 0 w 141"/>
                <a:gd name="T11" fmla="*/ 0 h 41"/>
                <a:gd name="T12" fmla="*/ 0 w 141"/>
                <a:gd name="T13" fmla="*/ 0 h 41"/>
                <a:gd name="T14" fmla="*/ 0 w 141"/>
                <a:gd name="T15" fmla="*/ 0 h 41"/>
                <a:gd name="T16" fmla="*/ 0 w 141"/>
                <a:gd name="T17" fmla="*/ 0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1"/>
                <a:gd name="T28" fmla="*/ 0 h 41"/>
                <a:gd name="T29" fmla="*/ 141 w 141"/>
                <a:gd name="T30" fmla="*/ 41 h 4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1" h="41">
                  <a:moveTo>
                    <a:pt x="0" y="0"/>
                  </a:moveTo>
                  <a:lnTo>
                    <a:pt x="15" y="28"/>
                  </a:lnTo>
                  <a:lnTo>
                    <a:pt x="44" y="38"/>
                  </a:lnTo>
                  <a:lnTo>
                    <a:pt x="112" y="41"/>
                  </a:lnTo>
                  <a:lnTo>
                    <a:pt x="141" y="41"/>
                  </a:lnTo>
                  <a:lnTo>
                    <a:pt x="87" y="40"/>
                  </a:lnTo>
                  <a:lnTo>
                    <a:pt x="15" y="34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7" name="Freeform 326"/>
            <p:cNvSpPr>
              <a:spLocks/>
            </p:cNvSpPr>
            <p:nvPr/>
          </p:nvSpPr>
          <p:spPr bwMode="auto">
            <a:xfrm>
              <a:off x="1779" y="2570"/>
              <a:ext cx="7" cy="15"/>
            </a:xfrm>
            <a:custGeom>
              <a:avLst/>
              <a:gdLst>
                <a:gd name="T0" fmla="*/ 0 w 22"/>
                <a:gd name="T1" fmla="*/ 0 h 44"/>
                <a:gd name="T2" fmla="*/ 0 w 22"/>
                <a:gd name="T3" fmla="*/ 0 h 44"/>
                <a:gd name="T4" fmla="*/ 0 w 22"/>
                <a:gd name="T5" fmla="*/ 0 h 44"/>
                <a:gd name="T6" fmla="*/ 0 w 22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"/>
                <a:gd name="T13" fmla="*/ 0 h 44"/>
                <a:gd name="T14" fmla="*/ 22 w 22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" h="44">
                  <a:moveTo>
                    <a:pt x="0" y="0"/>
                  </a:moveTo>
                  <a:lnTo>
                    <a:pt x="17" y="0"/>
                  </a:lnTo>
                  <a:lnTo>
                    <a:pt x="22" y="4"/>
                  </a:lnTo>
                  <a:lnTo>
                    <a:pt x="22" y="44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8" name="Freeform 327"/>
            <p:cNvSpPr>
              <a:spLocks/>
            </p:cNvSpPr>
            <p:nvPr/>
          </p:nvSpPr>
          <p:spPr bwMode="auto">
            <a:xfrm>
              <a:off x="1722" y="2570"/>
              <a:ext cx="7" cy="15"/>
            </a:xfrm>
            <a:custGeom>
              <a:avLst/>
              <a:gdLst>
                <a:gd name="T0" fmla="*/ 0 w 21"/>
                <a:gd name="T1" fmla="*/ 0 h 43"/>
                <a:gd name="T2" fmla="*/ 0 w 21"/>
                <a:gd name="T3" fmla="*/ 0 h 43"/>
                <a:gd name="T4" fmla="*/ 0 w 21"/>
                <a:gd name="T5" fmla="*/ 0 h 43"/>
                <a:gd name="T6" fmla="*/ 0 w 21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"/>
                <a:gd name="T13" fmla="*/ 0 h 43"/>
                <a:gd name="T14" fmla="*/ 21 w 21"/>
                <a:gd name="T15" fmla="*/ 43 h 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" h="43">
                  <a:moveTo>
                    <a:pt x="21" y="0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0" y="43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9" name="Freeform 328"/>
            <p:cNvSpPr>
              <a:spLocks/>
            </p:cNvSpPr>
            <p:nvPr/>
          </p:nvSpPr>
          <p:spPr bwMode="auto">
            <a:xfrm>
              <a:off x="1711" y="2591"/>
              <a:ext cx="85" cy="2"/>
            </a:xfrm>
            <a:custGeom>
              <a:avLst/>
              <a:gdLst>
                <a:gd name="T0" fmla="*/ 0 w 253"/>
                <a:gd name="T1" fmla="*/ 0 h 5"/>
                <a:gd name="T2" fmla="*/ 0 w 253"/>
                <a:gd name="T3" fmla="*/ 0 h 5"/>
                <a:gd name="T4" fmla="*/ 0 w 253"/>
                <a:gd name="T5" fmla="*/ 0 h 5"/>
                <a:gd name="T6" fmla="*/ 0 w 253"/>
                <a:gd name="T7" fmla="*/ 0 h 5"/>
                <a:gd name="T8" fmla="*/ 0 w 253"/>
                <a:gd name="T9" fmla="*/ 0 h 5"/>
                <a:gd name="T10" fmla="*/ 0 w 253"/>
                <a:gd name="T11" fmla="*/ 0 h 5"/>
                <a:gd name="T12" fmla="*/ 0 w 253"/>
                <a:gd name="T13" fmla="*/ 0 h 5"/>
                <a:gd name="T14" fmla="*/ 0 w 253"/>
                <a:gd name="T15" fmla="*/ 0 h 5"/>
                <a:gd name="T16" fmla="*/ 0 w 253"/>
                <a:gd name="T17" fmla="*/ 0 h 5"/>
                <a:gd name="T18" fmla="*/ 0 w 253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3"/>
                <a:gd name="T31" fmla="*/ 0 h 5"/>
                <a:gd name="T32" fmla="*/ 253 w 253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3" h="5">
                  <a:moveTo>
                    <a:pt x="0" y="5"/>
                  </a:moveTo>
                  <a:lnTo>
                    <a:pt x="45" y="0"/>
                  </a:lnTo>
                  <a:lnTo>
                    <a:pt x="105" y="0"/>
                  </a:lnTo>
                  <a:lnTo>
                    <a:pt x="125" y="0"/>
                  </a:lnTo>
                  <a:lnTo>
                    <a:pt x="134" y="0"/>
                  </a:lnTo>
                  <a:lnTo>
                    <a:pt x="121" y="0"/>
                  </a:lnTo>
                  <a:lnTo>
                    <a:pt x="148" y="0"/>
                  </a:lnTo>
                  <a:lnTo>
                    <a:pt x="176" y="0"/>
                  </a:lnTo>
                  <a:lnTo>
                    <a:pt x="209" y="0"/>
                  </a:lnTo>
                  <a:lnTo>
                    <a:pt x="253" y="5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7" name="Picture 438" descr="bd20185_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120" y="3447072"/>
            <a:ext cx="741640" cy="6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439" descr="원 cop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662" y="3392751"/>
            <a:ext cx="1253074" cy="1286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" name="Group 189"/>
          <p:cNvGrpSpPr>
            <a:grpSpLocks/>
          </p:cNvGrpSpPr>
          <p:nvPr/>
        </p:nvGrpSpPr>
        <p:grpSpPr bwMode="auto">
          <a:xfrm>
            <a:off x="2815806" y="3347936"/>
            <a:ext cx="278737" cy="206421"/>
            <a:chOff x="1650" y="2562"/>
            <a:chExt cx="185" cy="130"/>
          </a:xfrm>
        </p:grpSpPr>
        <p:sp>
          <p:nvSpPr>
            <p:cNvPr id="42" name="Freeform 190"/>
            <p:cNvSpPr>
              <a:spLocks/>
            </p:cNvSpPr>
            <p:nvPr/>
          </p:nvSpPr>
          <p:spPr bwMode="auto">
            <a:xfrm>
              <a:off x="1650" y="2582"/>
              <a:ext cx="51" cy="104"/>
            </a:xfrm>
            <a:custGeom>
              <a:avLst/>
              <a:gdLst>
                <a:gd name="T0" fmla="*/ 0 w 151"/>
                <a:gd name="T1" fmla="*/ 0 h 310"/>
                <a:gd name="T2" fmla="*/ 0 w 151"/>
                <a:gd name="T3" fmla="*/ 0 h 310"/>
                <a:gd name="T4" fmla="*/ 0 w 151"/>
                <a:gd name="T5" fmla="*/ 0 h 310"/>
                <a:gd name="T6" fmla="*/ 0 w 151"/>
                <a:gd name="T7" fmla="*/ 0 h 310"/>
                <a:gd name="T8" fmla="*/ 0 w 151"/>
                <a:gd name="T9" fmla="*/ 0 h 310"/>
                <a:gd name="T10" fmla="*/ 0 w 151"/>
                <a:gd name="T11" fmla="*/ 0 h 310"/>
                <a:gd name="T12" fmla="*/ 0 w 151"/>
                <a:gd name="T13" fmla="*/ 0 h 310"/>
                <a:gd name="T14" fmla="*/ 0 w 151"/>
                <a:gd name="T15" fmla="*/ 0 h 310"/>
                <a:gd name="T16" fmla="*/ 0 w 151"/>
                <a:gd name="T17" fmla="*/ 0 h 310"/>
                <a:gd name="T18" fmla="*/ 0 w 151"/>
                <a:gd name="T19" fmla="*/ 0 h 310"/>
                <a:gd name="T20" fmla="*/ 0 w 151"/>
                <a:gd name="T21" fmla="*/ 0 h 310"/>
                <a:gd name="T22" fmla="*/ 0 w 151"/>
                <a:gd name="T23" fmla="*/ 0 h 310"/>
                <a:gd name="T24" fmla="*/ 0 w 151"/>
                <a:gd name="T25" fmla="*/ 0 h 310"/>
                <a:gd name="T26" fmla="*/ 0 w 151"/>
                <a:gd name="T27" fmla="*/ 0 h 310"/>
                <a:gd name="T28" fmla="*/ 0 w 151"/>
                <a:gd name="T29" fmla="*/ 0 h 310"/>
                <a:gd name="T30" fmla="*/ 0 w 151"/>
                <a:gd name="T31" fmla="*/ 0 h 310"/>
                <a:gd name="T32" fmla="*/ 0 w 151"/>
                <a:gd name="T33" fmla="*/ 0 h 310"/>
                <a:gd name="T34" fmla="*/ 0 w 151"/>
                <a:gd name="T35" fmla="*/ 0 h 310"/>
                <a:gd name="T36" fmla="*/ 0 w 151"/>
                <a:gd name="T37" fmla="*/ 0 h 310"/>
                <a:gd name="T38" fmla="*/ 0 w 151"/>
                <a:gd name="T39" fmla="*/ 0 h 310"/>
                <a:gd name="T40" fmla="*/ 0 w 151"/>
                <a:gd name="T41" fmla="*/ 0 h 310"/>
                <a:gd name="T42" fmla="*/ 0 w 151"/>
                <a:gd name="T43" fmla="*/ 0 h 310"/>
                <a:gd name="T44" fmla="*/ 0 w 151"/>
                <a:gd name="T45" fmla="*/ 0 h 310"/>
                <a:gd name="T46" fmla="*/ 0 w 151"/>
                <a:gd name="T47" fmla="*/ 0 h 310"/>
                <a:gd name="T48" fmla="*/ 0 w 151"/>
                <a:gd name="T49" fmla="*/ 0 h 310"/>
                <a:gd name="T50" fmla="*/ 0 w 151"/>
                <a:gd name="T51" fmla="*/ 0 h 310"/>
                <a:gd name="T52" fmla="*/ 0 w 151"/>
                <a:gd name="T53" fmla="*/ 0 h 310"/>
                <a:gd name="T54" fmla="*/ 0 w 151"/>
                <a:gd name="T55" fmla="*/ 0 h 310"/>
                <a:gd name="T56" fmla="*/ 0 w 151"/>
                <a:gd name="T57" fmla="*/ 0 h 310"/>
                <a:gd name="T58" fmla="*/ 0 w 151"/>
                <a:gd name="T59" fmla="*/ 0 h 310"/>
                <a:gd name="T60" fmla="*/ 0 w 151"/>
                <a:gd name="T61" fmla="*/ 0 h 310"/>
                <a:gd name="T62" fmla="*/ 0 w 151"/>
                <a:gd name="T63" fmla="*/ 0 h 310"/>
                <a:gd name="T64" fmla="*/ 0 w 151"/>
                <a:gd name="T65" fmla="*/ 0 h 310"/>
                <a:gd name="T66" fmla="*/ 0 w 151"/>
                <a:gd name="T67" fmla="*/ 0 h 310"/>
                <a:gd name="T68" fmla="*/ 0 w 151"/>
                <a:gd name="T69" fmla="*/ 0 h 310"/>
                <a:gd name="T70" fmla="*/ 0 w 151"/>
                <a:gd name="T71" fmla="*/ 0 h 310"/>
                <a:gd name="T72" fmla="*/ 0 w 151"/>
                <a:gd name="T73" fmla="*/ 0 h 310"/>
                <a:gd name="T74" fmla="*/ 0 w 151"/>
                <a:gd name="T75" fmla="*/ 0 h 310"/>
                <a:gd name="T76" fmla="*/ 0 w 151"/>
                <a:gd name="T77" fmla="*/ 0 h 310"/>
                <a:gd name="T78" fmla="*/ 0 w 151"/>
                <a:gd name="T79" fmla="*/ 0 h 310"/>
                <a:gd name="T80" fmla="*/ 0 w 151"/>
                <a:gd name="T81" fmla="*/ 0 h 310"/>
                <a:gd name="T82" fmla="*/ 0 w 151"/>
                <a:gd name="T83" fmla="*/ 0 h 310"/>
                <a:gd name="T84" fmla="*/ 0 w 151"/>
                <a:gd name="T85" fmla="*/ 0 h 310"/>
                <a:gd name="T86" fmla="*/ 0 w 151"/>
                <a:gd name="T87" fmla="*/ 0 h 310"/>
                <a:gd name="T88" fmla="*/ 0 w 151"/>
                <a:gd name="T89" fmla="*/ 0 h 310"/>
                <a:gd name="T90" fmla="*/ 0 w 151"/>
                <a:gd name="T91" fmla="*/ 0 h 310"/>
                <a:gd name="T92" fmla="*/ 0 w 151"/>
                <a:gd name="T93" fmla="*/ 0 h 310"/>
                <a:gd name="T94" fmla="*/ 0 w 151"/>
                <a:gd name="T95" fmla="*/ 0 h 310"/>
                <a:gd name="T96" fmla="*/ 0 w 151"/>
                <a:gd name="T97" fmla="*/ 0 h 310"/>
                <a:gd name="T98" fmla="*/ 0 w 151"/>
                <a:gd name="T99" fmla="*/ 0 h 310"/>
                <a:gd name="T100" fmla="*/ 0 w 151"/>
                <a:gd name="T101" fmla="*/ 0 h 310"/>
                <a:gd name="T102" fmla="*/ 0 w 151"/>
                <a:gd name="T103" fmla="*/ 0 h 310"/>
                <a:gd name="T104" fmla="*/ 0 w 151"/>
                <a:gd name="T105" fmla="*/ 0 h 310"/>
                <a:gd name="T106" fmla="*/ 0 w 151"/>
                <a:gd name="T107" fmla="*/ 0 h 310"/>
                <a:gd name="T108" fmla="*/ 0 w 151"/>
                <a:gd name="T109" fmla="*/ 0 h 310"/>
                <a:gd name="T110" fmla="*/ 0 w 151"/>
                <a:gd name="T111" fmla="*/ 0 h 310"/>
                <a:gd name="T112" fmla="*/ 0 w 151"/>
                <a:gd name="T113" fmla="*/ 0 h 310"/>
                <a:gd name="T114" fmla="*/ 0 w 151"/>
                <a:gd name="T115" fmla="*/ 0 h 3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51"/>
                <a:gd name="T175" fmla="*/ 0 h 310"/>
                <a:gd name="T176" fmla="*/ 151 w 151"/>
                <a:gd name="T177" fmla="*/ 310 h 3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51" h="310">
                  <a:moveTo>
                    <a:pt x="150" y="175"/>
                  </a:moveTo>
                  <a:lnTo>
                    <a:pt x="129" y="175"/>
                  </a:lnTo>
                  <a:lnTo>
                    <a:pt x="119" y="177"/>
                  </a:lnTo>
                  <a:lnTo>
                    <a:pt x="115" y="178"/>
                  </a:lnTo>
                  <a:lnTo>
                    <a:pt x="115" y="182"/>
                  </a:lnTo>
                  <a:lnTo>
                    <a:pt x="121" y="187"/>
                  </a:lnTo>
                  <a:lnTo>
                    <a:pt x="123" y="195"/>
                  </a:lnTo>
                  <a:lnTo>
                    <a:pt x="123" y="201"/>
                  </a:lnTo>
                  <a:lnTo>
                    <a:pt x="126" y="204"/>
                  </a:lnTo>
                  <a:lnTo>
                    <a:pt x="126" y="213"/>
                  </a:lnTo>
                  <a:lnTo>
                    <a:pt x="126" y="222"/>
                  </a:lnTo>
                  <a:lnTo>
                    <a:pt x="126" y="225"/>
                  </a:lnTo>
                  <a:lnTo>
                    <a:pt x="129" y="232"/>
                  </a:lnTo>
                  <a:lnTo>
                    <a:pt x="130" y="239"/>
                  </a:lnTo>
                  <a:lnTo>
                    <a:pt x="129" y="245"/>
                  </a:lnTo>
                  <a:lnTo>
                    <a:pt x="126" y="251"/>
                  </a:lnTo>
                  <a:lnTo>
                    <a:pt x="125" y="255"/>
                  </a:lnTo>
                  <a:lnTo>
                    <a:pt x="124" y="261"/>
                  </a:lnTo>
                  <a:lnTo>
                    <a:pt x="121" y="271"/>
                  </a:lnTo>
                  <a:lnTo>
                    <a:pt x="112" y="278"/>
                  </a:lnTo>
                  <a:lnTo>
                    <a:pt x="103" y="283"/>
                  </a:lnTo>
                  <a:lnTo>
                    <a:pt x="100" y="288"/>
                  </a:lnTo>
                  <a:lnTo>
                    <a:pt x="98" y="292"/>
                  </a:lnTo>
                  <a:lnTo>
                    <a:pt x="95" y="297"/>
                  </a:lnTo>
                  <a:lnTo>
                    <a:pt x="87" y="298"/>
                  </a:lnTo>
                  <a:lnTo>
                    <a:pt x="82" y="301"/>
                  </a:lnTo>
                  <a:lnTo>
                    <a:pt x="80" y="303"/>
                  </a:lnTo>
                  <a:lnTo>
                    <a:pt x="76" y="305"/>
                  </a:lnTo>
                  <a:lnTo>
                    <a:pt x="71" y="303"/>
                  </a:lnTo>
                  <a:lnTo>
                    <a:pt x="66" y="307"/>
                  </a:lnTo>
                  <a:lnTo>
                    <a:pt x="64" y="308"/>
                  </a:lnTo>
                  <a:lnTo>
                    <a:pt x="60" y="310"/>
                  </a:lnTo>
                  <a:lnTo>
                    <a:pt x="50" y="310"/>
                  </a:lnTo>
                  <a:lnTo>
                    <a:pt x="46" y="308"/>
                  </a:lnTo>
                  <a:lnTo>
                    <a:pt x="43" y="305"/>
                  </a:lnTo>
                  <a:lnTo>
                    <a:pt x="38" y="303"/>
                  </a:lnTo>
                  <a:lnTo>
                    <a:pt x="30" y="297"/>
                  </a:lnTo>
                  <a:lnTo>
                    <a:pt x="21" y="287"/>
                  </a:lnTo>
                  <a:lnTo>
                    <a:pt x="17" y="278"/>
                  </a:lnTo>
                  <a:lnTo>
                    <a:pt x="11" y="269"/>
                  </a:lnTo>
                  <a:lnTo>
                    <a:pt x="8" y="258"/>
                  </a:lnTo>
                  <a:lnTo>
                    <a:pt x="7" y="250"/>
                  </a:lnTo>
                  <a:lnTo>
                    <a:pt x="5" y="239"/>
                  </a:lnTo>
                  <a:lnTo>
                    <a:pt x="4" y="217"/>
                  </a:lnTo>
                  <a:lnTo>
                    <a:pt x="0" y="196"/>
                  </a:lnTo>
                  <a:lnTo>
                    <a:pt x="0" y="166"/>
                  </a:lnTo>
                  <a:lnTo>
                    <a:pt x="1" y="157"/>
                  </a:lnTo>
                  <a:lnTo>
                    <a:pt x="5" y="146"/>
                  </a:lnTo>
                  <a:lnTo>
                    <a:pt x="4" y="140"/>
                  </a:lnTo>
                  <a:lnTo>
                    <a:pt x="5" y="129"/>
                  </a:lnTo>
                  <a:lnTo>
                    <a:pt x="7" y="115"/>
                  </a:lnTo>
                  <a:lnTo>
                    <a:pt x="6" y="108"/>
                  </a:lnTo>
                  <a:lnTo>
                    <a:pt x="7" y="98"/>
                  </a:lnTo>
                  <a:lnTo>
                    <a:pt x="7" y="86"/>
                  </a:lnTo>
                  <a:lnTo>
                    <a:pt x="8" y="73"/>
                  </a:lnTo>
                  <a:lnTo>
                    <a:pt x="7" y="65"/>
                  </a:lnTo>
                  <a:lnTo>
                    <a:pt x="7" y="50"/>
                  </a:lnTo>
                  <a:lnTo>
                    <a:pt x="7" y="44"/>
                  </a:lnTo>
                  <a:lnTo>
                    <a:pt x="7" y="37"/>
                  </a:lnTo>
                  <a:lnTo>
                    <a:pt x="6" y="33"/>
                  </a:lnTo>
                  <a:lnTo>
                    <a:pt x="7" y="23"/>
                  </a:lnTo>
                  <a:lnTo>
                    <a:pt x="20" y="9"/>
                  </a:lnTo>
                  <a:lnTo>
                    <a:pt x="53" y="0"/>
                  </a:lnTo>
                  <a:lnTo>
                    <a:pt x="53" y="11"/>
                  </a:lnTo>
                  <a:lnTo>
                    <a:pt x="51" y="11"/>
                  </a:lnTo>
                  <a:lnTo>
                    <a:pt x="45" y="13"/>
                  </a:lnTo>
                  <a:lnTo>
                    <a:pt x="52" y="19"/>
                  </a:lnTo>
                  <a:lnTo>
                    <a:pt x="53" y="31"/>
                  </a:lnTo>
                  <a:lnTo>
                    <a:pt x="50" y="37"/>
                  </a:lnTo>
                  <a:lnTo>
                    <a:pt x="40" y="43"/>
                  </a:lnTo>
                  <a:lnTo>
                    <a:pt x="39" y="50"/>
                  </a:lnTo>
                  <a:lnTo>
                    <a:pt x="39" y="57"/>
                  </a:lnTo>
                  <a:lnTo>
                    <a:pt x="39" y="66"/>
                  </a:lnTo>
                  <a:lnTo>
                    <a:pt x="39" y="76"/>
                  </a:lnTo>
                  <a:lnTo>
                    <a:pt x="38" y="85"/>
                  </a:lnTo>
                  <a:lnTo>
                    <a:pt x="40" y="98"/>
                  </a:lnTo>
                  <a:lnTo>
                    <a:pt x="39" y="113"/>
                  </a:lnTo>
                  <a:lnTo>
                    <a:pt x="36" y="133"/>
                  </a:lnTo>
                  <a:lnTo>
                    <a:pt x="36" y="137"/>
                  </a:lnTo>
                  <a:lnTo>
                    <a:pt x="37" y="144"/>
                  </a:lnTo>
                  <a:lnTo>
                    <a:pt x="37" y="150"/>
                  </a:lnTo>
                  <a:lnTo>
                    <a:pt x="36" y="156"/>
                  </a:lnTo>
                  <a:lnTo>
                    <a:pt x="37" y="163"/>
                  </a:lnTo>
                  <a:lnTo>
                    <a:pt x="37" y="172"/>
                  </a:lnTo>
                  <a:lnTo>
                    <a:pt x="37" y="181"/>
                  </a:lnTo>
                  <a:lnTo>
                    <a:pt x="39" y="190"/>
                  </a:lnTo>
                  <a:lnTo>
                    <a:pt x="40" y="202"/>
                  </a:lnTo>
                  <a:lnTo>
                    <a:pt x="41" y="221"/>
                  </a:lnTo>
                  <a:lnTo>
                    <a:pt x="43" y="239"/>
                  </a:lnTo>
                  <a:lnTo>
                    <a:pt x="46" y="248"/>
                  </a:lnTo>
                  <a:lnTo>
                    <a:pt x="47" y="255"/>
                  </a:lnTo>
                  <a:lnTo>
                    <a:pt x="53" y="263"/>
                  </a:lnTo>
                  <a:lnTo>
                    <a:pt x="53" y="265"/>
                  </a:lnTo>
                  <a:lnTo>
                    <a:pt x="56" y="271"/>
                  </a:lnTo>
                  <a:lnTo>
                    <a:pt x="56" y="274"/>
                  </a:lnTo>
                  <a:lnTo>
                    <a:pt x="58" y="275"/>
                  </a:lnTo>
                  <a:lnTo>
                    <a:pt x="64" y="277"/>
                  </a:lnTo>
                  <a:lnTo>
                    <a:pt x="70" y="273"/>
                  </a:lnTo>
                  <a:lnTo>
                    <a:pt x="73" y="269"/>
                  </a:lnTo>
                  <a:lnTo>
                    <a:pt x="77" y="261"/>
                  </a:lnTo>
                  <a:lnTo>
                    <a:pt x="80" y="258"/>
                  </a:lnTo>
                  <a:lnTo>
                    <a:pt x="83" y="252"/>
                  </a:lnTo>
                  <a:lnTo>
                    <a:pt x="86" y="249"/>
                  </a:lnTo>
                  <a:lnTo>
                    <a:pt x="86" y="242"/>
                  </a:lnTo>
                  <a:lnTo>
                    <a:pt x="86" y="229"/>
                  </a:lnTo>
                  <a:lnTo>
                    <a:pt x="87" y="215"/>
                  </a:lnTo>
                  <a:lnTo>
                    <a:pt x="84" y="207"/>
                  </a:lnTo>
                  <a:lnTo>
                    <a:pt x="83" y="196"/>
                  </a:lnTo>
                  <a:lnTo>
                    <a:pt x="86" y="185"/>
                  </a:lnTo>
                  <a:lnTo>
                    <a:pt x="92" y="181"/>
                  </a:lnTo>
                  <a:lnTo>
                    <a:pt x="95" y="178"/>
                  </a:lnTo>
                  <a:lnTo>
                    <a:pt x="100" y="173"/>
                  </a:lnTo>
                  <a:lnTo>
                    <a:pt x="110" y="169"/>
                  </a:lnTo>
                  <a:lnTo>
                    <a:pt x="123" y="165"/>
                  </a:lnTo>
                  <a:lnTo>
                    <a:pt x="151" y="165"/>
                  </a:lnTo>
                  <a:lnTo>
                    <a:pt x="150" y="175"/>
                  </a:lnTo>
                  <a:close/>
                </a:path>
              </a:pathLst>
            </a:custGeom>
            <a:solidFill>
              <a:srgbClr val="464646"/>
            </a:solidFill>
            <a:ln w="0">
              <a:solidFill>
                <a:srgbClr val="46464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Freeform 191"/>
            <p:cNvSpPr>
              <a:spLocks/>
            </p:cNvSpPr>
            <p:nvPr/>
          </p:nvSpPr>
          <p:spPr bwMode="auto">
            <a:xfrm>
              <a:off x="1668" y="2581"/>
              <a:ext cx="7" cy="6"/>
            </a:xfrm>
            <a:custGeom>
              <a:avLst/>
              <a:gdLst>
                <a:gd name="T0" fmla="*/ 0 w 20"/>
                <a:gd name="T1" fmla="*/ 0 h 19"/>
                <a:gd name="T2" fmla="*/ 0 w 20"/>
                <a:gd name="T3" fmla="*/ 0 h 19"/>
                <a:gd name="T4" fmla="*/ 0 w 20"/>
                <a:gd name="T5" fmla="*/ 0 h 19"/>
                <a:gd name="T6" fmla="*/ 0 w 20"/>
                <a:gd name="T7" fmla="*/ 0 h 19"/>
                <a:gd name="T8" fmla="*/ 0 w 20"/>
                <a:gd name="T9" fmla="*/ 0 h 19"/>
                <a:gd name="T10" fmla="*/ 0 w 20"/>
                <a:gd name="T11" fmla="*/ 0 h 19"/>
                <a:gd name="T12" fmla="*/ 0 w 20"/>
                <a:gd name="T13" fmla="*/ 0 h 19"/>
                <a:gd name="T14" fmla="*/ 0 w 20"/>
                <a:gd name="T15" fmla="*/ 0 h 19"/>
                <a:gd name="T16" fmla="*/ 0 w 20"/>
                <a:gd name="T17" fmla="*/ 0 h 19"/>
                <a:gd name="T18" fmla="*/ 0 w 20"/>
                <a:gd name="T19" fmla="*/ 0 h 19"/>
                <a:gd name="T20" fmla="*/ 0 w 20"/>
                <a:gd name="T21" fmla="*/ 0 h 19"/>
                <a:gd name="T22" fmla="*/ 0 w 20"/>
                <a:gd name="T23" fmla="*/ 0 h 19"/>
                <a:gd name="T24" fmla="*/ 0 w 20"/>
                <a:gd name="T25" fmla="*/ 0 h 19"/>
                <a:gd name="T26" fmla="*/ 0 w 20"/>
                <a:gd name="T27" fmla="*/ 0 h 19"/>
                <a:gd name="T28" fmla="*/ 0 w 20"/>
                <a:gd name="T29" fmla="*/ 0 h 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"/>
                <a:gd name="T46" fmla="*/ 0 h 19"/>
                <a:gd name="T47" fmla="*/ 20 w 20"/>
                <a:gd name="T48" fmla="*/ 19 h 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" h="19">
                  <a:moveTo>
                    <a:pt x="19" y="2"/>
                  </a:moveTo>
                  <a:lnTo>
                    <a:pt x="11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3" y="16"/>
                  </a:lnTo>
                  <a:lnTo>
                    <a:pt x="5" y="17"/>
                  </a:lnTo>
                  <a:lnTo>
                    <a:pt x="9" y="19"/>
                  </a:lnTo>
                  <a:lnTo>
                    <a:pt x="13" y="19"/>
                  </a:lnTo>
                  <a:lnTo>
                    <a:pt x="17" y="19"/>
                  </a:lnTo>
                  <a:lnTo>
                    <a:pt x="18" y="7"/>
                  </a:lnTo>
                  <a:lnTo>
                    <a:pt x="20" y="2"/>
                  </a:lnTo>
                  <a:lnTo>
                    <a:pt x="19" y="2"/>
                  </a:lnTo>
                  <a:close/>
                </a:path>
              </a:pathLst>
            </a:custGeom>
            <a:solidFill>
              <a:srgbClr val="464646"/>
            </a:solidFill>
            <a:ln w="0">
              <a:solidFill>
                <a:srgbClr val="46464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Freeform 192"/>
            <p:cNvSpPr>
              <a:spLocks/>
            </p:cNvSpPr>
            <p:nvPr/>
          </p:nvSpPr>
          <p:spPr bwMode="auto">
            <a:xfrm>
              <a:off x="1655" y="2602"/>
              <a:ext cx="8" cy="2"/>
            </a:xfrm>
            <a:custGeom>
              <a:avLst/>
              <a:gdLst>
                <a:gd name="T0" fmla="*/ 0 w 25"/>
                <a:gd name="T1" fmla="*/ 0 h 7"/>
                <a:gd name="T2" fmla="*/ 0 w 25"/>
                <a:gd name="T3" fmla="*/ 0 h 7"/>
                <a:gd name="T4" fmla="*/ 0 w 25"/>
                <a:gd name="T5" fmla="*/ 0 h 7"/>
                <a:gd name="T6" fmla="*/ 0 w 25"/>
                <a:gd name="T7" fmla="*/ 0 h 7"/>
                <a:gd name="T8" fmla="*/ 0 w 25"/>
                <a:gd name="T9" fmla="*/ 0 h 7"/>
                <a:gd name="T10" fmla="*/ 0 w 25"/>
                <a:gd name="T11" fmla="*/ 0 h 7"/>
                <a:gd name="T12" fmla="*/ 0 w 25"/>
                <a:gd name="T13" fmla="*/ 0 h 7"/>
                <a:gd name="T14" fmla="*/ 0 w 25"/>
                <a:gd name="T15" fmla="*/ 0 h 7"/>
                <a:gd name="T16" fmla="*/ 0 w 25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"/>
                <a:gd name="T28" fmla="*/ 0 h 7"/>
                <a:gd name="T29" fmla="*/ 25 w 25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" h="7">
                  <a:moveTo>
                    <a:pt x="4" y="3"/>
                  </a:moveTo>
                  <a:lnTo>
                    <a:pt x="15" y="2"/>
                  </a:lnTo>
                  <a:lnTo>
                    <a:pt x="25" y="0"/>
                  </a:lnTo>
                  <a:lnTo>
                    <a:pt x="21" y="5"/>
                  </a:lnTo>
                  <a:lnTo>
                    <a:pt x="13" y="7"/>
                  </a:lnTo>
                  <a:lnTo>
                    <a:pt x="5" y="7"/>
                  </a:lnTo>
                  <a:lnTo>
                    <a:pt x="0" y="4"/>
                  </a:lnTo>
                  <a:lnTo>
                    <a:pt x="0" y="1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" name="Freeform 193"/>
            <p:cNvSpPr>
              <a:spLocks/>
            </p:cNvSpPr>
            <p:nvPr/>
          </p:nvSpPr>
          <p:spPr bwMode="auto">
            <a:xfrm>
              <a:off x="1655" y="2604"/>
              <a:ext cx="8" cy="3"/>
            </a:xfrm>
            <a:custGeom>
              <a:avLst/>
              <a:gdLst>
                <a:gd name="T0" fmla="*/ 0 w 23"/>
                <a:gd name="T1" fmla="*/ 0 h 7"/>
                <a:gd name="T2" fmla="*/ 0 w 23"/>
                <a:gd name="T3" fmla="*/ 0 h 7"/>
                <a:gd name="T4" fmla="*/ 0 w 23"/>
                <a:gd name="T5" fmla="*/ 0 h 7"/>
                <a:gd name="T6" fmla="*/ 0 w 23"/>
                <a:gd name="T7" fmla="*/ 0 h 7"/>
                <a:gd name="T8" fmla="*/ 0 w 23"/>
                <a:gd name="T9" fmla="*/ 0 h 7"/>
                <a:gd name="T10" fmla="*/ 0 w 23"/>
                <a:gd name="T11" fmla="*/ 0 h 7"/>
                <a:gd name="T12" fmla="*/ 0 w 23"/>
                <a:gd name="T13" fmla="*/ 0 h 7"/>
                <a:gd name="T14" fmla="*/ 0 w 23"/>
                <a:gd name="T15" fmla="*/ 0 h 7"/>
                <a:gd name="T16" fmla="*/ 0 w 23"/>
                <a:gd name="T17" fmla="*/ 0 h 7"/>
                <a:gd name="T18" fmla="*/ 0 w 23"/>
                <a:gd name="T19" fmla="*/ 0 h 7"/>
                <a:gd name="T20" fmla="*/ 0 w 23"/>
                <a:gd name="T21" fmla="*/ 0 h 7"/>
                <a:gd name="T22" fmla="*/ 0 w 23"/>
                <a:gd name="T23" fmla="*/ 0 h 7"/>
                <a:gd name="T24" fmla="*/ 0 w 23"/>
                <a:gd name="T25" fmla="*/ 0 h 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3"/>
                <a:gd name="T40" fmla="*/ 0 h 7"/>
                <a:gd name="T41" fmla="*/ 23 w 23"/>
                <a:gd name="T42" fmla="*/ 7 h 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3" h="7">
                  <a:moveTo>
                    <a:pt x="0" y="4"/>
                  </a:moveTo>
                  <a:lnTo>
                    <a:pt x="3" y="3"/>
                  </a:lnTo>
                  <a:lnTo>
                    <a:pt x="10" y="3"/>
                  </a:lnTo>
                  <a:lnTo>
                    <a:pt x="14" y="3"/>
                  </a:lnTo>
                  <a:lnTo>
                    <a:pt x="20" y="2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0" y="5"/>
                  </a:lnTo>
                  <a:lnTo>
                    <a:pt x="14" y="6"/>
                  </a:lnTo>
                  <a:lnTo>
                    <a:pt x="10" y="7"/>
                  </a:lnTo>
                  <a:lnTo>
                    <a:pt x="1" y="6"/>
                  </a:lnTo>
                  <a:lnTo>
                    <a:pt x="0" y="5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Freeform 194"/>
            <p:cNvSpPr>
              <a:spLocks/>
            </p:cNvSpPr>
            <p:nvPr/>
          </p:nvSpPr>
          <p:spPr bwMode="auto">
            <a:xfrm>
              <a:off x="1654" y="2599"/>
              <a:ext cx="9" cy="3"/>
            </a:xfrm>
            <a:custGeom>
              <a:avLst/>
              <a:gdLst>
                <a:gd name="T0" fmla="*/ 0 w 28"/>
                <a:gd name="T1" fmla="*/ 0 h 8"/>
                <a:gd name="T2" fmla="*/ 0 w 28"/>
                <a:gd name="T3" fmla="*/ 0 h 8"/>
                <a:gd name="T4" fmla="*/ 0 w 28"/>
                <a:gd name="T5" fmla="*/ 0 h 8"/>
                <a:gd name="T6" fmla="*/ 0 w 28"/>
                <a:gd name="T7" fmla="*/ 0 h 8"/>
                <a:gd name="T8" fmla="*/ 0 w 28"/>
                <a:gd name="T9" fmla="*/ 0 h 8"/>
                <a:gd name="T10" fmla="*/ 0 w 28"/>
                <a:gd name="T11" fmla="*/ 0 h 8"/>
                <a:gd name="T12" fmla="*/ 0 w 28"/>
                <a:gd name="T13" fmla="*/ 0 h 8"/>
                <a:gd name="T14" fmla="*/ 0 w 28"/>
                <a:gd name="T15" fmla="*/ 0 h 8"/>
                <a:gd name="T16" fmla="*/ 0 w 28"/>
                <a:gd name="T17" fmla="*/ 0 h 8"/>
                <a:gd name="T18" fmla="*/ 0 w 28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"/>
                <a:gd name="T31" fmla="*/ 0 h 8"/>
                <a:gd name="T32" fmla="*/ 28 w 28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" h="8">
                  <a:moveTo>
                    <a:pt x="3" y="3"/>
                  </a:moveTo>
                  <a:lnTo>
                    <a:pt x="5" y="6"/>
                  </a:lnTo>
                  <a:lnTo>
                    <a:pt x="14" y="8"/>
                  </a:lnTo>
                  <a:lnTo>
                    <a:pt x="21" y="7"/>
                  </a:lnTo>
                  <a:lnTo>
                    <a:pt x="27" y="3"/>
                  </a:lnTo>
                  <a:lnTo>
                    <a:pt x="28" y="1"/>
                  </a:lnTo>
                  <a:lnTo>
                    <a:pt x="14" y="3"/>
                  </a:lnTo>
                  <a:lnTo>
                    <a:pt x="5" y="2"/>
                  </a:lnTo>
                  <a:lnTo>
                    <a:pt x="0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7" name="Freeform 195"/>
            <p:cNvSpPr>
              <a:spLocks/>
            </p:cNvSpPr>
            <p:nvPr/>
          </p:nvSpPr>
          <p:spPr bwMode="auto">
            <a:xfrm>
              <a:off x="1654" y="2607"/>
              <a:ext cx="9" cy="2"/>
            </a:xfrm>
            <a:custGeom>
              <a:avLst/>
              <a:gdLst>
                <a:gd name="T0" fmla="*/ 0 w 26"/>
                <a:gd name="T1" fmla="*/ 0 h 6"/>
                <a:gd name="T2" fmla="*/ 0 w 26"/>
                <a:gd name="T3" fmla="*/ 0 h 6"/>
                <a:gd name="T4" fmla="*/ 0 w 26"/>
                <a:gd name="T5" fmla="*/ 0 h 6"/>
                <a:gd name="T6" fmla="*/ 0 w 26"/>
                <a:gd name="T7" fmla="*/ 0 h 6"/>
                <a:gd name="T8" fmla="*/ 0 w 26"/>
                <a:gd name="T9" fmla="*/ 0 h 6"/>
                <a:gd name="T10" fmla="*/ 0 w 26"/>
                <a:gd name="T11" fmla="*/ 0 h 6"/>
                <a:gd name="T12" fmla="*/ 0 w 26"/>
                <a:gd name="T13" fmla="*/ 0 h 6"/>
                <a:gd name="T14" fmla="*/ 0 w 26"/>
                <a:gd name="T15" fmla="*/ 0 h 6"/>
                <a:gd name="T16" fmla="*/ 0 w 26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"/>
                <a:gd name="T28" fmla="*/ 0 h 6"/>
                <a:gd name="T29" fmla="*/ 26 w 26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" h="6">
                  <a:moveTo>
                    <a:pt x="0" y="3"/>
                  </a:moveTo>
                  <a:lnTo>
                    <a:pt x="6" y="4"/>
                  </a:lnTo>
                  <a:lnTo>
                    <a:pt x="14" y="4"/>
                  </a:lnTo>
                  <a:lnTo>
                    <a:pt x="26" y="0"/>
                  </a:lnTo>
                  <a:lnTo>
                    <a:pt x="23" y="3"/>
                  </a:lnTo>
                  <a:lnTo>
                    <a:pt x="15" y="6"/>
                  </a:lnTo>
                  <a:lnTo>
                    <a:pt x="6" y="6"/>
                  </a:lnTo>
                  <a:lnTo>
                    <a:pt x="2" y="4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Freeform 196"/>
            <p:cNvSpPr>
              <a:spLocks/>
            </p:cNvSpPr>
            <p:nvPr/>
          </p:nvSpPr>
          <p:spPr bwMode="auto">
            <a:xfrm>
              <a:off x="1654" y="2609"/>
              <a:ext cx="8" cy="2"/>
            </a:xfrm>
            <a:custGeom>
              <a:avLst/>
              <a:gdLst>
                <a:gd name="T0" fmla="*/ 0 w 23"/>
                <a:gd name="T1" fmla="*/ 0 h 6"/>
                <a:gd name="T2" fmla="*/ 0 w 23"/>
                <a:gd name="T3" fmla="*/ 0 h 6"/>
                <a:gd name="T4" fmla="*/ 0 w 23"/>
                <a:gd name="T5" fmla="*/ 0 h 6"/>
                <a:gd name="T6" fmla="*/ 0 w 23"/>
                <a:gd name="T7" fmla="*/ 0 h 6"/>
                <a:gd name="T8" fmla="*/ 0 w 23"/>
                <a:gd name="T9" fmla="*/ 0 h 6"/>
                <a:gd name="T10" fmla="*/ 0 w 23"/>
                <a:gd name="T11" fmla="*/ 0 h 6"/>
                <a:gd name="T12" fmla="*/ 0 w 23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"/>
                <a:gd name="T22" fmla="*/ 0 h 6"/>
                <a:gd name="T23" fmla="*/ 23 w 23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" h="6">
                  <a:moveTo>
                    <a:pt x="0" y="0"/>
                  </a:moveTo>
                  <a:lnTo>
                    <a:pt x="13" y="2"/>
                  </a:lnTo>
                  <a:lnTo>
                    <a:pt x="23" y="0"/>
                  </a:lnTo>
                  <a:lnTo>
                    <a:pt x="21" y="4"/>
                  </a:lnTo>
                  <a:lnTo>
                    <a:pt x="14" y="6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9" name="Freeform 197"/>
            <p:cNvSpPr>
              <a:spLocks/>
            </p:cNvSpPr>
            <p:nvPr/>
          </p:nvSpPr>
          <p:spPr bwMode="auto">
            <a:xfrm>
              <a:off x="1654" y="2612"/>
              <a:ext cx="8" cy="3"/>
            </a:xfrm>
            <a:custGeom>
              <a:avLst/>
              <a:gdLst>
                <a:gd name="T0" fmla="*/ 0 w 23"/>
                <a:gd name="T1" fmla="*/ 0 h 6"/>
                <a:gd name="T2" fmla="*/ 0 w 23"/>
                <a:gd name="T3" fmla="*/ 0 h 6"/>
                <a:gd name="T4" fmla="*/ 0 w 23"/>
                <a:gd name="T5" fmla="*/ 0 h 6"/>
                <a:gd name="T6" fmla="*/ 0 w 23"/>
                <a:gd name="T7" fmla="*/ 0 h 6"/>
                <a:gd name="T8" fmla="*/ 0 w 23"/>
                <a:gd name="T9" fmla="*/ 0 h 6"/>
                <a:gd name="T10" fmla="*/ 0 w 23"/>
                <a:gd name="T11" fmla="*/ 0 h 6"/>
                <a:gd name="T12" fmla="*/ 0 w 23"/>
                <a:gd name="T13" fmla="*/ 0 h 6"/>
                <a:gd name="T14" fmla="*/ 0 w 23"/>
                <a:gd name="T15" fmla="*/ 0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3"/>
                <a:gd name="T25" fmla="*/ 0 h 6"/>
                <a:gd name="T26" fmla="*/ 23 w 23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3" h="6">
                  <a:moveTo>
                    <a:pt x="10" y="2"/>
                  </a:moveTo>
                  <a:lnTo>
                    <a:pt x="17" y="1"/>
                  </a:lnTo>
                  <a:lnTo>
                    <a:pt x="23" y="0"/>
                  </a:lnTo>
                  <a:lnTo>
                    <a:pt x="16" y="4"/>
                  </a:lnTo>
                  <a:lnTo>
                    <a:pt x="8" y="6"/>
                  </a:lnTo>
                  <a:lnTo>
                    <a:pt x="3" y="4"/>
                  </a:lnTo>
                  <a:lnTo>
                    <a:pt x="0" y="1"/>
                  </a:lnTo>
                  <a:lnTo>
                    <a:pt x="1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0" name="Freeform 198"/>
            <p:cNvSpPr>
              <a:spLocks/>
            </p:cNvSpPr>
            <p:nvPr/>
          </p:nvSpPr>
          <p:spPr bwMode="auto">
            <a:xfrm>
              <a:off x="1654" y="2614"/>
              <a:ext cx="8" cy="2"/>
            </a:xfrm>
            <a:custGeom>
              <a:avLst/>
              <a:gdLst>
                <a:gd name="T0" fmla="*/ 0 w 25"/>
                <a:gd name="T1" fmla="*/ 0 h 5"/>
                <a:gd name="T2" fmla="*/ 0 w 25"/>
                <a:gd name="T3" fmla="*/ 0 h 5"/>
                <a:gd name="T4" fmla="*/ 0 w 25"/>
                <a:gd name="T5" fmla="*/ 0 h 5"/>
                <a:gd name="T6" fmla="*/ 0 w 25"/>
                <a:gd name="T7" fmla="*/ 0 h 5"/>
                <a:gd name="T8" fmla="*/ 0 w 25"/>
                <a:gd name="T9" fmla="*/ 0 h 5"/>
                <a:gd name="T10" fmla="*/ 0 w 25"/>
                <a:gd name="T11" fmla="*/ 0 h 5"/>
                <a:gd name="T12" fmla="*/ 0 w 25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5"/>
                <a:gd name="T22" fmla="*/ 0 h 5"/>
                <a:gd name="T23" fmla="*/ 25 w 25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5" h="5">
                  <a:moveTo>
                    <a:pt x="0" y="1"/>
                  </a:moveTo>
                  <a:lnTo>
                    <a:pt x="9" y="3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0" y="5"/>
                  </a:lnTo>
                  <a:lnTo>
                    <a:pt x="3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Freeform 199"/>
            <p:cNvSpPr>
              <a:spLocks/>
            </p:cNvSpPr>
            <p:nvPr/>
          </p:nvSpPr>
          <p:spPr bwMode="auto">
            <a:xfrm>
              <a:off x="1654" y="2616"/>
              <a:ext cx="8" cy="3"/>
            </a:xfrm>
            <a:custGeom>
              <a:avLst/>
              <a:gdLst>
                <a:gd name="T0" fmla="*/ 0 w 24"/>
                <a:gd name="T1" fmla="*/ 0 h 9"/>
                <a:gd name="T2" fmla="*/ 0 w 24"/>
                <a:gd name="T3" fmla="*/ 0 h 9"/>
                <a:gd name="T4" fmla="*/ 0 w 24"/>
                <a:gd name="T5" fmla="*/ 0 h 9"/>
                <a:gd name="T6" fmla="*/ 0 w 24"/>
                <a:gd name="T7" fmla="*/ 0 h 9"/>
                <a:gd name="T8" fmla="*/ 0 w 24"/>
                <a:gd name="T9" fmla="*/ 0 h 9"/>
                <a:gd name="T10" fmla="*/ 0 w 24"/>
                <a:gd name="T11" fmla="*/ 0 h 9"/>
                <a:gd name="T12" fmla="*/ 0 w 24"/>
                <a:gd name="T13" fmla="*/ 0 h 9"/>
                <a:gd name="T14" fmla="*/ 0 w 24"/>
                <a:gd name="T15" fmla="*/ 0 h 9"/>
                <a:gd name="T16" fmla="*/ 0 w 24"/>
                <a:gd name="T17" fmla="*/ 0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9"/>
                <a:gd name="T29" fmla="*/ 24 w 24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9">
                  <a:moveTo>
                    <a:pt x="11" y="6"/>
                  </a:moveTo>
                  <a:lnTo>
                    <a:pt x="0" y="6"/>
                  </a:lnTo>
                  <a:lnTo>
                    <a:pt x="8" y="9"/>
                  </a:lnTo>
                  <a:lnTo>
                    <a:pt x="14" y="9"/>
                  </a:lnTo>
                  <a:lnTo>
                    <a:pt x="20" y="8"/>
                  </a:lnTo>
                  <a:lnTo>
                    <a:pt x="24" y="6"/>
                  </a:lnTo>
                  <a:lnTo>
                    <a:pt x="24" y="1"/>
                  </a:lnTo>
                  <a:lnTo>
                    <a:pt x="24" y="0"/>
                  </a:lnTo>
                  <a:lnTo>
                    <a:pt x="11" y="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Freeform 200"/>
            <p:cNvSpPr>
              <a:spLocks/>
            </p:cNvSpPr>
            <p:nvPr/>
          </p:nvSpPr>
          <p:spPr bwMode="auto">
            <a:xfrm>
              <a:off x="1654" y="2619"/>
              <a:ext cx="8" cy="2"/>
            </a:xfrm>
            <a:custGeom>
              <a:avLst/>
              <a:gdLst>
                <a:gd name="T0" fmla="*/ 0 w 23"/>
                <a:gd name="T1" fmla="*/ 0 h 6"/>
                <a:gd name="T2" fmla="*/ 0 w 23"/>
                <a:gd name="T3" fmla="*/ 0 h 6"/>
                <a:gd name="T4" fmla="*/ 0 w 23"/>
                <a:gd name="T5" fmla="*/ 0 h 6"/>
                <a:gd name="T6" fmla="*/ 0 w 23"/>
                <a:gd name="T7" fmla="*/ 0 h 6"/>
                <a:gd name="T8" fmla="*/ 0 w 23"/>
                <a:gd name="T9" fmla="*/ 0 h 6"/>
                <a:gd name="T10" fmla="*/ 0 w 23"/>
                <a:gd name="T11" fmla="*/ 0 h 6"/>
                <a:gd name="T12" fmla="*/ 0 w 23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"/>
                <a:gd name="T22" fmla="*/ 0 h 6"/>
                <a:gd name="T23" fmla="*/ 23 w 23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" h="6">
                  <a:moveTo>
                    <a:pt x="13" y="3"/>
                  </a:moveTo>
                  <a:lnTo>
                    <a:pt x="23" y="0"/>
                  </a:lnTo>
                  <a:lnTo>
                    <a:pt x="21" y="3"/>
                  </a:lnTo>
                  <a:lnTo>
                    <a:pt x="17" y="6"/>
                  </a:lnTo>
                  <a:lnTo>
                    <a:pt x="7" y="6"/>
                  </a:lnTo>
                  <a:lnTo>
                    <a:pt x="0" y="3"/>
                  </a:lnTo>
                  <a:lnTo>
                    <a:pt x="13" y="3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3" name="Freeform 201"/>
            <p:cNvSpPr>
              <a:spLocks/>
            </p:cNvSpPr>
            <p:nvPr/>
          </p:nvSpPr>
          <p:spPr bwMode="auto">
            <a:xfrm>
              <a:off x="1653" y="2621"/>
              <a:ext cx="9" cy="3"/>
            </a:xfrm>
            <a:custGeom>
              <a:avLst/>
              <a:gdLst>
                <a:gd name="T0" fmla="*/ 0 w 26"/>
                <a:gd name="T1" fmla="*/ 0 h 9"/>
                <a:gd name="T2" fmla="*/ 0 w 26"/>
                <a:gd name="T3" fmla="*/ 0 h 9"/>
                <a:gd name="T4" fmla="*/ 0 w 26"/>
                <a:gd name="T5" fmla="*/ 0 h 9"/>
                <a:gd name="T6" fmla="*/ 0 w 26"/>
                <a:gd name="T7" fmla="*/ 0 h 9"/>
                <a:gd name="T8" fmla="*/ 0 w 26"/>
                <a:gd name="T9" fmla="*/ 0 h 9"/>
                <a:gd name="T10" fmla="*/ 0 w 26"/>
                <a:gd name="T11" fmla="*/ 0 h 9"/>
                <a:gd name="T12" fmla="*/ 0 w 26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"/>
                <a:gd name="T22" fmla="*/ 0 h 9"/>
                <a:gd name="T23" fmla="*/ 26 w 26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" h="9">
                  <a:moveTo>
                    <a:pt x="16" y="5"/>
                  </a:moveTo>
                  <a:lnTo>
                    <a:pt x="26" y="0"/>
                  </a:lnTo>
                  <a:lnTo>
                    <a:pt x="19" y="7"/>
                  </a:lnTo>
                  <a:lnTo>
                    <a:pt x="10" y="9"/>
                  </a:lnTo>
                  <a:lnTo>
                    <a:pt x="5" y="9"/>
                  </a:lnTo>
                  <a:lnTo>
                    <a:pt x="0" y="5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4" name="Freeform 202"/>
            <p:cNvSpPr>
              <a:spLocks/>
            </p:cNvSpPr>
            <p:nvPr/>
          </p:nvSpPr>
          <p:spPr bwMode="auto">
            <a:xfrm>
              <a:off x="1657" y="2624"/>
              <a:ext cx="4" cy="3"/>
            </a:xfrm>
            <a:custGeom>
              <a:avLst/>
              <a:gdLst>
                <a:gd name="T0" fmla="*/ 0 w 12"/>
                <a:gd name="T1" fmla="*/ 0 h 3"/>
                <a:gd name="T2" fmla="*/ 0 w 12"/>
                <a:gd name="T3" fmla="*/ 0 h 3"/>
                <a:gd name="T4" fmla="*/ 0 w 12"/>
                <a:gd name="T5" fmla="*/ 0 h 3"/>
                <a:gd name="T6" fmla="*/ 0 w 12"/>
                <a:gd name="T7" fmla="*/ 0 h 3"/>
                <a:gd name="T8" fmla="*/ 0 w 12"/>
                <a:gd name="T9" fmla="*/ 0 h 3"/>
                <a:gd name="T10" fmla="*/ 0 w 12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3"/>
                <a:gd name="T20" fmla="*/ 12 w 12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3">
                  <a:moveTo>
                    <a:pt x="0" y="2"/>
                  </a:moveTo>
                  <a:lnTo>
                    <a:pt x="9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9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Freeform 203"/>
            <p:cNvSpPr>
              <a:spLocks/>
            </p:cNvSpPr>
            <p:nvPr/>
          </p:nvSpPr>
          <p:spPr bwMode="auto">
            <a:xfrm>
              <a:off x="1653" y="2627"/>
              <a:ext cx="7" cy="2"/>
            </a:xfrm>
            <a:custGeom>
              <a:avLst/>
              <a:gdLst>
                <a:gd name="T0" fmla="*/ 0 w 24"/>
                <a:gd name="T1" fmla="*/ 0 h 6"/>
                <a:gd name="T2" fmla="*/ 0 w 24"/>
                <a:gd name="T3" fmla="*/ 0 h 6"/>
                <a:gd name="T4" fmla="*/ 0 w 24"/>
                <a:gd name="T5" fmla="*/ 0 h 6"/>
                <a:gd name="T6" fmla="*/ 0 w 24"/>
                <a:gd name="T7" fmla="*/ 0 h 6"/>
                <a:gd name="T8" fmla="*/ 0 w 24"/>
                <a:gd name="T9" fmla="*/ 0 h 6"/>
                <a:gd name="T10" fmla="*/ 0 w 24"/>
                <a:gd name="T11" fmla="*/ 0 h 6"/>
                <a:gd name="T12" fmla="*/ 0 w 24"/>
                <a:gd name="T13" fmla="*/ 0 h 6"/>
                <a:gd name="T14" fmla="*/ 0 w 24"/>
                <a:gd name="T15" fmla="*/ 0 h 6"/>
                <a:gd name="T16" fmla="*/ 0 w 24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6"/>
                <a:gd name="T29" fmla="*/ 24 w 24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6">
                  <a:moveTo>
                    <a:pt x="0" y="0"/>
                  </a:moveTo>
                  <a:lnTo>
                    <a:pt x="10" y="2"/>
                  </a:lnTo>
                  <a:lnTo>
                    <a:pt x="17" y="3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6" y="6"/>
                  </a:lnTo>
                  <a:lnTo>
                    <a:pt x="5" y="4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Freeform 204"/>
            <p:cNvSpPr>
              <a:spLocks/>
            </p:cNvSpPr>
            <p:nvPr/>
          </p:nvSpPr>
          <p:spPr bwMode="auto">
            <a:xfrm>
              <a:off x="1653" y="2629"/>
              <a:ext cx="7" cy="3"/>
            </a:xfrm>
            <a:custGeom>
              <a:avLst/>
              <a:gdLst>
                <a:gd name="T0" fmla="*/ 0 w 24"/>
                <a:gd name="T1" fmla="*/ 0 h 9"/>
                <a:gd name="T2" fmla="*/ 0 w 24"/>
                <a:gd name="T3" fmla="*/ 0 h 9"/>
                <a:gd name="T4" fmla="*/ 0 w 24"/>
                <a:gd name="T5" fmla="*/ 0 h 9"/>
                <a:gd name="T6" fmla="*/ 0 w 24"/>
                <a:gd name="T7" fmla="*/ 0 h 9"/>
                <a:gd name="T8" fmla="*/ 0 w 24"/>
                <a:gd name="T9" fmla="*/ 0 h 9"/>
                <a:gd name="T10" fmla="*/ 0 w 24"/>
                <a:gd name="T11" fmla="*/ 0 h 9"/>
                <a:gd name="T12" fmla="*/ 0 w 24"/>
                <a:gd name="T13" fmla="*/ 0 h 9"/>
                <a:gd name="T14" fmla="*/ 0 w 24"/>
                <a:gd name="T15" fmla="*/ 0 h 9"/>
                <a:gd name="T16" fmla="*/ 0 w 24"/>
                <a:gd name="T17" fmla="*/ 0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9"/>
                <a:gd name="T29" fmla="*/ 24 w 24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9">
                  <a:moveTo>
                    <a:pt x="0" y="0"/>
                  </a:moveTo>
                  <a:lnTo>
                    <a:pt x="3" y="6"/>
                  </a:lnTo>
                  <a:lnTo>
                    <a:pt x="9" y="8"/>
                  </a:lnTo>
                  <a:lnTo>
                    <a:pt x="13" y="8"/>
                  </a:lnTo>
                  <a:lnTo>
                    <a:pt x="20" y="9"/>
                  </a:lnTo>
                  <a:lnTo>
                    <a:pt x="24" y="7"/>
                  </a:lnTo>
                  <a:lnTo>
                    <a:pt x="24" y="5"/>
                  </a:lnTo>
                  <a:lnTo>
                    <a:pt x="13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" name="Freeform 205"/>
            <p:cNvSpPr>
              <a:spLocks/>
            </p:cNvSpPr>
            <p:nvPr/>
          </p:nvSpPr>
          <p:spPr bwMode="auto">
            <a:xfrm>
              <a:off x="1652" y="2632"/>
              <a:ext cx="9" cy="3"/>
            </a:xfrm>
            <a:custGeom>
              <a:avLst/>
              <a:gdLst>
                <a:gd name="T0" fmla="*/ 0 w 25"/>
                <a:gd name="T1" fmla="*/ 0 h 9"/>
                <a:gd name="T2" fmla="*/ 0 w 25"/>
                <a:gd name="T3" fmla="*/ 0 h 9"/>
                <a:gd name="T4" fmla="*/ 0 w 25"/>
                <a:gd name="T5" fmla="*/ 0 h 9"/>
                <a:gd name="T6" fmla="*/ 0 w 25"/>
                <a:gd name="T7" fmla="*/ 0 h 9"/>
                <a:gd name="T8" fmla="*/ 0 w 25"/>
                <a:gd name="T9" fmla="*/ 0 h 9"/>
                <a:gd name="T10" fmla="*/ 0 w 25"/>
                <a:gd name="T11" fmla="*/ 0 h 9"/>
                <a:gd name="T12" fmla="*/ 0 w 25"/>
                <a:gd name="T13" fmla="*/ 0 h 9"/>
                <a:gd name="T14" fmla="*/ 0 w 25"/>
                <a:gd name="T15" fmla="*/ 0 h 9"/>
                <a:gd name="T16" fmla="*/ 0 w 25"/>
                <a:gd name="T17" fmla="*/ 0 h 9"/>
                <a:gd name="T18" fmla="*/ 0 w 25"/>
                <a:gd name="T19" fmla="*/ 0 h 9"/>
                <a:gd name="T20" fmla="*/ 0 w 25"/>
                <a:gd name="T21" fmla="*/ 0 h 9"/>
                <a:gd name="T22" fmla="*/ 0 w 25"/>
                <a:gd name="T23" fmla="*/ 0 h 9"/>
                <a:gd name="T24" fmla="*/ 0 w 25"/>
                <a:gd name="T25" fmla="*/ 0 h 9"/>
                <a:gd name="T26" fmla="*/ 0 w 25"/>
                <a:gd name="T27" fmla="*/ 0 h 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5"/>
                <a:gd name="T43" fmla="*/ 0 h 9"/>
                <a:gd name="T44" fmla="*/ 25 w 25"/>
                <a:gd name="T45" fmla="*/ 9 h 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5" h="9">
                  <a:moveTo>
                    <a:pt x="0" y="4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12" y="0"/>
                  </a:lnTo>
                  <a:lnTo>
                    <a:pt x="18" y="3"/>
                  </a:lnTo>
                  <a:lnTo>
                    <a:pt x="22" y="4"/>
                  </a:lnTo>
                  <a:lnTo>
                    <a:pt x="24" y="6"/>
                  </a:lnTo>
                  <a:lnTo>
                    <a:pt x="25" y="8"/>
                  </a:lnTo>
                  <a:lnTo>
                    <a:pt x="20" y="6"/>
                  </a:lnTo>
                  <a:lnTo>
                    <a:pt x="14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1" y="9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Freeform 206"/>
            <p:cNvSpPr>
              <a:spLocks/>
            </p:cNvSpPr>
            <p:nvPr/>
          </p:nvSpPr>
          <p:spPr bwMode="auto">
            <a:xfrm>
              <a:off x="1652" y="2635"/>
              <a:ext cx="9" cy="4"/>
            </a:xfrm>
            <a:custGeom>
              <a:avLst/>
              <a:gdLst>
                <a:gd name="T0" fmla="*/ 0 w 26"/>
                <a:gd name="T1" fmla="*/ 0 h 10"/>
                <a:gd name="T2" fmla="*/ 0 w 26"/>
                <a:gd name="T3" fmla="*/ 0 h 10"/>
                <a:gd name="T4" fmla="*/ 0 w 26"/>
                <a:gd name="T5" fmla="*/ 0 h 10"/>
                <a:gd name="T6" fmla="*/ 0 w 26"/>
                <a:gd name="T7" fmla="*/ 0 h 10"/>
                <a:gd name="T8" fmla="*/ 0 w 26"/>
                <a:gd name="T9" fmla="*/ 0 h 10"/>
                <a:gd name="T10" fmla="*/ 0 w 26"/>
                <a:gd name="T11" fmla="*/ 0 h 10"/>
                <a:gd name="T12" fmla="*/ 0 w 26"/>
                <a:gd name="T13" fmla="*/ 0 h 10"/>
                <a:gd name="T14" fmla="*/ 0 w 26"/>
                <a:gd name="T15" fmla="*/ 0 h 10"/>
                <a:gd name="T16" fmla="*/ 0 w 26"/>
                <a:gd name="T17" fmla="*/ 0 h 10"/>
                <a:gd name="T18" fmla="*/ 0 w 26"/>
                <a:gd name="T19" fmla="*/ 0 h 10"/>
                <a:gd name="T20" fmla="*/ 0 w 26"/>
                <a:gd name="T21" fmla="*/ 0 h 10"/>
                <a:gd name="T22" fmla="*/ 0 w 26"/>
                <a:gd name="T23" fmla="*/ 0 h 10"/>
                <a:gd name="T24" fmla="*/ 0 w 26"/>
                <a:gd name="T25" fmla="*/ 0 h 1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"/>
                <a:gd name="T40" fmla="*/ 0 h 10"/>
                <a:gd name="T41" fmla="*/ 26 w 26"/>
                <a:gd name="T42" fmla="*/ 10 h 1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" h="10">
                  <a:moveTo>
                    <a:pt x="1" y="10"/>
                  </a:moveTo>
                  <a:lnTo>
                    <a:pt x="0" y="7"/>
                  </a:lnTo>
                  <a:lnTo>
                    <a:pt x="1" y="5"/>
                  </a:lnTo>
                  <a:lnTo>
                    <a:pt x="3" y="1"/>
                  </a:lnTo>
                  <a:lnTo>
                    <a:pt x="12" y="0"/>
                  </a:lnTo>
                  <a:lnTo>
                    <a:pt x="19" y="0"/>
                  </a:lnTo>
                  <a:lnTo>
                    <a:pt x="23" y="3"/>
                  </a:lnTo>
                  <a:lnTo>
                    <a:pt x="25" y="5"/>
                  </a:lnTo>
                  <a:lnTo>
                    <a:pt x="26" y="6"/>
                  </a:lnTo>
                  <a:lnTo>
                    <a:pt x="14" y="5"/>
                  </a:lnTo>
                  <a:lnTo>
                    <a:pt x="8" y="6"/>
                  </a:lnTo>
                  <a:lnTo>
                    <a:pt x="2" y="8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9" name="Freeform 207"/>
            <p:cNvSpPr>
              <a:spLocks/>
            </p:cNvSpPr>
            <p:nvPr/>
          </p:nvSpPr>
          <p:spPr bwMode="auto">
            <a:xfrm>
              <a:off x="1652" y="2639"/>
              <a:ext cx="12" cy="3"/>
            </a:xfrm>
            <a:custGeom>
              <a:avLst/>
              <a:gdLst>
                <a:gd name="T0" fmla="*/ 0 w 30"/>
                <a:gd name="T1" fmla="*/ 0 h 9"/>
                <a:gd name="T2" fmla="*/ 0 w 30"/>
                <a:gd name="T3" fmla="*/ 0 h 9"/>
                <a:gd name="T4" fmla="*/ 0 w 30"/>
                <a:gd name="T5" fmla="*/ 0 h 9"/>
                <a:gd name="T6" fmla="*/ 0 w 30"/>
                <a:gd name="T7" fmla="*/ 0 h 9"/>
                <a:gd name="T8" fmla="*/ 0 w 30"/>
                <a:gd name="T9" fmla="*/ 0 h 9"/>
                <a:gd name="T10" fmla="*/ 0 w 30"/>
                <a:gd name="T11" fmla="*/ 0 h 9"/>
                <a:gd name="T12" fmla="*/ 0 w 30"/>
                <a:gd name="T13" fmla="*/ 0 h 9"/>
                <a:gd name="T14" fmla="*/ 0 w 30"/>
                <a:gd name="T15" fmla="*/ 0 h 9"/>
                <a:gd name="T16" fmla="*/ 0 w 30"/>
                <a:gd name="T17" fmla="*/ 0 h 9"/>
                <a:gd name="T18" fmla="*/ 0 w 30"/>
                <a:gd name="T19" fmla="*/ 0 h 9"/>
                <a:gd name="T20" fmla="*/ 0 w 30"/>
                <a:gd name="T21" fmla="*/ 0 h 9"/>
                <a:gd name="T22" fmla="*/ 0 w 30"/>
                <a:gd name="T23" fmla="*/ 0 h 9"/>
                <a:gd name="T24" fmla="*/ 0 w 30"/>
                <a:gd name="T25" fmla="*/ 0 h 9"/>
                <a:gd name="T26" fmla="*/ 0 w 30"/>
                <a:gd name="T27" fmla="*/ 0 h 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0"/>
                <a:gd name="T43" fmla="*/ 0 h 9"/>
                <a:gd name="T44" fmla="*/ 30 w 30"/>
                <a:gd name="T45" fmla="*/ 9 h 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0" h="9">
                  <a:moveTo>
                    <a:pt x="0" y="8"/>
                  </a:moveTo>
                  <a:lnTo>
                    <a:pt x="4" y="4"/>
                  </a:lnTo>
                  <a:lnTo>
                    <a:pt x="10" y="0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26" y="3"/>
                  </a:lnTo>
                  <a:lnTo>
                    <a:pt x="27" y="4"/>
                  </a:lnTo>
                  <a:lnTo>
                    <a:pt x="30" y="8"/>
                  </a:lnTo>
                  <a:lnTo>
                    <a:pt x="26" y="7"/>
                  </a:lnTo>
                  <a:lnTo>
                    <a:pt x="20" y="5"/>
                  </a:lnTo>
                  <a:lnTo>
                    <a:pt x="13" y="6"/>
                  </a:lnTo>
                  <a:lnTo>
                    <a:pt x="7" y="7"/>
                  </a:lnTo>
                  <a:lnTo>
                    <a:pt x="1" y="9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0" name="Freeform 208"/>
            <p:cNvSpPr>
              <a:spLocks/>
            </p:cNvSpPr>
            <p:nvPr/>
          </p:nvSpPr>
          <p:spPr bwMode="auto">
            <a:xfrm>
              <a:off x="1652" y="2641"/>
              <a:ext cx="12" cy="4"/>
            </a:xfrm>
            <a:custGeom>
              <a:avLst/>
              <a:gdLst>
                <a:gd name="T0" fmla="*/ 0 w 29"/>
                <a:gd name="T1" fmla="*/ 0 h 11"/>
                <a:gd name="T2" fmla="*/ 0 w 29"/>
                <a:gd name="T3" fmla="*/ 0 h 11"/>
                <a:gd name="T4" fmla="*/ 0 w 29"/>
                <a:gd name="T5" fmla="*/ 0 h 11"/>
                <a:gd name="T6" fmla="*/ 0 w 29"/>
                <a:gd name="T7" fmla="*/ 0 h 11"/>
                <a:gd name="T8" fmla="*/ 0 w 29"/>
                <a:gd name="T9" fmla="*/ 0 h 11"/>
                <a:gd name="T10" fmla="*/ 0 w 29"/>
                <a:gd name="T11" fmla="*/ 0 h 11"/>
                <a:gd name="T12" fmla="*/ 0 w 29"/>
                <a:gd name="T13" fmla="*/ 0 h 11"/>
                <a:gd name="T14" fmla="*/ 0 w 29"/>
                <a:gd name="T15" fmla="*/ 0 h 11"/>
                <a:gd name="T16" fmla="*/ 0 w 29"/>
                <a:gd name="T17" fmla="*/ 0 h 11"/>
                <a:gd name="T18" fmla="*/ 0 w 29"/>
                <a:gd name="T19" fmla="*/ 0 h 11"/>
                <a:gd name="T20" fmla="*/ 0 w 29"/>
                <a:gd name="T21" fmla="*/ 0 h 11"/>
                <a:gd name="T22" fmla="*/ 0 w 29"/>
                <a:gd name="T23" fmla="*/ 0 h 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9"/>
                <a:gd name="T37" fmla="*/ 0 h 11"/>
                <a:gd name="T38" fmla="*/ 29 w 29"/>
                <a:gd name="T39" fmla="*/ 11 h 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9" h="11">
                  <a:moveTo>
                    <a:pt x="0" y="9"/>
                  </a:moveTo>
                  <a:lnTo>
                    <a:pt x="3" y="6"/>
                  </a:lnTo>
                  <a:lnTo>
                    <a:pt x="6" y="4"/>
                  </a:lnTo>
                  <a:lnTo>
                    <a:pt x="12" y="0"/>
                  </a:lnTo>
                  <a:lnTo>
                    <a:pt x="21" y="1"/>
                  </a:lnTo>
                  <a:lnTo>
                    <a:pt x="29" y="7"/>
                  </a:lnTo>
                  <a:lnTo>
                    <a:pt x="19" y="6"/>
                  </a:lnTo>
                  <a:lnTo>
                    <a:pt x="13" y="7"/>
                  </a:lnTo>
                  <a:lnTo>
                    <a:pt x="6" y="7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1" name="Freeform 209"/>
            <p:cNvSpPr>
              <a:spLocks/>
            </p:cNvSpPr>
            <p:nvPr/>
          </p:nvSpPr>
          <p:spPr bwMode="auto">
            <a:xfrm>
              <a:off x="1652" y="2645"/>
              <a:ext cx="12" cy="3"/>
            </a:xfrm>
            <a:custGeom>
              <a:avLst/>
              <a:gdLst>
                <a:gd name="T0" fmla="*/ 0 w 31"/>
                <a:gd name="T1" fmla="*/ 0 h 9"/>
                <a:gd name="T2" fmla="*/ 0 w 31"/>
                <a:gd name="T3" fmla="*/ 0 h 9"/>
                <a:gd name="T4" fmla="*/ 0 w 31"/>
                <a:gd name="T5" fmla="*/ 0 h 9"/>
                <a:gd name="T6" fmla="*/ 0 w 31"/>
                <a:gd name="T7" fmla="*/ 0 h 9"/>
                <a:gd name="T8" fmla="*/ 0 w 31"/>
                <a:gd name="T9" fmla="*/ 0 h 9"/>
                <a:gd name="T10" fmla="*/ 0 w 31"/>
                <a:gd name="T11" fmla="*/ 0 h 9"/>
                <a:gd name="T12" fmla="*/ 0 w 31"/>
                <a:gd name="T13" fmla="*/ 0 h 9"/>
                <a:gd name="T14" fmla="*/ 0 w 31"/>
                <a:gd name="T15" fmla="*/ 0 h 9"/>
                <a:gd name="T16" fmla="*/ 0 w 31"/>
                <a:gd name="T17" fmla="*/ 0 h 9"/>
                <a:gd name="T18" fmla="*/ 0 w 31"/>
                <a:gd name="T19" fmla="*/ 0 h 9"/>
                <a:gd name="T20" fmla="*/ 0 w 31"/>
                <a:gd name="T21" fmla="*/ 0 h 9"/>
                <a:gd name="T22" fmla="*/ 0 w 31"/>
                <a:gd name="T23" fmla="*/ 0 h 9"/>
                <a:gd name="T24" fmla="*/ 0 w 31"/>
                <a:gd name="T25" fmla="*/ 0 h 9"/>
                <a:gd name="T26" fmla="*/ 0 w 31"/>
                <a:gd name="T27" fmla="*/ 0 h 9"/>
                <a:gd name="T28" fmla="*/ 0 w 31"/>
                <a:gd name="T29" fmla="*/ 0 h 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1"/>
                <a:gd name="T46" fmla="*/ 0 h 9"/>
                <a:gd name="T47" fmla="*/ 31 w 31"/>
                <a:gd name="T48" fmla="*/ 9 h 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1" h="9">
                  <a:moveTo>
                    <a:pt x="0" y="8"/>
                  </a:moveTo>
                  <a:lnTo>
                    <a:pt x="3" y="3"/>
                  </a:lnTo>
                  <a:lnTo>
                    <a:pt x="9" y="1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5" y="3"/>
                  </a:lnTo>
                  <a:lnTo>
                    <a:pt x="29" y="4"/>
                  </a:lnTo>
                  <a:lnTo>
                    <a:pt x="31" y="8"/>
                  </a:lnTo>
                  <a:lnTo>
                    <a:pt x="26" y="5"/>
                  </a:lnTo>
                  <a:lnTo>
                    <a:pt x="21" y="4"/>
                  </a:lnTo>
                  <a:lnTo>
                    <a:pt x="13" y="4"/>
                  </a:lnTo>
                  <a:lnTo>
                    <a:pt x="8" y="5"/>
                  </a:lnTo>
                  <a:lnTo>
                    <a:pt x="5" y="7"/>
                  </a:lnTo>
                  <a:lnTo>
                    <a:pt x="1" y="9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2" name="Freeform 210"/>
            <p:cNvSpPr>
              <a:spLocks/>
            </p:cNvSpPr>
            <p:nvPr/>
          </p:nvSpPr>
          <p:spPr bwMode="auto">
            <a:xfrm>
              <a:off x="1653" y="2647"/>
              <a:ext cx="10" cy="3"/>
            </a:xfrm>
            <a:custGeom>
              <a:avLst/>
              <a:gdLst>
                <a:gd name="T0" fmla="*/ 0 w 30"/>
                <a:gd name="T1" fmla="*/ 0 h 8"/>
                <a:gd name="T2" fmla="*/ 0 w 30"/>
                <a:gd name="T3" fmla="*/ 0 h 8"/>
                <a:gd name="T4" fmla="*/ 0 w 30"/>
                <a:gd name="T5" fmla="*/ 0 h 8"/>
                <a:gd name="T6" fmla="*/ 0 w 30"/>
                <a:gd name="T7" fmla="*/ 0 h 8"/>
                <a:gd name="T8" fmla="*/ 0 w 30"/>
                <a:gd name="T9" fmla="*/ 0 h 8"/>
                <a:gd name="T10" fmla="*/ 0 w 30"/>
                <a:gd name="T11" fmla="*/ 0 h 8"/>
                <a:gd name="T12" fmla="*/ 0 w 30"/>
                <a:gd name="T13" fmla="*/ 0 h 8"/>
                <a:gd name="T14" fmla="*/ 0 w 30"/>
                <a:gd name="T15" fmla="*/ 0 h 8"/>
                <a:gd name="T16" fmla="*/ 0 w 30"/>
                <a:gd name="T17" fmla="*/ 0 h 8"/>
                <a:gd name="T18" fmla="*/ 0 w 30"/>
                <a:gd name="T19" fmla="*/ 0 h 8"/>
                <a:gd name="T20" fmla="*/ 0 w 30"/>
                <a:gd name="T21" fmla="*/ 0 h 8"/>
                <a:gd name="T22" fmla="*/ 0 w 30"/>
                <a:gd name="T23" fmla="*/ 0 h 8"/>
                <a:gd name="T24" fmla="*/ 0 w 30"/>
                <a:gd name="T25" fmla="*/ 0 h 8"/>
                <a:gd name="T26" fmla="*/ 0 w 30"/>
                <a:gd name="T27" fmla="*/ 0 h 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0"/>
                <a:gd name="T43" fmla="*/ 0 h 8"/>
                <a:gd name="T44" fmla="*/ 30 w 30"/>
                <a:gd name="T45" fmla="*/ 8 h 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0" h="8">
                  <a:moveTo>
                    <a:pt x="0" y="6"/>
                  </a:moveTo>
                  <a:lnTo>
                    <a:pt x="4" y="2"/>
                  </a:lnTo>
                  <a:lnTo>
                    <a:pt x="11" y="0"/>
                  </a:lnTo>
                  <a:lnTo>
                    <a:pt x="17" y="0"/>
                  </a:lnTo>
                  <a:lnTo>
                    <a:pt x="21" y="1"/>
                  </a:lnTo>
                  <a:lnTo>
                    <a:pt x="27" y="3"/>
                  </a:lnTo>
                  <a:lnTo>
                    <a:pt x="30" y="6"/>
                  </a:lnTo>
                  <a:lnTo>
                    <a:pt x="30" y="8"/>
                  </a:lnTo>
                  <a:lnTo>
                    <a:pt x="24" y="7"/>
                  </a:lnTo>
                  <a:lnTo>
                    <a:pt x="19" y="6"/>
                  </a:lnTo>
                  <a:lnTo>
                    <a:pt x="13" y="6"/>
                  </a:lnTo>
                  <a:lnTo>
                    <a:pt x="7" y="6"/>
                  </a:lnTo>
                  <a:lnTo>
                    <a:pt x="0" y="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3" name="Freeform 211"/>
            <p:cNvSpPr>
              <a:spLocks/>
            </p:cNvSpPr>
            <p:nvPr/>
          </p:nvSpPr>
          <p:spPr bwMode="auto">
            <a:xfrm>
              <a:off x="1652" y="2650"/>
              <a:ext cx="4" cy="3"/>
            </a:xfrm>
            <a:custGeom>
              <a:avLst/>
              <a:gdLst>
                <a:gd name="T0" fmla="*/ 0 w 12"/>
                <a:gd name="T1" fmla="*/ 0 h 9"/>
                <a:gd name="T2" fmla="*/ 0 w 12"/>
                <a:gd name="T3" fmla="*/ 0 h 9"/>
                <a:gd name="T4" fmla="*/ 0 w 12"/>
                <a:gd name="T5" fmla="*/ 0 h 9"/>
                <a:gd name="T6" fmla="*/ 0 w 12"/>
                <a:gd name="T7" fmla="*/ 0 h 9"/>
                <a:gd name="T8" fmla="*/ 0 w 12"/>
                <a:gd name="T9" fmla="*/ 0 h 9"/>
                <a:gd name="T10" fmla="*/ 0 w 12"/>
                <a:gd name="T11" fmla="*/ 0 h 9"/>
                <a:gd name="T12" fmla="*/ 0 w 12"/>
                <a:gd name="T13" fmla="*/ 0 h 9"/>
                <a:gd name="T14" fmla="*/ 0 w 12"/>
                <a:gd name="T15" fmla="*/ 0 h 9"/>
                <a:gd name="T16" fmla="*/ 0 w 12"/>
                <a:gd name="T17" fmla="*/ 0 h 9"/>
                <a:gd name="T18" fmla="*/ 0 w 12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9"/>
                <a:gd name="T32" fmla="*/ 12 w 12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9">
                  <a:moveTo>
                    <a:pt x="0" y="7"/>
                  </a:moveTo>
                  <a:lnTo>
                    <a:pt x="2" y="4"/>
                  </a:lnTo>
                  <a:lnTo>
                    <a:pt x="5" y="2"/>
                  </a:lnTo>
                  <a:lnTo>
                    <a:pt x="9" y="0"/>
                  </a:lnTo>
                  <a:lnTo>
                    <a:pt x="12" y="0"/>
                  </a:lnTo>
                  <a:lnTo>
                    <a:pt x="7" y="3"/>
                  </a:lnTo>
                  <a:lnTo>
                    <a:pt x="4" y="6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4" name="Freeform 212"/>
            <p:cNvSpPr>
              <a:spLocks/>
            </p:cNvSpPr>
            <p:nvPr/>
          </p:nvSpPr>
          <p:spPr bwMode="auto">
            <a:xfrm>
              <a:off x="1659" y="2650"/>
              <a:ext cx="3" cy="2"/>
            </a:xfrm>
            <a:custGeom>
              <a:avLst/>
              <a:gdLst>
                <a:gd name="T0" fmla="*/ 0 w 8"/>
                <a:gd name="T1" fmla="*/ 0 h 4"/>
                <a:gd name="T2" fmla="*/ 0 w 8"/>
                <a:gd name="T3" fmla="*/ 0 h 4"/>
                <a:gd name="T4" fmla="*/ 0 w 8"/>
                <a:gd name="T5" fmla="*/ 1 h 4"/>
                <a:gd name="T6" fmla="*/ 0 w 8"/>
                <a:gd name="T7" fmla="*/ 1 h 4"/>
                <a:gd name="T8" fmla="*/ 0 w 8"/>
                <a:gd name="T9" fmla="*/ 1 h 4"/>
                <a:gd name="T10" fmla="*/ 0 w 8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4"/>
                <a:gd name="T20" fmla="*/ 8 w 8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4">
                  <a:moveTo>
                    <a:pt x="0" y="0"/>
                  </a:moveTo>
                  <a:lnTo>
                    <a:pt x="2" y="0"/>
                  </a:lnTo>
                  <a:lnTo>
                    <a:pt x="8" y="4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5" name="Freeform 213"/>
            <p:cNvSpPr>
              <a:spLocks/>
            </p:cNvSpPr>
            <p:nvPr/>
          </p:nvSpPr>
          <p:spPr bwMode="auto">
            <a:xfrm>
              <a:off x="1653" y="2652"/>
              <a:ext cx="9" cy="3"/>
            </a:xfrm>
            <a:custGeom>
              <a:avLst/>
              <a:gdLst>
                <a:gd name="T0" fmla="*/ 0 w 26"/>
                <a:gd name="T1" fmla="*/ 0 h 5"/>
                <a:gd name="T2" fmla="*/ 0 w 26"/>
                <a:gd name="T3" fmla="*/ 0 h 5"/>
                <a:gd name="T4" fmla="*/ 0 w 26"/>
                <a:gd name="T5" fmla="*/ 0 h 5"/>
                <a:gd name="T6" fmla="*/ 0 w 26"/>
                <a:gd name="T7" fmla="*/ 0 h 5"/>
                <a:gd name="T8" fmla="*/ 0 w 26"/>
                <a:gd name="T9" fmla="*/ 0 h 5"/>
                <a:gd name="T10" fmla="*/ 0 w 26"/>
                <a:gd name="T11" fmla="*/ 0 h 5"/>
                <a:gd name="T12" fmla="*/ 0 w 26"/>
                <a:gd name="T13" fmla="*/ 0 h 5"/>
                <a:gd name="T14" fmla="*/ 0 w 26"/>
                <a:gd name="T15" fmla="*/ 0 h 5"/>
                <a:gd name="T16" fmla="*/ 0 w 26"/>
                <a:gd name="T17" fmla="*/ 0 h 5"/>
                <a:gd name="T18" fmla="*/ 0 w 26"/>
                <a:gd name="T19" fmla="*/ 0 h 5"/>
                <a:gd name="T20" fmla="*/ 0 w 26"/>
                <a:gd name="T21" fmla="*/ 0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5"/>
                <a:gd name="T35" fmla="*/ 26 w 26"/>
                <a:gd name="T36" fmla="*/ 5 h 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5">
                  <a:moveTo>
                    <a:pt x="2" y="4"/>
                  </a:moveTo>
                  <a:lnTo>
                    <a:pt x="9" y="0"/>
                  </a:lnTo>
                  <a:lnTo>
                    <a:pt x="16" y="0"/>
                  </a:lnTo>
                  <a:lnTo>
                    <a:pt x="22" y="1"/>
                  </a:lnTo>
                  <a:lnTo>
                    <a:pt x="26" y="3"/>
                  </a:lnTo>
                  <a:lnTo>
                    <a:pt x="18" y="2"/>
                  </a:lnTo>
                  <a:lnTo>
                    <a:pt x="11" y="3"/>
                  </a:lnTo>
                  <a:lnTo>
                    <a:pt x="6" y="4"/>
                  </a:lnTo>
                  <a:lnTo>
                    <a:pt x="2" y="5"/>
                  </a:lnTo>
                  <a:lnTo>
                    <a:pt x="0" y="5"/>
                  </a:lnTo>
                  <a:lnTo>
                    <a:pt x="2" y="4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6" name="Freeform 214"/>
            <p:cNvSpPr>
              <a:spLocks/>
            </p:cNvSpPr>
            <p:nvPr/>
          </p:nvSpPr>
          <p:spPr bwMode="auto">
            <a:xfrm>
              <a:off x="1653" y="2654"/>
              <a:ext cx="10" cy="3"/>
            </a:xfrm>
            <a:custGeom>
              <a:avLst/>
              <a:gdLst>
                <a:gd name="T0" fmla="*/ 0 w 30"/>
                <a:gd name="T1" fmla="*/ 0 h 13"/>
                <a:gd name="T2" fmla="*/ 0 w 30"/>
                <a:gd name="T3" fmla="*/ 0 h 13"/>
                <a:gd name="T4" fmla="*/ 0 w 30"/>
                <a:gd name="T5" fmla="*/ 0 h 13"/>
                <a:gd name="T6" fmla="*/ 0 w 30"/>
                <a:gd name="T7" fmla="*/ 0 h 13"/>
                <a:gd name="T8" fmla="*/ 0 w 30"/>
                <a:gd name="T9" fmla="*/ 0 h 13"/>
                <a:gd name="T10" fmla="*/ 0 w 30"/>
                <a:gd name="T11" fmla="*/ 0 h 13"/>
                <a:gd name="T12" fmla="*/ 0 w 30"/>
                <a:gd name="T13" fmla="*/ 0 h 13"/>
                <a:gd name="T14" fmla="*/ 0 w 30"/>
                <a:gd name="T15" fmla="*/ 0 h 13"/>
                <a:gd name="T16" fmla="*/ 0 w 30"/>
                <a:gd name="T17" fmla="*/ 0 h 13"/>
                <a:gd name="T18" fmla="*/ 0 w 30"/>
                <a:gd name="T19" fmla="*/ 0 h 13"/>
                <a:gd name="T20" fmla="*/ 0 w 30"/>
                <a:gd name="T21" fmla="*/ 0 h 13"/>
                <a:gd name="T22" fmla="*/ 0 w 30"/>
                <a:gd name="T23" fmla="*/ 0 h 13"/>
                <a:gd name="T24" fmla="*/ 0 w 30"/>
                <a:gd name="T25" fmla="*/ 0 h 1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"/>
                <a:gd name="T40" fmla="*/ 0 h 13"/>
                <a:gd name="T41" fmla="*/ 30 w 30"/>
                <a:gd name="T42" fmla="*/ 13 h 1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" h="13">
                  <a:moveTo>
                    <a:pt x="0" y="10"/>
                  </a:moveTo>
                  <a:lnTo>
                    <a:pt x="3" y="6"/>
                  </a:lnTo>
                  <a:lnTo>
                    <a:pt x="9" y="2"/>
                  </a:lnTo>
                  <a:lnTo>
                    <a:pt x="13" y="0"/>
                  </a:lnTo>
                  <a:lnTo>
                    <a:pt x="20" y="0"/>
                  </a:lnTo>
                  <a:lnTo>
                    <a:pt x="26" y="2"/>
                  </a:lnTo>
                  <a:lnTo>
                    <a:pt x="30" y="6"/>
                  </a:lnTo>
                  <a:lnTo>
                    <a:pt x="26" y="6"/>
                  </a:lnTo>
                  <a:lnTo>
                    <a:pt x="18" y="6"/>
                  </a:lnTo>
                  <a:lnTo>
                    <a:pt x="10" y="8"/>
                  </a:lnTo>
                  <a:lnTo>
                    <a:pt x="5" y="10"/>
                  </a:lnTo>
                  <a:lnTo>
                    <a:pt x="2" y="13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7" name="Freeform 215"/>
            <p:cNvSpPr>
              <a:spLocks/>
            </p:cNvSpPr>
            <p:nvPr/>
          </p:nvSpPr>
          <p:spPr bwMode="auto">
            <a:xfrm>
              <a:off x="1654" y="2657"/>
              <a:ext cx="9" cy="3"/>
            </a:xfrm>
            <a:custGeom>
              <a:avLst/>
              <a:gdLst>
                <a:gd name="T0" fmla="*/ 0 w 27"/>
                <a:gd name="T1" fmla="*/ 0 h 10"/>
                <a:gd name="T2" fmla="*/ 0 w 27"/>
                <a:gd name="T3" fmla="*/ 0 h 10"/>
                <a:gd name="T4" fmla="*/ 0 w 27"/>
                <a:gd name="T5" fmla="*/ 0 h 10"/>
                <a:gd name="T6" fmla="*/ 0 w 27"/>
                <a:gd name="T7" fmla="*/ 0 h 10"/>
                <a:gd name="T8" fmla="*/ 0 w 27"/>
                <a:gd name="T9" fmla="*/ 0 h 10"/>
                <a:gd name="T10" fmla="*/ 0 w 27"/>
                <a:gd name="T11" fmla="*/ 0 h 10"/>
                <a:gd name="T12" fmla="*/ 0 w 27"/>
                <a:gd name="T13" fmla="*/ 0 h 10"/>
                <a:gd name="T14" fmla="*/ 0 w 27"/>
                <a:gd name="T15" fmla="*/ 0 h 10"/>
                <a:gd name="T16" fmla="*/ 0 w 27"/>
                <a:gd name="T17" fmla="*/ 0 h 10"/>
                <a:gd name="T18" fmla="*/ 0 w 27"/>
                <a:gd name="T19" fmla="*/ 0 h 10"/>
                <a:gd name="T20" fmla="*/ 0 w 27"/>
                <a:gd name="T21" fmla="*/ 0 h 1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7"/>
                <a:gd name="T34" fmla="*/ 0 h 10"/>
                <a:gd name="T35" fmla="*/ 27 w 27"/>
                <a:gd name="T36" fmla="*/ 10 h 1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7" h="10">
                  <a:moveTo>
                    <a:pt x="0" y="10"/>
                  </a:moveTo>
                  <a:lnTo>
                    <a:pt x="3" y="5"/>
                  </a:lnTo>
                  <a:lnTo>
                    <a:pt x="7" y="4"/>
                  </a:lnTo>
                  <a:lnTo>
                    <a:pt x="13" y="1"/>
                  </a:lnTo>
                  <a:lnTo>
                    <a:pt x="19" y="0"/>
                  </a:lnTo>
                  <a:lnTo>
                    <a:pt x="27" y="4"/>
                  </a:lnTo>
                  <a:lnTo>
                    <a:pt x="23" y="4"/>
                  </a:lnTo>
                  <a:lnTo>
                    <a:pt x="16" y="5"/>
                  </a:lnTo>
                  <a:lnTo>
                    <a:pt x="13" y="5"/>
                  </a:lnTo>
                  <a:lnTo>
                    <a:pt x="6" y="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8" name="Freeform 216"/>
            <p:cNvSpPr>
              <a:spLocks/>
            </p:cNvSpPr>
            <p:nvPr/>
          </p:nvSpPr>
          <p:spPr bwMode="auto">
            <a:xfrm>
              <a:off x="1654" y="2660"/>
              <a:ext cx="9" cy="3"/>
            </a:xfrm>
            <a:custGeom>
              <a:avLst/>
              <a:gdLst>
                <a:gd name="T0" fmla="*/ 0 w 28"/>
                <a:gd name="T1" fmla="*/ 0 h 12"/>
                <a:gd name="T2" fmla="*/ 0 w 28"/>
                <a:gd name="T3" fmla="*/ 0 h 12"/>
                <a:gd name="T4" fmla="*/ 0 w 28"/>
                <a:gd name="T5" fmla="*/ 0 h 12"/>
                <a:gd name="T6" fmla="*/ 0 w 28"/>
                <a:gd name="T7" fmla="*/ 0 h 12"/>
                <a:gd name="T8" fmla="*/ 0 w 28"/>
                <a:gd name="T9" fmla="*/ 0 h 12"/>
                <a:gd name="T10" fmla="*/ 0 w 28"/>
                <a:gd name="T11" fmla="*/ 0 h 12"/>
                <a:gd name="T12" fmla="*/ 0 w 28"/>
                <a:gd name="T13" fmla="*/ 0 h 12"/>
                <a:gd name="T14" fmla="*/ 0 w 28"/>
                <a:gd name="T15" fmla="*/ 0 h 12"/>
                <a:gd name="T16" fmla="*/ 0 w 28"/>
                <a:gd name="T17" fmla="*/ 0 h 12"/>
                <a:gd name="T18" fmla="*/ 0 w 28"/>
                <a:gd name="T19" fmla="*/ 0 h 12"/>
                <a:gd name="T20" fmla="*/ 0 w 28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"/>
                <a:gd name="T34" fmla="*/ 0 h 12"/>
                <a:gd name="T35" fmla="*/ 28 w 28"/>
                <a:gd name="T36" fmla="*/ 12 h 1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" h="12">
                  <a:moveTo>
                    <a:pt x="0" y="10"/>
                  </a:moveTo>
                  <a:lnTo>
                    <a:pt x="1" y="6"/>
                  </a:lnTo>
                  <a:lnTo>
                    <a:pt x="4" y="3"/>
                  </a:lnTo>
                  <a:lnTo>
                    <a:pt x="10" y="2"/>
                  </a:lnTo>
                  <a:lnTo>
                    <a:pt x="20" y="0"/>
                  </a:lnTo>
                  <a:lnTo>
                    <a:pt x="27" y="1"/>
                  </a:lnTo>
                  <a:lnTo>
                    <a:pt x="28" y="4"/>
                  </a:lnTo>
                  <a:lnTo>
                    <a:pt x="15" y="4"/>
                  </a:lnTo>
                  <a:lnTo>
                    <a:pt x="4" y="7"/>
                  </a:lnTo>
                  <a:lnTo>
                    <a:pt x="3" y="12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9" name="Freeform 217"/>
            <p:cNvSpPr>
              <a:spLocks/>
            </p:cNvSpPr>
            <p:nvPr/>
          </p:nvSpPr>
          <p:spPr bwMode="auto">
            <a:xfrm>
              <a:off x="1655" y="2662"/>
              <a:ext cx="8" cy="4"/>
            </a:xfrm>
            <a:custGeom>
              <a:avLst/>
              <a:gdLst>
                <a:gd name="T0" fmla="*/ 0 w 25"/>
                <a:gd name="T1" fmla="*/ 0 h 11"/>
                <a:gd name="T2" fmla="*/ 0 w 25"/>
                <a:gd name="T3" fmla="*/ 0 h 11"/>
                <a:gd name="T4" fmla="*/ 0 w 25"/>
                <a:gd name="T5" fmla="*/ 0 h 11"/>
                <a:gd name="T6" fmla="*/ 0 w 25"/>
                <a:gd name="T7" fmla="*/ 0 h 11"/>
                <a:gd name="T8" fmla="*/ 0 w 25"/>
                <a:gd name="T9" fmla="*/ 0 h 11"/>
                <a:gd name="T10" fmla="*/ 0 w 25"/>
                <a:gd name="T11" fmla="*/ 0 h 11"/>
                <a:gd name="T12" fmla="*/ 0 w 25"/>
                <a:gd name="T13" fmla="*/ 0 h 11"/>
                <a:gd name="T14" fmla="*/ 0 w 25"/>
                <a:gd name="T15" fmla="*/ 0 h 11"/>
                <a:gd name="T16" fmla="*/ 0 w 25"/>
                <a:gd name="T17" fmla="*/ 0 h 11"/>
                <a:gd name="T18" fmla="*/ 0 w 25"/>
                <a:gd name="T19" fmla="*/ 0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"/>
                <a:gd name="T31" fmla="*/ 0 h 11"/>
                <a:gd name="T32" fmla="*/ 25 w 25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" h="11">
                  <a:moveTo>
                    <a:pt x="0" y="10"/>
                  </a:moveTo>
                  <a:lnTo>
                    <a:pt x="4" y="5"/>
                  </a:lnTo>
                  <a:lnTo>
                    <a:pt x="11" y="1"/>
                  </a:lnTo>
                  <a:lnTo>
                    <a:pt x="18" y="0"/>
                  </a:lnTo>
                  <a:lnTo>
                    <a:pt x="25" y="2"/>
                  </a:lnTo>
                  <a:lnTo>
                    <a:pt x="22" y="5"/>
                  </a:lnTo>
                  <a:lnTo>
                    <a:pt x="13" y="5"/>
                  </a:lnTo>
                  <a:lnTo>
                    <a:pt x="6" y="8"/>
                  </a:lnTo>
                  <a:lnTo>
                    <a:pt x="0" y="11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0" name="Freeform 218"/>
            <p:cNvSpPr>
              <a:spLocks/>
            </p:cNvSpPr>
            <p:nvPr/>
          </p:nvSpPr>
          <p:spPr bwMode="auto">
            <a:xfrm>
              <a:off x="1655" y="2665"/>
              <a:ext cx="9" cy="3"/>
            </a:xfrm>
            <a:custGeom>
              <a:avLst/>
              <a:gdLst>
                <a:gd name="T0" fmla="*/ 0 w 25"/>
                <a:gd name="T1" fmla="*/ 0 h 10"/>
                <a:gd name="T2" fmla="*/ 0 w 25"/>
                <a:gd name="T3" fmla="*/ 0 h 10"/>
                <a:gd name="T4" fmla="*/ 0 w 25"/>
                <a:gd name="T5" fmla="*/ 0 h 10"/>
                <a:gd name="T6" fmla="*/ 0 w 25"/>
                <a:gd name="T7" fmla="*/ 0 h 10"/>
                <a:gd name="T8" fmla="*/ 0 w 25"/>
                <a:gd name="T9" fmla="*/ 0 h 10"/>
                <a:gd name="T10" fmla="*/ 0 w 25"/>
                <a:gd name="T11" fmla="*/ 0 h 10"/>
                <a:gd name="T12" fmla="*/ 0 w 25"/>
                <a:gd name="T13" fmla="*/ 0 h 10"/>
                <a:gd name="T14" fmla="*/ 0 w 25"/>
                <a:gd name="T15" fmla="*/ 0 h 10"/>
                <a:gd name="T16" fmla="*/ 0 w 25"/>
                <a:gd name="T17" fmla="*/ 0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"/>
                <a:gd name="T28" fmla="*/ 0 h 10"/>
                <a:gd name="T29" fmla="*/ 25 w 25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" h="10">
                  <a:moveTo>
                    <a:pt x="0" y="7"/>
                  </a:moveTo>
                  <a:lnTo>
                    <a:pt x="9" y="2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6" y="4"/>
                  </a:lnTo>
                  <a:lnTo>
                    <a:pt x="0" y="1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Freeform 219"/>
            <p:cNvSpPr>
              <a:spLocks/>
            </p:cNvSpPr>
            <p:nvPr/>
          </p:nvSpPr>
          <p:spPr bwMode="auto">
            <a:xfrm>
              <a:off x="1656" y="2666"/>
              <a:ext cx="8" cy="3"/>
            </a:xfrm>
            <a:custGeom>
              <a:avLst/>
              <a:gdLst>
                <a:gd name="T0" fmla="*/ 0 w 23"/>
                <a:gd name="T1" fmla="*/ 0 h 11"/>
                <a:gd name="T2" fmla="*/ 0 w 23"/>
                <a:gd name="T3" fmla="*/ 0 h 11"/>
                <a:gd name="T4" fmla="*/ 0 w 23"/>
                <a:gd name="T5" fmla="*/ 0 h 11"/>
                <a:gd name="T6" fmla="*/ 0 w 23"/>
                <a:gd name="T7" fmla="*/ 0 h 11"/>
                <a:gd name="T8" fmla="*/ 0 w 23"/>
                <a:gd name="T9" fmla="*/ 0 h 11"/>
                <a:gd name="T10" fmla="*/ 0 w 23"/>
                <a:gd name="T11" fmla="*/ 0 h 11"/>
                <a:gd name="T12" fmla="*/ 0 w 23"/>
                <a:gd name="T13" fmla="*/ 0 h 11"/>
                <a:gd name="T14" fmla="*/ 0 w 23"/>
                <a:gd name="T15" fmla="*/ 0 h 11"/>
                <a:gd name="T16" fmla="*/ 0 w 23"/>
                <a:gd name="T17" fmla="*/ 0 h 11"/>
                <a:gd name="T18" fmla="*/ 0 w 23"/>
                <a:gd name="T19" fmla="*/ 0 h 11"/>
                <a:gd name="T20" fmla="*/ 0 w 23"/>
                <a:gd name="T21" fmla="*/ 0 h 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"/>
                <a:gd name="T34" fmla="*/ 0 h 11"/>
                <a:gd name="T35" fmla="*/ 23 w 23"/>
                <a:gd name="T36" fmla="*/ 11 h 1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" h="11">
                  <a:moveTo>
                    <a:pt x="0" y="9"/>
                  </a:moveTo>
                  <a:lnTo>
                    <a:pt x="6" y="3"/>
                  </a:lnTo>
                  <a:lnTo>
                    <a:pt x="10" y="1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3" y="2"/>
                  </a:lnTo>
                  <a:lnTo>
                    <a:pt x="18" y="3"/>
                  </a:lnTo>
                  <a:lnTo>
                    <a:pt x="10" y="6"/>
                  </a:lnTo>
                  <a:lnTo>
                    <a:pt x="6" y="9"/>
                  </a:lnTo>
                  <a:lnTo>
                    <a:pt x="0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2" name="Freeform 220"/>
            <p:cNvSpPr>
              <a:spLocks/>
            </p:cNvSpPr>
            <p:nvPr/>
          </p:nvSpPr>
          <p:spPr bwMode="auto">
            <a:xfrm>
              <a:off x="1656" y="2669"/>
              <a:ext cx="10" cy="5"/>
            </a:xfrm>
            <a:custGeom>
              <a:avLst/>
              <a:gdLst>
                <a:gd name="T0" fmla="*/ 0 w 28"/>
                <a:gd name="T1" fmla="*/ 0 h 14"/>
                <a:gd name="T2" fmla="*/ 0 w 28"/>
                <a:gd name="T3" fmla="*/ 0 h 14"/>
                <a:gd name="T4" fmla="*/ 0 w 28"/>
                <a:gd name="T5" fmla="*/ 0 h 14"/>
                <a:gd name="T6" fmla="*/ 0 w 28"/>
                <a:gd name="T7" fmla="*/ 0 h 14"/>
                <a:gd name="T8" fmla="*/ 0 w 28"/>
                <a:gd name="T9" fmla="*/ 0 h 14"/>
                <a:gd name="T10" fmla="*/ 0 w 28"/>
                <a:gd name="T11" fmla="*/ 0 h 14"/>
                <a:gd name="T12" fmla="*/ 0 w 28"/>
                <a:gd name="T13" fmla="*/ 0 h 14"/>
                <a:gd name="T14" fmla="*/ 0 w 28"/>
                <a:gd name="T15" fmla="*/ 0 h 14"/>
                <a:gd name="T16" fmla="*/ 0 w 28"/>
                <a:gd name="T17" fmla="*/ 0 h 14"/>
                <a:gd name="T18" fmla="*/ 0 w 28"/>
                <a:gd name="T19" fmla="*/ 0 h 14"/>
                <a:gd name="T20" fmla="*/ 0 w 28"/>
                <a:gd name="T21" fmla="*/ 0 h 14"/>
                <a:gd name="T22" fmla="*/ 0 w 28"/>
                <a:gd name="T23" fmla="*/ 0 h 14"/>
                <a:gd name="T24" fmla="*/ 0 w 28"/>
                <a:gd name="T25" fmla="*/ 0 h 14"/>
                <a:gd name="T26" fmla="*/ 0 w 28"/>
                <a:gd name="T27" fmla="*/ 0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8"/>
                <a:gd name="T43" fmla="*/ 0 h 14"/>
                <a:gd name="T44" fmla="*/ 28 w 28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8" h="14">
                  <a:moveTo>
                    <a:pt x="0" y="13"/>
                  </a:moveTo>
                  <a:lnTo>
                    <a:pt x="1" y="9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8" y="2"/>
                  </a:lnTo>
                  <a:lnTo>
                    <a:pt x="21" y="2"/>
                  </a:lnTo>
                  <a:lnTo>
                    <a:pt x="16" y="3"/>
                  </a:lnTo>
                  <a:lnTo>
                    <a:pt x="10" y="5"/>
                  </a:lnTo>
                  <a:lnTo>
                    <a:pt x="7" y="10"/>
                  </a:lnTo>
                  <a:lnTo>
                    <a:pt x="1" y="14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3" name="Freeform 221"/>
            <p:cNvSpPr>
              <a:spLocks/>
            </p:cNvSpPr>
            <p:nvPr/>
          </p:nvSpPr>
          <p:spPr bwMode="auto">
            <a:xfrm>
              <a:off x="1659" y="2671"/>
              <a:ext cx="8" cy="4"/>
            </a:xfrm>
            <a:custGeom>
              <a:avLst/>
              <a:gdLst>
                <a:gd name="T0" fmla="*/ 0 w 25"/>
                <a:gd name="T1" fmla="*/ 0 h 13"/>
                <a:gd name="T2" fmla="*/ 0 w 25"/>
                <a:gd name="T3" fmla="*/ 0 h 13"/>
                <a:gd name="T4" fmla="*/ 0 w 25"/>
                <a:gd name="T5" fmla="*/ 0 h 13"/>
                <a:gd name="T6" fmla="*/ 0 w 25"/>
                <a:gd name="T7" fmla="*/ 0 h 13"/>
                <a:gd name="T8" fmla="*/ 0 w 25"/>
                <a:gd name="T9" fmla="*/ 0 h 13"/>
                <a:gd name="T10" fmla="*/ 0 w 25"/>
                <a:gd name="T11" fmla="*/ 0 h 13"/>
                <a:gd name="T12" fmla="*/ 0 w 25"/>
                <a:gd name="T13" fmla="*/ 0 h 13"/>
                <a:gd name="T14" fmla="*/ 0 w 25"/>
                <a:gd name="T15" fmla="*/ 0 h 13"/>
                <a:gd name="T16" fmla="*/ 0 w 25"/>
                <a:gd name="T17" fmla="*/ 0 h 13"/>
                <a:gd name="T18" fmla="*/ 0 w 25"/>
                <a:gd name="T19" fmla="*/ 0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"/>
                <a:gd name="T31" fmla="*/ 0 h 13"/>
                <a:gd name="T32" fmla="*/ 25 w 25"/>
                <a:gd name="T33" fmla="*/ 13 h 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" h="13">
                  <a:moveTo>
                    <a:pt x="2" y="6"/>
                  </a:moveTo>
                  <a:lnTo>
                    <a:pt x="8" y="4"/>
                  </a:lnTo>
                  <a:lnTo>
                    <a:pt x="13" y="0"/>
                  </a:lnTo>
                  <a:lnTo>
                    <a:pt x="20" y="2"/>
                  </a:lnTo>
                  <a:lnTo>
                    <a:pt x="25" y="6"/>
                  </a:lnTo>
                  <a:lnTo>
                    <a:pt x="20" y="6"/>
                  </a:lnTo>
                  <a:lnTo>
                    <a:pt x="12" y="7"/>
                  </a:lnTo>
                  <a:lnTo>
                    <a:pt x="5" y="9"/>
                  </a:lnTo>
                  <a:lnTo>
                    <a:pt x="0" y="13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4" name="Freeform 222"/>
            <p:cNvSpPr>
              <a:spLocks/>
            </p:cNvSpPr>
            <p:nvPr/>
          </p:nvSpPr>
          <p:spPr bwMode="auto">
            <a:xfrm>
              <a:off x="1680" y="2643"/>
              <a:ext cx="8" cy="2"/>
            </a:xfrm>
            <a:custGeom>
              <a:avLst/>
              <a:gdLst>
                <a:gd name="T0" fmla="*/ 0 w 23"/>
                <a:gd name="T1" fmla="*/ 0 h 6"/>
                <a:gd name="T2" fmla="*/ 0 w 23"/>
                <a:gd name="T3" fmla="*/ 0 h 6"/>
                <a:gd name="T4" fmla="*/ 0 w 23"/>
                <a:gd name="T5" fmla="*/ 0 h 6"/>
                <a:gd name="T6" fmla="*/ 0 w 23"/>
                <a:gd name="T7" fmla="*/ 0 h 6"/>
                <a:gd name="T8" fmla="*/ 0 w 23"/>
                <a:gd name="T9" fmla="*/ 0 h 6"/>
                <a:gd name="T10" fmla="*/ 0 w 23"/>
                <a:gd name="T11" fmla="*/ 0 h 6"/>
                <a:gd name="T12" fmla="*/ 0 w 23"/>
                <a:gd name="T13" fmla="*/ 0 h 6"/>
                <a:gd name="T14" fmla="*/ 0 w 23"/>
                <a:gd name="T15" fmla="*/ 0 h 6"/>
                <a:gd name="T16" fmla="*/ 0 w 23"/>
                <a:gd name="T17" fmla="*/ 0 h 6"/>
                <a:gd name="T18" fmla="*/ 0 w 23"/>
                <a:gd name="T19" fmla="*/ 0 h 6"/>
                <a:gd name="T20" fmla="*/ 0 w 23"/>
                <a:gd name="T21" fmla="*/ 0 h 6"/>
                <a:gd name="T22" fmla="*/ 0 w 23"/>
                <a:gd name="T23" fmla="*/ 0 h 6"/>
                <a:gd name="T24" fmla="*/ 0 w 23"/>
                <a:gd name="T25" fmla="*/ 0 h 6"/>
                <a:gd name="T26" fmla="*/ 0 w 23"/>
                <a:gd name="T27" fmla="*/ 0 h 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3"/>
                <a:gd name="T43" fmla="*/ 0 h 6"/>
                <a:gd name="T44" fmla="*/ 23 w 23"/>
                <a:gd name="T45" fmla="*/ 6 h 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3" h="6">
                  <a:moveTo>
                    <a:pt x="23" y="5"/>
                  </a:moveTo>
                  <a:lnTo>
                    <a:pt x="20" y="2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9" y="1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6"/>
                  </a:lnTo>
                  <a:lnTo>
                    <a:pt x="3" y="5"/>
                  </a:lnTo>
                  <a:lnTo>
                    <a:pt x="12" y="4"/>
                  </a:lnTo>
                  <a:lnTo>
                    <a:pt x="18" y="4"/>
                  </a:lnTo>
                  <a:lnTo>
                    <a:pt x="22" y="5"/>
                  </a:lnTo>
                  <a:lnTo>
                    <a:pt x="23" y="5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Freeform 223"/>
            <p:cNvSpPr>
              <a:spLocks/>
            </p:cNvSpPr>
            <p:nvPr/>
          </p:nvSpPr>
          <p:spPr bwMode="auto">
            <a:xfrm>
              <a:off x="1680" y="2645"/>
              <a:ext cx="9" cy="2"/>
            </a:xfrm>
            <a:custGeom>
              <a:avLst/>
              <a:gdLst>
                <a:gd name="T0" fmla="*/ 0 w 26"/>
                <a:gd name="T1" fmla="*/ 0 h 7"/>
                <a:gd name="T2" fmla="*/ 0 w 26"/>
                <a:gd name="T3" fmla="*/ 0 h 7"/>
                <a:gd name="T4" fmla="*/ 0 w 26"/>
                <a:gd name="T5" fmla="*/ 0 h 7"/>
                <a:gd name="T6" fmla="*/ 0 w 26"/>
                <a:gd name="T7" fmla="*/ 0 h 7"/>
                <a:gd name="T8" fmla="*/ 0 w 26"/>
                <a:gd name="T9" fmla="*/ 0 h 7"/>
                <a:gd name="T10" fmla="*/ 0 w 26"/>
                <a:gd name="T11" fmla="*/ 0 h 7"/>
                <a:gd name="T12" fmla="*/ 0 w 26"/>
                <a:gd name="T13" fmla="*/ 0 h 7"/>
                <a:gd name="T14" fmla="*/ 0 w 26"/>
                <a:gd name="T15" fmla="*/ 0 h 7"/>
                <a:gd name="T16" fmla="*/ 0 w 26"/>
                <a:gd name="T17" fmla="*/ 0 h 7"/>
                <a:gd name="T18" fmla="*/ 0 w 26"/>
                <a:gd name="T19" fmla="*/ 0 h 7"/>
                <a:gd name="T20" fmla="*/ 0 w 26"/>
                <a:gd name="T21" fmla="*/ 0 h 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7"/>
                <a:gd name="T35" fmla="*/ 26 w 26"/>
                <a:gd name="T36" fmla="*/ 7 h 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7">
                  <a:moveTo>
                    <a:pt x="8" y="2"/>
                  </a:moveTo>
                  <a:lnTo>
                    <a:pt x="11" y="0"/>
                  </a:lnTo>
                  <a:lnTo>
                    <a:pt x="20" y="0"/>
                  </a:lnTo>
                  <a:lnTo>
                    <a:pt x="24" y="2"/>
                  </a:lnTo>
                  <a:lnTo>
                    <a:pt x="26" y="4"/>
                  </a:lnTo>
                  <a:lnTo>
                    <a:pt x="23" y="3"/>
                  </a:lnTo>
                  <a:lnTo>
                    <a:pt x="19" y="3"/>
                  </a:lnTo>
                  <a:lnTo>
                    <a:pt x="11" y="3"/>
                  </a:lnTo>
                  <a:lnTo>
                    <a:pt x="8" y="6"/>
                  </a:lnTo>
                  <a:lnTo>
                    <a:pt x="0" y="7"/>
                  </a:lnTo>
                  <a:lnTo>
                    <a:pt x="8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6" name="Freeform 224"/>
            <p:cNvSpPr>
              <a:spLocks/>
            </p:cNvSpPr>
            <p:nvPr/>
          </p:nvSpPr>
          <p:spPr bwMode="auto">
            <a:xfrm>
              <a:off x="1679" y="2647"/>
              <a:ext cx="11" cy="3"/>
            </a:xfrm>
            <a:custGeom>
              <a:avLst/>
              <a:gdLst>
                <a:gd name="T0" fmla="*/ 0 w 32"/>
                <a:gd name="T1" fmla="*/ 0 h 9"/>
                <a:gd name="T2" fmla="*/ 0 w 32"/>
                <a:gd name="T3" fmla="*/ 0 h 9"/>
                <a:gd name="T4" fmla="*/ 0 w 32"/>
                <a:gd name="T5" fmla="*/ 0 h 9"/>
                <a:gd name="T6" fmla="*/ 0 w 32"/>
                <a:gd name="T7" fmla="*/ 0 h 9"/>
                <a:gd name="T8" fmla="*/ 0 w 32"/>
                <a:gd name="T9" fmla="*/ 0 h 9"/>
                <a:gd name="T10" fmla="*/ 0 w 32"/>
                <a:gd name="T11" fmla="*/ 0 h 9"/>
                <a:gd name="T12" fmla="*/ 0 w 32"/>
                <a:gd name="T13" fmla="*/ 0 h 9"/>
                <a:gd name="T14" fmla="*/ 0 w 32"/>
                <a:gd name="T15" fmla="*/ 0 h 9"/>
                <a:gd name="T16" fmla="*/ 0 w 32"/>
                <a:gd name="T17" fmla="*/ 0 h 9"/>
                <a:gd name="T18" fmla="*/ 0 w 32"/>
                <a:gd name="T19" fmla="*/ 0 h 9"/>
                <a:gd name="T20" fmla="*/ 0 w 32"/>
                <a:gd name="T21" fmla="*/ 0 h 9"/>
                <a:gd name="T22" fmla="*/ 0 w 32"/>
                <a:gd name="T23" fmla="*/ 0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2"/>
                <a:gd name="T37" fmla="*/ 0 h 9"/>
                <a:gd name="T38" fmla="*/ 32 w 32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2" h="9">
                  <a:moveTo>
                    <a:pt x="5" y="3"/>
                  </a:moveTo>
                  <a:lnTo>
                    <a:pt x="12" y="1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31" y="1"/>
                  </a:lnTo>
                  <a:lnTo>
                    <a:pt x="32" y="5"/>
                  </a:lnTo>
                  <a:lnTo>
                    <a:pt x="28" y="5"/>
                  </a:lnTo>
                  <a:lnTo>
                    <a:pt x="23" y="3"/>
                  </a:lnTo>
                  <a:lnTo>
                    <a:pt x="16" y="3"/>
                  </a:lnTo>
                  <a:lnTo>
                    <a:pt x="10" y="6"/>
                  </a:lnTo>
                  <a:lnTo>
                    <a:pt x="0" y="9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7" name="Freeform 225"/>
            <p:cNvSpPr>
              <a:spLocks/>
            </p:cNvSpPr>
            <p:nvPr/>
          </p:nvSpPr>
          <p:spPr bwMode="auto">
            <a:xfrm>
              <a:off x="1680" y="2649"/>
              <a:ext cx="12" cy="3"/>
            </a:xfrm>
            <a:custGeom>
              <a:avLst/>
              <a:gdLst>
                <a:gd name="T0" fmla="*/ 0 w 35"/>
                <a:gd name="T1" fmla="*/ 0 h 10"/>
                <a:gd name="T2" fmla="*/ 0 w 35"/>
                <a:gd name="T3" fmla="*/ 0 h 10"/>
                <a:gd name="T4" fmla="*/ 0 w 35"/>
                <a:gd name="T5" fmla="*/ 0 h 10"/>
                <a:gd name="T6" fmla="*/ 0 w 35"/>
                <a:gd name="T7" fmla="*/ 0 h 10"/>
                <a:gd name="T8" fmla="*/ 0 w 35"/>
                <a:gd name="T9" fmla="*/ 0 h 10"/>
                <a:gd name="T10" fmla="*/ 0 w 35"/>
                <a:gd name="T11" fmla="*/ 0 h 10"/>
                <a:gd name="T12" fmla="*/ 0 w 35"/>
                <a:gd name="T13" fmla="*/ 0 h 10"/>
                <a:gd name="T14" fmla="*/ 0 w 35"/>
                <a:gd name="T15" fmla="*/ 0 h 10"/>
                <a:gd name="T16" fmla="*/ 0 w 35"/>
                <a:gd name="T17" fmla="*/ 0 h 10"/>
                <a:gd name="T18" fmla="*/ 0 w 35"/>
                <a:gd name="T19" fmla="*/ 0 h 10"/>
                <a:gd name="T20" fmla="*/ 0 w 35"/>
                <a:gd name="T21" fmla="*/ 0 h 10"/>
                <a:gd name="T22" fmla="*/ 0 w 35"/>
                <a:gd name="T23" fmla="*/ 0 h 10"/>
                <a:gd name="T24" fmla="*/ 0 w 35"/>
                <a:gd name="T25" fmla="*/ 0 h 10"/>
                <a:gd name="T26" fmla="*/ 0 w 35"/>
                <a:gd name="T27" fmla="*/ 0 h 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5"/>
                <a:gd name="T43" fmla="*/ 0 h 10"/>
                <a:gd name="T44" fmla="*/ 35 w 35"/>
                <a:gd name="T45" fmla="*/ 10 h 1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5" h="10">
                  <a:moveTo>
                    <a:pt x="0" y="10"/>
                  </a:moveTo>
                  <a:lnTo>
                    <a:pt x="1" y="7"/>
                  </a:lnTo>
                  <a:lnTo>
                    <a:pt x="4" y="5"/>
                  </a:lnTo>
                  <a:lnTo>
                    <a:pt x="11" y="1"/>
                  </a:lnTo>
                  <a:lnTo>
                    <a:pt x="16" y="0"/>
                  </a:lnTo>
                  <a:lnTo>
                    <a:pt x="23" y="1"/>
                  </a:lnTo>
                  <a:lnTo>
                    <a:pt x="29" y="2"/>
                  </a:lnTo>
                  <a:lnTo>
                    <a:pt x="33" y="5"/>
                  </a:lnTo>
                  <a:lnTo>
                    <a:pt x="34" y="9"/>
                  </a:lnTo>
                  <a:lnTo>
                    <a:pt x="35" y="10"/>
                  </a:lnTo>
                  <a:lnTo>
                    <a:pt x="33" y="10"/>
                  </a:lnTo>
                  <a:lnTo>
                    <a:pt x="22" y="5"/>
                  </a:lnTo>
                  <a:lnTo>
                    <a:pt x="8" y="7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8" name="Freeform 226"/>
            <p:cNvSpPr>
              <a:spLocks/>
            </p:cNvSpPr>
            <p:nvPr/>
          </p:nvSpPr>
          <p:spPr bwMode="auto">
            <a:xfrm>
              <a:off x="1680" y="2652"/>
              <a:ext cx="12" cy="4"/>
            </a:xfrm>
            <a:custGeom>
              <a:avLst/>
              <a:gdLst>
                <a:gd name="T0" fmla="*/ 0 w 34"/>
                <a:gd name="T1" fmla="*/ 0 h 11"/>
                <a:gd name="T2" fmla="*/ 0 w 34"/>
                <a:gd name="T3" fmla="*/ 0 h 11"/>
                <a:gd name="T4" fmla="*/ 0 w 34"/>
                <a:gd name="T5" fmla="*/ 0 h 11"/>
                <a:gd name="T6" fmla="*/ 0 w 34"/>
                <a:gd name="T7" fmla="*/ 0 h 11"/>
                <a:gd name="T8" fmla="*/ 0 w 34"/>
                <a:gd name="T9" fmla="*/ 0 h 11"/>
                <a:gd name="T10" fmla="*/ 0 w 34"/>
                <a:gd name="T11" fmla="*/ 0 h 11"/>
                <a:gd name="T12" fmla="*/ 0 w 34"/>
                <a:gd name="T13" fmla="*/ 0 h 11"/>
                <a:gd name="T14" fmla="*/ 0 w 34"/>
                <a:gd name="T15" fmla="*/ 0 h 11"/>
                <a:gd name="T16" fmla="*/ 0 w 34"/>
                <a:gd name="T17" fmla="*/ 0 h 11"/>
                <a:gd name="T18" fmla="*/ 0 w 34"/>
                <a:gd name="T19" fmla="*/ 0 h 11"/>
                <a:gd name="T20" fmla="*/ 0 w 34"/>
                <a:gd name="T21" fmla="*/ 0 h 11"/>
                <a:gd name="T22" fmla="*/ 0 w 34"/>
                <a:gd name="T23" fmla="*/ 0 h 11"/>
                <a:gd name="T24" fmla="*/ 0 w 34"/>
                <a:gd name="T25" fmla="*/ 0 h 11"/>
                <a:gd name="T26" fmla="*/ 0 w 34"/>
                <a:gd name="T27" fmla="*/ 0 h 11"/>
                <a:gd name="T28" fmla="*/ 0 w 34"/>
                <a:gd name="T29" fmla="*/ 0 h 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"/>
                <a:gd name="T46" fmla="*/ 0 h 11"/>
                <a:gd name="T47" fmla="*/ 34 w 34"/>
                <a:gd name="T48" fmla="*/ 11 h 1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" h="11">
                  <a:moveTo>
                    <a:pt x="0" y="10"/>
                  </a:moveTo>
                  <a:lnTo>
                    <a:pt x="0" y="7"/>
                  </a:lnTo>
                  <a:lnTo>
                    <a:pt x="2" y="5"/>
                  </a:lnTo>
                  <a:lnTo>
                    <a:pt x="7" y="3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3" y="1"/>
                  </a:lnTo>
                  <a:lnTo>
                    <a:pt x="29" y="3"/>
                  </a:lnTo>
                  <a:lnTo>
                    <a:pt x="33" y="5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1" y="7"/>
                  </a:lnTo>
                  <a:lnTo>
                    <a:pt x="15" y="5"/>
                  </a:lnTo>
                  <a:lnTo>
                    <a:pt x="8" y="7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9" name="Freeform 227"/>
            <p:cNvSpPr>
              <a:spLocks/>
            </p:cNvSpPr>
            <p:nvPr/>
          </p:nvSpPr>
          <p:spPr bwMode="auto">
            <a:xfrm>
              <a:off x="1681" y="2656"/>
              <a:ext cx="11" cy="5"/>
            </a:xfrm>
            <a:custGeom>
              <a:avLst/>
              <a:gdLst>
                <a:gd name="T0" fmla="*/ 0 w 34"/>
                <a:gd name="T1" fmla="*/ 0 h 14"/>
                <a:gd name="T2" fmla="*/ 0 w 34"/>
                <a:gd name="T3" fmla="*/ 0 h 14"/>
                <a:gd name="T4" fmla="*/ 0 w 34"/>
                <a:gd name="T5" fmla="*/ 0 h 14"/>
                <a:gd name="T6" fmla="*/ 0 w 34"/>
                <a:gd name="T7" fmla="*/ 0 h 14"/>
                <a:gd name="T8" fmla="*/ 0 w 34"/>
                <a:gd name="T9" fmla="*/ 0 h 14"/>
                <a:gd name="T10" fmla="*/ 0 w 34"/>
                <a:gd name="T11" fmla="*/ 0 h 14"/>
                <a:gd name="T12" fmla="*/ 0 w 34"/>
                <a:gd name="T13" fmla="*/ 0 h 14"/>
                <a:gd name="T14" fmla="*/ 0 w 34"/>
                <a:gd name="T15" fmla="*/ 0 h 14"/>
                <a:gd name="T16" fmla="*/ 0 w 34"/>
                <a:gd name="T17" fmla="*/ 0 h 14"/>
                <a:gd name="T18" fmla="*/ 0 w 34"/>
                <a:gd name="T19" fmla="*/ 0 h 14"/>
                <a:gd name="T20" fmla="*/ 0 w 34"/>
                <a:gd name="T21" fmla="*/ 0 h 14"/>
                <a:gd name="T22" fmla="*/ 0 w 34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4"/>
                <a:gd name="T37" fmla="*/ 0 h 14"/>
                <a:gd name="T38" fmla="*/ 34 w 34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4" h="14">
                  <a:moveTo>
                    <a:pt x="0" y="7"/>
                  </a:moveTo>
                  <a:lnTo>
                    <a:pt x="2" y="3"/>
                  </a:lnTo>
                  <a:lnTo>
                    <a:pt x="7" y="1"/>
                  </a:lnTo>
                  <a:lnTo>
                    <a:pt x="13" y="0"/>
                  </a:lnTo>
                  <a:lnTo>
                    <a:pt x="22" y="1"/>
                  </a:lnTo>
                  <a:lnTo>
                    <a:pt x="30" y="4"/>
                  </a:lnTo>
                  <a:lnTo>
                    <a:pt x="34" y="9"/>
                  </a:lnTo>
                  <a:lnTo>
                    <a:pt x="34" y="12"/>
                  </a:lnTo>
                  <a:lnTo>
                    <a:pt x="34" y="14"/>
                  </a:lnTo>
                  <a:lnTo>
                    <a:pt x="24" y="7"/>
                  </a:lnTo>
                  <a:lnTo>
                    <a:pt x="13" y="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0" name="Freeform 228"/>
            <p:cNvSpPr>
              <a:spLocks/>
            </p:cNvSpPr>
            <p:nvPr/>
          </p:nvSpPr>
          <p:spPr bwMode="auto">
            <a:xfrm>
              <a:off x="1680" y="2660"/>
              <a:ext cx="12" cy="6"/>
            </a:xfrm>
            <a:custGeom>
              <a:avLst/>
              <a:gdLst>
                <a:gd name="T0" fmla="*/ 0 w 34"/>
                <a:gd name="T1" fmla="*/ 0 h 18"/>
                <a:gd name="T2" fmla="*/ 0 w 34"/>
                <a:gd name="T3" fmla="*/ 0 h 18"/>
                <a:gd name="T4" fmla="*/ 0 w 34"/>
                <a:gd name="T5" fmla="*/ 0 h 18"/>
                <a:gd name="T6" fmla="*/ 0 w 34"/>
                <a:gd name="T7" fmla="*/ 0 h 18"/>
                <a:gd name="T8" fmla="*/ 0 w 34"/>
                <a:gd name="T9" fmla="*/ 0 h 18"/>
                <a:gd name="T10" fmla="*/ 0 w 34"/>
                <a:gd name="T11" fmla="*/ 0 h 18"/>
                <a:gd name="T12" fmla="*/ 0 w 34"/>
                <a:gd name="T13" fmla="*/ 0 h 18"/>
                <a:gd name="T14" fmla="*/ 0 w 34"/>
                <a:gd name="T15" fmla="*/ 0 h 18"/>
                <a:gd name="T16" fmla="*/ 0 w 34"/>
                <a:gd name="T17" fmla="*/ 0 h 18"/>
                <a:gd name="T18" fmla="*/ 0 w 34"/>
                <a:gd name="T19" fmla="*/ 0 h 18"/>
                <a:gd name="T20" fmla="*/ 0 w 34"/>
                <a:gd name="T21" fmla="*/ 0 h 18"/>
                <a:gd name="T22" fmla="*/ 0 w 34"/>
                <a:gd name="T23" fmla="*/ 0 h 18"/>
                <a:gd name="T24" fmla="*/ 0 w 34"/>
                <a:gd name="T25" fmla="*/ 0 h 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4"/>
                <a:gd name="T40" fmla="*/ 0 h 18"/>
                <a:gd name="T41" fmla="*/ 34 w 34"/>
                <a:gd name="T42" fmla="*/ 18 h 1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4" h="18">
                  <a:moveTo>
                    <a:pt x="3" y="2"/>
                  </a:moveTo>
                  <a:lnTo>
                    <a:pt x="8" y="1"/>
                  </a:lnTo>
                  <a:lnTo>
                    <a:pt x="14" y="0"/>
                  </a:lnTo>
                  <a:lnTo>
                    <a:pt x="23" y="3"/>
                  </a:lnTo>
                  <a:lnTo>
                    <a:pt x="31" y="6"/>
                  </a:lnTo>
                  <a:lnTo>
                    <a:pt x="33" y="9"/>
                  </a:lnTo>
                  <a:lnTo>
                    <a:pt x="34" y="13"/>
                  </a:lnTo>
                  <a:lnTo>
                    <a:pt x="33" y="18"/>
                  </a:lnTo>
                  <a:lnTo>
                    <a:pt x="29" y="13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6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1" name="Freeform 229"/>
            <p:cNvSpPr>
              <a:spLocks/>
            </p:cNvSpPr>
            <p:nvPr/>
          </p:nvSpPr>
          <p:spPr bwMode="auto">
            <a:xfrm>
              <a:off x="1660" y="2674"/>
              <a:ext cx="7" cy="5"/>
            </a:xfrm>
            <a:custGeom>
              <a:avLst/>
              <a:gdLst>
                <a:gd name="T0" fmla="*/ 0 w 20"/>
                <a:gd name="T1" fmla="*/ 0 h 15"/>
                <a:gd name="T2" fmla="*/ 0 w 20"/>
                <a:gd name="T3" fmla="*/ 0 h 15"/>
                <a:gd name="T4" fmla="*/ 0 w 20"/>
                <a:gd name="T5" fmla="*/ 0 h 15"/>
                <a:gd name="T6" fmla="*/ 0 w 20"/>
                <a:gd name="T7" fmla="*/ 0 h 15"/>
                <a:gd name="T8" fmla="*/ 0 w 20"/>
                <a:gd name="T9" fmla="*/ 0 h 15"/>
                <a:gd name="T10" fmla="*/ 0 w 20"/>
                <a:gd name="T11" fmla="*/ 0 h 15"/>
                <a:gd name="T12" fmla="*/ 0 w 20"/>
                <a:gd name="T13" fmla="*/ 0 h 15"/>
                <a:gd name="T14" fmla="*/ 0 w 20"/>
                <a:gd name="T15" fmla="*/ 0 h 15"/>
                <a:gd name="T16" fmla="*/ 0 w 20"/>
                <a:gd name="T17" fmla="*/ 0 h 15"/>
                <a:gd name="T18" fmla="*/ 0 w 20"/>
                <a:gd name="T19" fmla="*/ 0 h 15"/>
                <a:gd name="T20" fmla="*/ 0 w 20"/>
                <a:gd name="T21" fmla="*/ 0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"/>
                <a:gd name="T34" fmla="*/ 0 h 15"/>
                <a:gd name="T35" fmla="*/ 20 w 20"/>
                <a:gd name="T36" fmla="*/ 15 h 1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" h="15">
                  <a:moveTo>
                    <a:pt x="20" y="0"/>
                  </a:moveTo>
                  <a:lnTo>
                    <a:pt x="13" y="0"/>
                  </a:lnTo>
                  <a:lnTo>
                    <a:pt x="8" y="1"/>
                  </a:lnTo>
                  <a:lnTo>
                    <a:pt x="2" y="5"/>
                  </a:lnTo>
                  <a:lnTo>
                    <a:pt x="0" y="9"/>
                  </a:lnTo>
                  <a:lnTo>
                    <a:pt x="0" y="13"/>
                  </a:lnTo>
                  <a:lnTo>
                    <a:pt x="2" y="15"/>
                  </a:lnTo>
                  <a:lnTo>
                    <a:pt x="4" y="10"/>
                  </a:lnTo>
                  <a:lnTo>
                    <a:pt x="9" y="5"/>
                  </a:lnTo>
                  <a:lnTo>
                    <a:pt x="13" y="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" name="Freeform 230"/>
            <p:cNvSpPr>
              <a:spLocks/>
            </p:cNvSpPr>
            <p:nvPr/>
          </p:nvSpPr>
          <p:spPr bwMode="auto">
            <a:xfrm>
              <a:off x="1663" y="2676"/>
              <a:ext cx="4" cy="5"/>
            </a:xfrm>
            <a:custGeom>
              <a:avLst/>
              <a:gdLst>
                <a:gd name="T0" fmla="*/ 0 w 12"/>
                <a:gd name="T1" fmla="*/ 0 h 15"/>
                <a:gd name="T2" fmla="*/ 0 w 12"/>
                <a:gd name="T3" fmla="*/ 0 h 15"/>
                <a:gd name="T4" fmla="*/ 0 w 12"/>
                <a:gd name="T5" fmla="*/ 0 h 15"/>
                <a:gd name="T6" fmla="*/ 0 w 12"/>
                <a:gd name="T7" fmla="*/ 0 h 15"/>
                <a:gd name="T8" fmla="*/ 0 w 12"/>
                <a:gd name="T9" fmla="*/ 0 h 15"/>
                <a:gd name="T10" fmla="*/ 0 w 12"/>
                <a:gd name="T11" fmla="*/ 0 h 15"/>
                <a:gd name="T12" fmla="*/ 0 w 12"/>
                <a:gd name="T13" fmla="*/ 0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5"/>
                <a:gd name="T23" fmla="*/ 12 w 12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5">
                  <a:moveTo>
                    <a:pt x="0" y="6"/>
                  </a:moveTo>
                  <a:lnTo>
                    <a:pt x="7" y="1"/>
                  </a:lnTo>
                  <a:lnTo>
                    <a:pt x="12" y="0"/>
                  </a:lnTo>
                  <a:lnTo>
                    <a:pt x="5" y="2"/>
                  </a:lnTo>
                  <a:lnTo>
                    <a:pt x="1" y="9"/>
                  </a:lnTo>
                  <a:lnTo>
                    <a:pt x="0" y="15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3" name="Freeform 231"/>
            <p:cNvSpPr>
              <a:spLocks/>
            </p:cNvSpPr>
            <p:nvPr/>
          </p:nvSpPr>
          <p:spPr bwMode="auto">
            <a:xfrm>
              <a:off x="1665" y="2677"/>
              <a:ext cx="3" cy="9"/>
            </a:xfrm>
            <a:custGeom>
              <a:avLst/>
              <a:gdLst>
                <a:gd name="T0" fmla="*/ 0 w 10"/>
                <a:gd name="T1" fmla="*/ 0 h 24"/>
                <a:gd name="T2" fmla="*/ 0 w 10"/>
                <a:gd name="T3" fmla="*/ 0 h 24"/>
                <a:gd name="T4" fmla="*/ 0 w 10"/>
                <a:gd name="T5" fmla="*/ 0 h 24"/>
                <a:gd name="T6" fmla="*/ 0 w 10"/>
                <a:gd name="T7" fmla="*/ 0 h 24"/>
                <a:gd name="T8" fmla="*/ 0 w 10"/>
                <a:gd name="T9" fmla="*/ 0 h 24"/>
                <a:gd name="T10" fmla="*/ 0 w 10"/>
                <a:gd name="T11" fmla="*/ 0 h 24"/>
                <a:gd name="T12" fmla="*/ 0 w 10"/>
                <a:gd name="T13" fmla="*/ 0 h 24"/>
                <a:gd name="T14" fmla="*/ 0 w 10"/>
                <a:gd name="T15" fmla="*/ 0 h 24"/>
                <a:gd name="T16" fmla="*/ 0 w 10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24"/>
                <a:gd name="T29" fmla="*/ 10 w 10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24">
                  <a:moveTo>
                    <a:pt x="4" y="4"/>
                  </a:moveTo>
                  <a:lnTo>
                    <a:pt x="3" y="6"/>
                  </a:lnTo>
                  <a:lnTo>
                    <a:pt x="0" y="13"/>
                  </a:lnTo>
                  <a:lnTo>
                    <a:pt x="2" y="17"/>
                  </a:lnTo>
                  <a:lnTo>
                    <a:pt x="9" y="24"/>
                  </a:lnTo>
                  <a:lnTo>
                    <a:pt x="8" y="19"/>
                  </a:lnTo>
                  <a:lnTo>
                    <a:pt x="8" y="4"/>
                  </a:lnTo>
                  <a:lnTo>
                    <a:pt x="10" y="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4" name="Freeform 232"/>
            <p:cNvSpPr>
              <a:spLocks/>
            </p:cNvSpPr>
            <p:nvPr/>
          </p:nvSpPr>
          <p:spPr bwMode="auto">
            <a:xfrm>
              <a:off x="1669" y="2678"/>
              <a:ext cx="3" cy="6"/>
            </a:xfrm>
            <a:custGeom>
              <a:avLst/>
              <a:gdLst>
                <a:gd name="T0" fmla="*/ 0 w 7"/>
                <a:gd name="T1" fmla="*/ 0 h 17"/>
                <a:gd name="T2" fmla="*/ 0 w 7"/>
                <a:gd name="T3" fmla="*/ 0 h 17"/>
                <a:gd name="T4" fmla="*/ 0 w 7"/>
                <a:gd name="T5" fmla="*/ 0 h 17"/>
                <a:gd name="T6" fmla="*/ 0 w 7"/>
                <a:gd name="T7" fmla="*/ 0 h 17"/>
                <a:gd name="T8" fmla="*/ 0 w 7"/>
                <a:gd name="T9" fmla="*/ 0 h 17"/>
                <a:gd name="T10" fmla="*/ 0 w 7"/>
                <a:gd name="T11" fmla="*/ 0 h 17"/>
                <a:gd name="T12" fmla="*/ 0 w 7"/>
                <a:gd name="T13" fmla="*/ 0 h 17"/>
                <a:gd name="T14" fmla="*/ 0 w 7"/>
                <a:gd name="T15" fmla="*/ 0 h 17"/>
                <a:gd name="T16" fmla="*/ 0 w 7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17"/>
                <a:gd name="T29" fmla="*/ 7 w 7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17">
                  <a:moveTo>
                    <a:pt x="6" y="17"/>
                  </a:moveTo>
                  <a:lnTo>
                    <a:pt x="2" y="13"/>
                  </a:lnTo>
                  <a:lnTo>
                    <a:pt x="1" y="10"/>
                  </a:lnTo>
                  <a:lnTo>
                    <a:pt x="0" y="6"/>
                  </a:lnTo>
                  <a:lnTo>
                    <a:pt x="1" y="3"/>
                  </a:lnTo>
                  <a:lnTo>
                    <a:pt x="3" y="0"/>
                  </a:lnTo>
                  <a:lnTo>
                    <a:pt x="3" y="9"/>
                  </a:lnTo>
                  <a:lnTo>
                    <a:pt x="7" y="17"/>
                  </a:lnTo>
                  <a:lnTo>
                    <a:pt x="6" y="1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5" name="Freeform 233"/>
            <p:cNvSpPr>
              <a:spLocks/>
            </p:cNvSpPr>
            <p:nvPr/>
          </p:nvSpPr>
          <p:spPr bwMode="auto">
            <a:xfrm>
              <a:off x="1671" y="2678"/>
              <a:ext cx="7" cy="3"/>
            </a:xfrm>
            <a:custGeom>
              <a:avLst/>
              <a:gdLst>
                <a:gd name="T0" fmla="*/ 0 w 17"/>
                <a:gd name="T1" fmla="*/ 0 h 12"/>
                <a:gd name="T2" fmla="*/ 0 w 17"/>
                <a:gd name="T3" fmla="*/ 0 h 12"/>
                <a:gd name="T4" fmla="*/ 0 w 17"/>
                <a:gd name="T5" fmla="*/ 0 h 12"/>
                <a:gd name="T6" fmla="*/ 0 w 17"/>
                <a:gd name="T7" fmla="*/ 0 h 12"/>
                <a:gd name="T8" fmla="*/ 0 w 17"/>
                <a:gd name="T9" fmla="*/ 0 h 12"/>
                <a:gd name="T10" fmla="*/ 0 w 17"/>
                <a:gd name="T11" fmla="*/ 0 h 12"/>
                <a:gd name="T12" fmla="*/ 0 w 17"/>
                <a:gd name="T13" fmla="*/ 0 h 12"/>
                <a:gd name="T14" fmla="*/ 0 w 17"/>
                <a:gd name="T15" fmla="*/ 0 h 12"/>
                <a:gd name="T16" fmla="*/ 0 w 17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"/>
                <a:gd name="T28" fmla="*/ 0 h 12"/>
                <a:gd name="T29" fmla="*/ 17 w 17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" h="12">
                  <a:moveTo>
                    <a:pt x="0" y="0"/>
                  </a:moveTo>
                  <a:lnTo>
                    <a:pt x="1" y="3"/>
                  </a:lnTo>
                  <a:lnTo>
                    <a:pt x="3" y="8"/>
                  </a:lnTo>
                  <a:lnTo>
                    <a:pt x="8" y="11"/>
                  </a:lnTo>
                  <a:lnTo>
                    <a:pt x="15" y="12"/>
                  </a:lnTo>
                  <a:lnTo>
                    <a:pt x="17" y="10"/>
                  </a:lnTo>
                  <a:lnTo>
                    <a:pt x="8" y="4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6" name="Freeform 234"/>
            <p:cNvSpPr>
              <a:spLocks/>
            </p:cNvSpPr>
            <p:nvPr/>
          </p:nvSpPr>
          <p:spPr bwMode="auto">
            <a:xfrm>
              <a:off x="1672" y="2675"/>
              <a:ext cx="11" cy="6"/>
            </a:xfrm>
            <a:custGeom>
              <a:avLst/>
              <a:gdLst>
                <a:gd name="T0" fmla="*/ 0 w 31"/>
                <a:gd name="T1" fmla="*/ 0 h 20"/>
                <a:gd name="T2" fmla="*/ 0 w 31"/>
                <a:gd name="T3" fmla="*/ 0 h 20"/>
                <a:gd name="T4" fmla="*/ 0 w 31"/>
                <a:gd name="T5" fmla="*/ 0 h 20"/>
                <a:gd name="T6" fmla="*/ 0 w 31"/>
                <a:gd name="T7" fmla="*/ 0 h 20"/>
                <a:gd name="T8" fmla="*/ 0 w 31"/>
                <a:gd name="T9" fmla="*/ 0 h 20"/>
                <a:gd name="T10" fmla="*/ 0 w 31"/>
                <a:gd name="T11" fmla="*/ 0 h 20"/>
                <a:gd name="T12" fmla="*/ 0 w 31"/>
                <a:gd name="T13" fmla="*/ 0 h 20"/>
                <a:gd name="T14" fmla="*/ 0 w 31"/>
                <a:gd name="T15" fmla="*/ 0 h 20"/>
                <a:gd name="T16" fmla="*/ 0 w 31"/>
                <a:gd name="T17" fmla="*/ 0 h 20"/>
                <a:gd name="T18" fmla="*/ 0 w 31"/>
                <a:gd name="T19" fmla="*/ 0 h 20"/>
                <a:gd name="T20" fmla="*/ 0 w 31"/>
                <a:gd name="T21" fmla="*/ 0 h 20"/>
                <a:gd name="T22" fmla="*/ 0 w 31"/>
                <a:gd name="T23" fmla="*/ 0 h 20"/>
                <a:gd name="T24" fmla="*/ 0 w 31"/>
                <a:gd name="T25" fmla="*/ 0 h 20"/>
                <a:gd name="T26" fmla="*/ 0 w 31"/>
                <a:gd name="T27" fmla="*/ 0 h 2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1"/>
                <a:gd name="T43" fmla="*/ 0 h 20"/>
                <a:gd name="T44" fmla="*/ 31 w 31"/>
                <a:gd name="T45" fmla="*/ 20 h 2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1" h="20">
                  <a:moveTo>
                    <a:pt x="4" y="0"/>
                  </a:moveTo>
                  <a:lnTo>
                    <a:pt x="0" y="3"/>
                  </a:lnTo>
                  <a:lnTo>
                    <a:pt x="1" y="7"/>
                  </a:lnTo>
                  <a:lnTo>
                    <a:pt x="5" y="12"/>
                  </a:lnTo>
                  <a:lnTo>
                    <a:pt x="11" y="15"/>
                  </a:lnTo>
                  <a:lnTo>
                    <a:pt x="21" y="20"/>
                  </a:lnTo>
                  <a:lnTo>
                    <a:pt x="24" y="19"/>
                  </a:lnTo>
                  <a:lnTo>
                    <a:pt x="27" y="15"/>
                  </a:lnTo>
                  <a:lnTo>
                    <a:pt x="31" y="12"/>
                  </a:lnTo>
                  <a:lnTo>
                    <a:pt x="25" y="13"/>
                  </a:lnTo>
                  <a:lnTo>
                    <a:pt x="18" y="13"/>
                  </a:lnTo>
                  <a:lnTo>
                    <a:pt x="13" y="11"/>
                  </a:lnTo>
                  <a:lnTo>
                    <a:pt x="7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7" name="Freeform 235"/>
            <p:cNvSpPr>
              <a:spLocks/>
            </p:cNvSpPr>
            <p:nvPr/>
          </p:nvSpPr>
          <p:spPr bwMode="auto">
            <a:xfrm>
              <a:off x="1675" y="2673"/>
              <a:ext cx="7" cy="5"/>
            </a:xfrm>
            <a:custGeom>
              <a:avLst/>
              <a:gdLst>
                <a:gd name="T0" fmla="*/ 0 w 22"/>
                <a:gd name="T1" fmla="*/ 0 h 17"/>
                <a:gd name="T2" fmla="*/ 0 w 22"/>
                <a:gd name="T3" fmla="*/ 0 h 17"/>
                <a:gd name="T4" fmla="*/ 0 w 22"/>
                <a:gd name="T5" fmla="*/ 0 h 17"/>
                <a:gd name="T6" fmla="*/ 0 w 22"/>
                <a:gd name="T7" fmla="*/ 0 h 17"/>
                <a:gd name="T8" fmla="*/ 0 w 22"/>
                <a:gd name="T9" fmla="*/ 0 h 17"/>
                <a:gd name="T10" fmla="*/ 0 w 22"/>
                <a:gd name="T11" fmla="*/ 0 h 17"/>
                <a:gd name="T12" fmla="*/ 0 w 22"/>
                <a:gd name="T13" fmla="*/ 0 h 17"/>
                <a:gd name="T14" fmla="*/ 0 w 22"/>
                <a:gd name="T15" fmla="*/ 0 h 17"/>
                <a:gd name="T16" fmla="*/ 0 w 22"/>
                <a:gd name="T17" fmla="*/ 0 h 17"/>
                <a:gd name="T18" fmla="*/ 0 w 22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17"/>
                <a:gd name="T32" fmla="*/ 22 w 22"/>
                <a:gd name="T33" fmla="*/ 17 h 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17">
                  <a:moveTo>
                    <a:pt x="3" y="0"/>
                  </a:moveTo>
                  <a:lnTo>
                    <a:pt x="0" y="4"/>
                  </a:lnTo>
                  <a:lnTo>
                    <a:pt x="3" y="8"/>
                  </a:lnTo>
                  <a:lnTo>
                    <a:pt x="6" y="13"/>
                  </a:lnTo>
                  <a:lnTo>
                    <a:pt x="10" y="16"/>
                  </a:lnTo>
                  <a:lnTo>
                    <a:pt x="18" y="17"/>
                  </a:lnTo>
                  <a:lnTo>
                    <a:pt x="22" y="13"/>
                  </a:lnTo>
                  <a:lnTo>
                    <a:pt x="13" y="11"/>
                  </a:lnTo>
                  <a:lnTo>
                    <a:pt x="7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8" name="Freeform 236"/>
            <p:cNvSpPr>
              <a:spLocks/>
            </p:cNvSpPr>
            <p:nvPr/>
          </p:nvSpPr>
          <p:spPr bwMode="auto">
            <a:xfrm>
              <a:off x="1677" y="2671"/>
              <a:ext cx="7" cy="5"/>
            </a:xfrm>
            <a:custGeom>
              <a:avLst/>
              <a:gdLst>
                <a:gd name="T0" fmla="*/ 0 w 25"/>
                <a:gd name="T1" fmla="*/ 0 h 17"/>
                <a:gd name="T2" fmla="*/ 0 w 25"/>
                <a:gd name="T3" fmla="*/ 0 h 17"/>
                <a:gd name="T4" fmla="*/ 0 w 25"/>
                <a:gd name="T5" fmla="*/ 0 h 17"/>
                <a:gd name="T6" fmla="*/ 0 w 25"/>
                <a:gd name="T7" fmla="*/ 0 h 17"/>
                <a:gd name="T8" fmla="*/ 0 w 25"/>
                <a:gd name="T9" fmla="*/ 0 h 17"/>
                <a:gd name="T10" fmla="*/ 0 w 25"/>
                <a:gd name="T11" fmla="*/ 0 h 17"/>
                <a:gd name="T12" fmla="*/ 0 w 25"/>
                <a:gd name="T13" fmla="*/ 0 h 17"/>
                <a:gd name="T14" fmla="*/ 0 w 25"/>
                <a:gd name="T15" fmla="*/ 0 h 17"/>
                <a:gd name="T16" fmla="*/ 0 w 25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"/>
                <a:gd name="T28" fmla="*/ 0 h 17"/>
                <a:gd name="T29" fmla="*/ 25 w 25"/>
                <a:gd name="T30" fmla="*/ 17 h 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" h="17">
                  <a:moveTo>
                    <a:pt x="0" y="8"/>
                  </a:moveTo>
                  <a:lnTo>
                    <a:pt x="4" y="10"/>
                  </a:lnTo>
                  <a:lnTo>
                    <a:pt x="10" y="14"/>
                  </a:lnTo>
                  <a:lnTo>
                    <a:pt x="22" y="17"/>
                  </a:lnTo>
                  <a:lnTo>
                    <a:pt x="25" y="14"/>
                  </a:lnTo>
                  <a:lnTo>
                    <a:pt x="13" y="10"/>
                  </a:lnTo>
                  <a:lnTo>
                    <a:pt x="7" y="6"/>
                  </a:lnTo>
                  <a:lnTo>
                    <a:pt x="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9" name="Freeform 237"/>
            <p:cNvSpPr>
              <a:spLocks/>
            </p:cNvSpPr>
            <p:nvPr/>
          </p:nvSpPr>
          <p:spPr bwMode="auto">
            <a:xfrm>
              <a:off x="1679" y="2669"/>
              <a:ext cx="9" cy="5"/>
            </a:xfrm>
            <a:custGeom>
              <a:avLst/>
              <a:gdLst>
                <a:gd name="T0" fmla="*/ 0 w 26"/>
                <a:gd name="T1" fmla="*/ 0 h 13"/>
                <a:gd name="T2" fmla="*/ 0 w 26"/>
                <a:gd name="T3" fmla="*/ 0 h 13"/>
                <a:gd name="T4" fmla="*/ 0 w 26"/>
                <a:gd name="T5" fmla="*/ 0 h 13"/>
                <a:gd name="T6" fmla="*/ 0 w 26"/>
                <a:gd name="T7" fmla="*/ 0 h 13"/>
                <a:gd name="T8" fmla="*/ 0 w 26"/>
                <a:gd name="T9" fmla="*/ 0 h 13"/>
                <a:gd name="T10" fmla="*/ 0 w 26"/>
                <a:gd name="T11" fmla="*/ 0 h 13"/>
                <a:gd name="T12" fmla="*/ 0 w 26"/>
                <a:gd name="T13" fmla="*/ 0 h 13"/>
                <a:gd name="T14" fmla="*/ 0 w 26"/>
                <a:gd name="T15" fmla="*/ 0 h 13"/>
                <a:gd name="T16" fmla="*/ 0 w 26"/>
                <a:gd name="T17" fmla="*/ 0 h 13"/>
                <a:gd name="T18" fmla="*/ 0 w 26"/>
                <a:gd name="T19" fmla="*/ 0 h 13"/>
                <a:gd name="T20" fmla="*/ 0 w 26"/>
                <a:gd name="T21" fmla="*/ 0 h 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13"/>
                <a:gd name="T35" fmla="*/ 26 w 26"/>
                <a:gd name="T36" fmla="*/ 13 h 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13">
                  <a:moveTo>
                    <a:pt x="0" y="2"/>
                  </a:moveTo>
                  <a:lnTo>
                    <a:pt x="3" y="8"/>
                  </a:lnTo>
                  <a:lnTo>
                    <a:pt x="6" y="10"/>
                  </a:lnTo>
                  <a:lnTo>
                    <a:pt x="12" y="12"/>
                  </a:lnTo>
                  <a:lnTo>
                    <a:pt x="17" y="13"/>
                  </a:lnTo>
                  <a:lnTo>
                    <a:pt x="22" y="13"/>
                  </a:lnTo>
                  <a:lnTo>
                    <a:pt x="26" y="10"/>
                  </a:lnTo>
                  <a:lnTo>
                    <a:pt x="17" y="10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0" name="Freeform 238"/>
            <p:cNvSpPr>
              <a:spLocks/>
            </p:cNvSpPr>
            <p:nvPr/>
          </p:nvSpPr>
          <p:spPr bwMode="auto">
            <a:xfrm>
              <a:off x="1681" y="2668"/>
              <a:ext cx="2" cy="3"/>
            </a:xfrm>
            <a:custGeom>
              <a:avLst/>
              <a:gdLst>
                <a:gd name="T0" fmla="*/ 0 w 14"/>
                <a:gd name="T1" fmla="*/ 0 h 7"/>
                <a:gd name="T2" fmla="*/ 0 w 14"/>
                <a:gd name="T3" fmla="*/ 0 h 7"/>
                <a:gd name="T4" fmla="*/ 0 w 14"/>
                <a:gd name="T5" fmla="*/ 0 h 7"/>
                <a:gd name="T6" fmla="*/ 0 w 14"/>
                <a:gd name="T7" fmla="*/ 0 h 7"/>
                <a:gd name="T8" fmla="*/ 0 w 14"/>
                <a:gd name="T9" fmla="*/ 0 h 7"/>
                <a:gd name="T10" fmla="*/ 0 w 14"/>
                <a:gd name="T11" fmla="*/ 0 h 7"/>
                <a:gd name="T12" fmla="*/ 0 w 14"/>
                <a:gd name="T13" fmla="*/ 0 h 7"/>
                <a:gd name="T14" fmla="*/ 0 w 14"/>
                <a:gd name="T15" fmla="*/ 0 h 7"/>
                <a:gd name="T16" fmla="*/ 0 w 14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7"/>
                <a:gd name="T29" fmla="*/ 14 w 14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7">
                  <a:moveTo>
                    <a:pt x="0" y="1"/>
                  </a:moveTo>
                  <a:lnTo>
                    <a:pt x="0" y="0"/>
                  </a:lnTo>
                  <a:lnTo>
                    <a:pt x="11" y="3"/>
                  </a:lnTo>
                  <a:lnTo>
                    <a:pt x="13" y="5"/>
                  </a:lnTo>
                  <a:lnTo>
                    <a:pt x="14" y="7"/>
                  </a:lnTo>
                  <a:lnTo>
                    <a:pt x="12" y="7"/>
                  </a:lnTo>
                  <a:lnTo>
                    <a:pt x="7" y="6"/>
                  </a:lnTo>
                  <a:lnTo>
                    <a:pt x="4" y="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1" name="Freeform 239"/>
            <p:cNvSpPr>
              <a:spLocks/>
            </p:cNvSpPr>
            <p:nvPr/>
          </p:nvSpPr>
          <p:spPr bwMode="auto">
            <a:xfrm>
              <a:off x="1686" y="2669"/>
              <a:ext cx="2" cy="3"/>
            </a:xfrm>
            <a:custGeom>
              <a:avLst/>
              <a:gdLst>
                <a:gd name="T0" fmla="*/ 0 w 5"/>
                <a:gd name="T1" fmla="*/ 0 h 9"/>
                <a:gd name="T2" fmla="*/ 0 w 5"/>
                <a:gd name="T3" fmla="*/ 0 h 9"/>
                <a:gd name="T4" fmla="*/ 0 w 5"/>
                <a:gd name="T5" fmla="*/ 0 h 9"/>
                <a:gd name="T6" fmla="*/ 0 w 5"/>
                <a:gd name="T7" fmla="*/ 0 h 9"/>
                <a:gd name="T8" fmla="*/ 0 w 5"/>
                <a:gd name="T9" fmla="*/ 0 h 9"/>
                <a:gd name="T10" fmla="*/ 0 w 5"/>
                <a:gd name="T11" fmla="*/ 0 h 9"/>
                <a:gd name="T12" fmla="*/ 0 w 5"/>
                <a:gd name="T13" fmla="*/ 0 h 9"/>
                <a:gd name="T14" fmla="*/ 0 w 5"/>
                <a:gd name="T15" fmla="*/ 0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"/>
                <a:gd name="T25" fmla="*/ 0 h 9"/>
                <a:gd name="T26" fmla="*/ 5 w 5"/>
                <a:gd name="T27" fmla="*/ 9 h 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" h="9">
                  <a:moveTo>
                    <a:pt x="0" y="0"/>
                  </a:moveTo>
                  <a:lnTo>
                    <a:pt x="1" y="2"/>
                  </a:lnTo>
                  <a:lnTo>
                    <a:pt x="2" y="9"/>
                  </a:lnTo>
                  <a:lnTo>
                    <a:pt x="4" y="9"/>
                  </a:lnTo>
                  <a:lnTo>
                    <a:pt x="5" y="7"/>
                  </a:lnTo>
                  <a:lnTo>
                    <a:pt x="5" y="5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2" name="Freeform 240"/>
            <p:cNvSpPr>
              <a:spLocks/>
            </p:cNvSpPr>
            <p:nvPr/>
          </p:nvSpPr>
          <p:spPr bwMode="auto">
            <a:xfrm>
              <a:off x="1681" y="2666"/>
              <a:ext cx="6" cy="1"/>
            </a:xfrm>
            <a:custGeom>
              <a:avLst/>
              <a:gdLst>
                <a:gd name="T0" fmla="*/ 0 w 18"/>
                <a:gd name="T1" fmla="*/ 0 h 4"/>
                <a:gd name="T2" fmla="*/ 0 w 18"/>
                <a:gd name="T3" fmla="*/ 0 h 4"/>
                <a:gd name="T4" fmla="*/ 0 w 18"/>
                <a:gd name="T5" fmla="*/ 0 h 4"/>
                <a:gd name="T6" fmla="*/ 0 w 18"/>
                <a:gd name="T7" fmla="*/ 0 h 4"/>
                <a:gd name="T8" fmla="*/ 0 w 18"/>
                <a:gd name="T9" fmla="*/ 0 h 4"/>
                <a:gd name="T10" fmla="*/ 0 w 18"/>
                <a:gd name="T11" fmla="*/ 0 h 4"/>
                <a:gd name="T12" fmla="*/ 0 w 18"/>
                <a:gd name="T13" fmla="*/ 0 h 4"/>
                <a:gd name="T14" fmla="*/ 0 w 18"/>
                <a:gd name="T15" fmla="*/ 0 h 4"/>
                <a:gd name="T16" fmla="*/ 0 w 18"/>
                <a:gd name="T17" fmla="*/ 0 h 4"/>
                <a:gd name="T18" fmla="*/ 0 w 18"/>
                <a:gd name="T19" fmla="*/ 0 h 4"/>
                <a:gd name="T20" fmla="*/ 0 w 18"/>
                <a:gd name="T21" fmla="*/ 0 h 4"/>
                <a:gd name="T22" fmla="*/ 0 w 18"/>
                <a:gd name="T23" fmla="*/ 0 h 4"/>
                <a:gd name="T24" fmla="*/ 0 w 18"/>
                <a:gd name="T25" fmla="*/ 0 h 4"/>
                <a:gd name="T26" fmla="*/ 0 w 18"/>
                <a:gd name="T27" fmla="*/ 0 h 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"/>
                <a:gd name="T43" fmla="*/ 0 h 4"/>
                <a:gd name="T44" fmla="*/ 18 w 18"/>
                <a:gd name="T45" fmla="*/ 4 h 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" h="4">
                  <a:moveTo>
                    <a:pt x="1" y="2"/>
                  </a:moveTo>
                  <a:lnTo>
                    <a:pt x="6" y="1"/>
                  </a:lnTo>
                  <a:lnTo>
                    <a:pt x="8" y="0"/>
                  </a:lnTo>
                  <a:lnTo>
                    <a:pt x="11" y="1"/>
                  </a:lnTo>
                  <a:lnTo>
                    <a:pt x="14" y="1"/>
                  </a:lnTo>
                  <a:lnTo>
                    <a:pt x="17" y="3"/>
                  </a:lnTo>
                  <a:lnTo>
                    <a:pt x="18" y="4"/>
                  </a:lnTo>
                  <a:lnTo>
                    <a:pt x="17" y="4"/>
                  </a:lnTo>
                  <a:lnTo>
                    <a:pt x="12" y="3"/>
                  </a:lnTo>
                  <a:lnTo>
                    <a:pt x="9" y="3"/>
                  </a:lnTo>
                  <a:lnTo>
                    <a:pt x="6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3" name="Freeform 241"/>
            <p:cNvSpPr>
              <a:spLocks/>
            </p:cNvSpPr>
            <p:nvPr/>
          </p:nvSpPr>
          <p:spPr bwMode="auto">
            <a:xfrm>
              <a:off x="1680" y="2663"/>
              <a:ext cx="12" cy="6"/>
            </a:xfrm>
            <a:custGeom>
              <a:avLst/>
              <a:gdLst>
                <a:gd name="T0" fmla="*/ 0 w 34"/>
                <a:gd name="T1" fmla="*/ 0 h 19"/>
                <a:gd name="T2" fmla="*/ 0 w 34"/>
                <a:gd name="T3" fmla="*/ 0 h 19"/>
                <a:gd name="T4" fmla="*/ 0 w 34"/>
                <a:gd name="T5" fmla="*/ 0 h 19"/>
                <a:gd name="T6" fmla="*/ 0 w 34"/>
                <a:gd name="T7" fmla="*/ 0 h 19"/>
                <a:gd name="T8" fmla="*/ 0 w 34"/>
                <a:gd name="T9" fmla="*/ 0 h 19"/>
                <a:gd name="T10" fmla="*/ 0 w 34"/>
                <a:gd name="T11" fmla="*/ 0 h 19"/>
                <a:gd name="T12" fmla="*/ 0 w 34"/>
                <a:gd name="T13" fmla="*/ 0 h 19"/>
                <a:gd name="T14" fmla="*/ 0 w 34"/>
                <a:gd name="T15" fmla="*/ 0 h 19"/>
                <a:gd name="T16" fmla="*/ 0 w 34"/>
                <a:gd name="T17" fmla="*/ 0 h 19"/>
                <a:gd name="T18" fmla="*/ 0 w 34"/>
                <a:gd name="T19" fmla="*/ 0 h 19"/>
                <a:gd name="T20" fmla="*/ 0 w 34"/>
                <a:gd name="T21" fmla="*/ 0 h 19"/>
                <a:gd name="T22" fmla="*/ 0 w 34"/>
                <a:gd name="T23" fmla="*/ 0 h 19"/>
                <a:gd name="T24" fmla="*/ 0 w 34"/>
                <a:gd name="T25" fmla="*/ 0 h 19"/>
                <a:gd name="T26" fmla="*/ 0 w 34"/>
                <a:gd name="T27" fmla="*/ 0 h 19"/>
                <a:gd name="T28" fmla="*/ 0 w 34"/>
                <a:gd name="T29" fmla="*/ 0 h 19"/>
                <a:gd name="T30" fmla="*/ 0 w 34"/>
                <a:gd name="T31" fmla="*/ 0 h 19"/>
                <a:gd name="T32" fmla="*/ 0 w 34"/>
                <a:gd name="T33" fmla="*/ 0 h 19"/>
                <a:gd name="T34" fmla="*/ 0 w 34"/>
                <a:gd name="T35" fmla="*/ 0 h 19"/>
                <a:gd name="T36" fmla="*/ 0 w 34"/>
                <a:gd name="T37" fmla="*/ 0 h 19"/>
                <a:gd name="T38" fmla="*/ 0 w 34"/>
                <a:gd name="T39" fmla="*/ 0 h 19"/>
                <a:gd name="T40" fmla="*/ 0 w 34"/>
                <a:gd name="T41" fmla="*/ 0 h 19"/>
                <a:gd name="T42" fmla="*/ 0 w 34"/>
                <a:gd name="T43" fmla="*/ 0 h 19"/>
                <a:gd name="T44" fmla="*/ 0 w 34"/>
                <a:gd name="T45" fmla="*/ 0 h 19"/>
                <a:gd name="T46" fmla="*/ 0 w 34"/>
                <a:gd name="T47" fmla="*/ 0 h 19"/>
                <a:gd name="T48" fmla="*/ 0 w 34"/>
                <a:gd name="T49" fmla="*/ 0 h 19"/>
                <a:gd name="T50" fmla="*/ 0 w 34"/>
                <a:gd name="T51" fmla="*/ 0 h 1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34"/>
                <a:gd name="T79" fmla="*/ 0 h 19"/>
                <a:gd name="T80" fmla="*/ 34 w 34"/>
                <a:gd name="T81" fmla="*/ 19 h 1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34" h="19">
                  <a:moveTo>
                    <a:pt x="1" y="8"/>
                  </a:moveTo>
                  <a:lnTo>
                    <a:pt x="3" y="6"/>
                  </a:lnTo>
                  <a:lnTo>
                    <a:pt x="2" y="4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0"/>
                  </a:lnTo>
                  <a:lnTo>
                    <a:pt x="8" y="0"/>
                  </a:lnTo>
                  <a:lnTo>
                    <a:pt x="13" y="0"/>
                  </a:lnTo>
                  <a:lnTo>
                    <a:pt x="20" y="3"/>
                  </a:lnTo>
                  <a:lnTo>
                    <a:pt x="23" y="6"/>
                  </a:lnTo>
                  <a:lnTo>
                    <a:pt x="26" y="8"/>
                  </a:lnTo>
                  <a:lnTo>
                    <a:pt x="32" y="12"/>
                  </a:lnTo>
                  <a:lnTo>
                    <a:pt x="34" y="16"/>
                  </a:lnTo>
                  <a:lnTo>
                    <a:pt x="34" y="18"/>
                  </a:lnTo>
                  <a:lnTo>
                    <a:pt x="32" y="19"/>
                  </a:lnTo>
                  <a:lnTo>
                    <a:pt x="26" y="16"/>
                  </a:lnTo>
                  <a:lnTo>
                    <a:pt x="23" y="11"/>
                  </a:lnTo>
                  <a:lnTo>
                    <a:pt x="20" y="8"/>
                  </a:lnTo>
                  <a:lnTo>
                    <a:pt x="15" y="7"/>
                  </a:lnTo>
                  <a:lnTo>
                    <a:pt x="11" y="6"/>
                  </a:lnTo>
                  <a:lnTo>
                    <a:pt x="10" y="7"/>
                  </a:lnTo>
                  <a:lnTo>
                    <a:pt x="8" y="7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1" y="8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4" name="Freeform 242"/>
            <p:cNvSpPr>
              <a:spLocks/>
            </p:cNvSpPr>
            <p:nvPr/>
          </p:nvSpPr>
          <p:spPr bwMode="auto">
            <a:xfrm>
              <a:off x="1660" y="2589"/>
              <a:ext cx="4" cy="3"/>
            </a:xfrm>
            <a:custGeom>
              <a:avLst/>
              <a:gdLst>
                <a:gd name="T0" fmla="*/ 0 w 12"/>
                <a:gd name="T1" fmla="*/ 0 h 13"/>
                <a:gd name="T2" fmla="*/ 0 w 12"/>
                <a:gd name="T3" fmla="*/ 0 h 13"/>
                <a:gd name="T4" fmla="*/ 0 w 12"/>
                <a:gd name="T5" fmla="*/ 0 h 13"/>
                <a:gd name="T6" fmla="*/ 0 w 12"/>
                <a:gd name="T7" fmla="*/ 0 h 13"/>
                <a:gd name="T8" fmla="*/ 0 w 12"/>
                <a:gd name="T9" fmla="*/ 0 h 13"/>
                <a:gd name="T10" fmla="*/ 0 w 12"/>
                <a:gd name="T11" fmla="*/ 0 h 13"/>
                <a:gd name="T12" fmla="*/ 0 w 12"/>
                <a:gd name="T13" fmla="*/ 0 h 13"/>
                <a:gd name="T14" fmla="*/ 0 w 12"/>
                <a:gd name="T15" fmla="*/ 0 h 13"/>
                <a:gd name="T16" fmla="*/ 0 w 12"/>
                <a:gd name="T17" fmla="*/ 0 h 13"/>
                <a:gd name="T18" fmla="*/ 0 w 12"/>
                <a:gd name="T19" fmla="*/ 0 h 13"/>
                <a:gd name="T20" fmla="*/ 0 w 12"/>
                <a:gd name="T21" fmla="*/ 0 h 13"/>
                <a:gd name="T22" fmla="*/ 0 w 12"/>
                <a:gd name="T23" fmla="*/ 0 h 13"/>
                <a:gd name="T24" fmla="*/ 0 w 12"/>
                <a:gd name="T25" fmla="*/ 0 h 13"/>
                <a:gd name="T26" fmla="*/ 0 w 12"/>
                <a:gd name="T27" fmla="*/ 0 h 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13"/>
                <a:gd name="T44" fmla="*/ 12 w 12"/>
                <a:gd name="T45" fmla="*/ 13 h 1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13">
                  <a:moveTo>
                    <a:pt x="2" y="13"/>
                  </a:moveTo>
                  <a:lnTo>
                    <a:pt x="0" y="12"/>
                  </a:lnTo>
                  <a:lnTo>
                    <a:pt x="2" y="5"/>
                  </a:lnTo>
                  <a:lnTo>
                    <a:pt x="3" y="3"/>
                  </a:lnTo>
                  <a:lnTo>
                    <a:pt x="6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2" y="5"/>
                  </a:lnTo>
                  <a:lnTo>
                    <a:pt x="11" y="8"/>
                  </a:lnTo>
                  <a:lnTo>
                    <a:pt x="10" y="12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5" name="Freeform 243"/>
            <p:cNvSpPr>
              <a:spLocks/>
            </p:cNvSpPr>
            <p:nvPr/>
          </p:nvSpPr>
          <p:spPr bwMode="auto">
            <a:xfrm>
              <a:off x="1654" y="2584"/>
              <a:ext cx="13" cy="12"/>
            </a:xfrm>
            <a:custGeom>
              <a:avLst/>
              <a:gdLst>
                <a:gd name="T0" fmla="*/ 0 w 41"/>
                <a:gd name="T1" fmla="*/ 0 h 35"/>
                <a:gd name="T2" fmla="*/ 0 w 41"/>
                <a:gd name="T3" fmla="*/ 0 h 35"/>
                <a:gd name="T4" fmla="*/ 0 w 41"/>
                <a:gd name="T5" fmla="*/ 0 h 35"/>
                <a:gd name="T6" fmla="*/ 0 w 41"/>
                <a:gd name="T7" fmla="*/ 0 h 35"/>
                <a:gd name="T8" fmla="*/ 0 w 41"/>
                <a:gd name="T9" fmla="*/ 0 h 35"/>
                <a:gd name="T10" fmla="*/ 0 w 41"/>
                <a:gd name="T11" fmla="*/ 0 h 35"/>
                <a:gd name="T12" fmla="*/ 0 w 41"/>
                <a:gd name="T13" fmla="*/ 0 h 35"/>
                <a:gd name="T14" fmla="*/ 0 w 41"/>
                <a:gd name="T15" fmla="*/ 0 h 35"/>
                <a:gd name="T16" fmla="*/ 0 w 41"/>
                <a:gd name="T17" fmla="*/ 0 h 35"/>
                <a:gd name="T18" fmla="*/ 0 w 41"/>
                <a:gd name="T19" fmla="*/ 0 h 35"/>
                <a:gd name="T20" fmla="*/ 0 w 41"/>
                <a:gd name="T21" fmla="*/ 0 h 35"/>
                <a:gd name="T22" fmla="*/ 0 w 41"/>
                <a:gd name="T23" fmla="*/ 0 h 35"/>
                <a:gd name="T24" fmla="*/ 0 w 41"/>
                <a:gd name="T25" fmla="*/ 0 h 35"/>
                <a:gd name="T26" fmla="*/ 0 w 41"/>
                <a:gd name="T27" fmla="*/ 0 h 35"/>
                <a:gd name="T28" fmla="*/ 0 w 41"/>
                <a:gd name="T29" fmla="*/ 0 h 35"/>
                <a:gd name="T30" fmla="*/ 0 w 41"/>
                <a:gd name="T31" fmla="*/ 0 h 35"/>
                <a:gd name="T32" fmla="*/ 0 w 41"/>
                <a:gd name="T33" fmla="*/ 0 h 35"/>
                <a:gd name="T34" fmla="*/ 0 w 41"/>
                <a:gd name="T35" fmla="*/ 0 h 35"/>
                <a:gd name="T36" fmla="*/ 0 w 41"/>
                <a:gd name="T37" fmla="*/ 0 h 35"/>
                <a:gd name="T38" fmla="*/ 0 w 41"/>
                <a:gd name="T39" fmla="*/ 0 h 35"/>
                <a:gd name="T40" fmla="*/ 0 w 41"/>
                <a:gd name="T41" fmla="*/ 0 h 35"/>
                <a:gd name="T42" fmla="*/ 0 w 41"/>
                <a:gd name="T43" fmla="*/ 0 h 35"/>
                <a:gd name="T44" fmla="*/ 0 w 41"/>
                <a:gd name="T45" fmla="*/ 0 h 35"/>
                <a:gd name="T46" fmla="*/ 0 w 41"/>
                <a:gd name="T47" fmla="*/ 0 h 35"/>
                <a:gd name="T48" fmla="*/ 0 w 41"/>
                <a:gd name="T49" fmla="*/ 0 h 35"/>
                <a:gd name="T50" fmla="*/ 0 w 41"/>
                <a:gd name="T51" fmla="*/ 0 h 35"/>
                <a:gd name="T52" fmla="*/ 0 w 41"/>
                <a:gd name="T53" fmla="*/ 0 h 35"/>
                <a:gd name="T54" fmla="*/ 0 w 41"/>
                <a:gd name="T55" fmla="*/ 0 h 35"/>
                <a:gd name="T56" fmla="*/ 0 w 41"/>
                <a:gd name="T57" fmla="*/ 0 h 35"/>
                <a:gd name="T58" fmla="*/ 0 w 41"/>
                <a:gd name="T59" fmla="*/ 0 h 35"/>
                <a:gd name="T60" fmla="*/ 0 w 41"/>
                <a:gd name="T61" fmla="*/ 0 h 35"/>
                <a:gd name="T62" fmla="*/ 0 w 41"/>
                <a:gd name="T63" fmla="*/ 0 h 35"/>
                <a:gd name="T64" fmla="*/ 0 w 41"/>
                <a:gd name="T65" fmla="*/ 0 h 3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1"/>
                <a:gd name="T100" fmla="*/ 0 h 35"/>
                <a:gd name="T101" fmla="*/ 41 w 41"/>
                <a:gd name="T102" fmla="*/ 35 h 3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1" h="35">
                  <a:moveTo>
                    <a:pt x="41" y="0"/>
                  </a:moveTo>
                  <a:lnTo>
                    <a:pt x="33" y="0"/>
                  </a:lnTo>
                  <a:lnTo>
                    <a:pt x="20" y="3"/>
                  </a:lnTo>
                  <a:lnTo>
                    <a:pt x="14" y="6"/>
                  </a:lnTo>
                  <a:lnTo>
                    <a:pt x="5" y="13"/>
                  </a:lnTo>
                  <a:lnTo>
                    <a:pt x="1" y="17"/>
                  </a:lnTo>
                  <a:lnTo>
                    <a:pt x="0" y="23"/>
                  </a:lnTo>
                  <a:lnTo>
                    <a:pt x="1" y="27"/>
                  </a:lnTo>
                  <a:lnTo>
                    <a:pt x="4" y="30"/>
                  </a:lnTo>
                  <a:lnTo>
                    <a:pt x="10" y="34"/>
                  </a:lnTo>
                  <a:lnTo>
                    <a:pt x="16" y="35"/>
                  </a:lnTo>
                  <a:lnTo>
                    <a:pt x="24" y="35"/>
                  </a:lnTo>
                  <a:lnTo>
                    <a:pt x="30" y="33"/>
                  </a:lnTo>
                  <a:lnTo>
                    <a:pt x="33" y="30"/>
                  </a:lnTo>
                  <a:lnTo>
                    <a:pt x="37" y="26"/>
                  </a:lnTo>
                  <a:lnTo>
                    <a:pt x="37" y="20"/>
                  </a:lnTo>
                  <a:lnTo>
                    <a:pt x="37" y="17"/>
                  </a:lnTo>
                  <a:lnTo>
                    <a:pt x="33" y="15"/>
                  </a:lnTo>
                  <a:lnTo>
                    <a:pt x="33" y="17"/>
                  </a:lnTo>
                  <a:lnTo>
                    <a:pt x="35" y="20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24" y="32"/>
                  </a:lnTo>
                  <a:lnTo>
                    <a:pt x="21" y="32"/>
                  </a:lnTo>
                  <a:lnTo>
                    <a:pt x="16" y="30"/>
                  </a:lnTo>
                  <a:lnTo>
                    <a:pt x="14" y="25"/>
                  </a:lnTo>
                  <a:lnTo>
                    <a:pt x="15" y="20"/>
                  </a:lnTo>
                  <a:lnTo>
                    <a:pt x="16" y="17"/>
                  </a:lnTo>
                  <a:lnTo>
                    <a:pt x="24" y="8"/>
                  </a:lnTo>
                  <a:lnTo>
                    <a:pt x="30" y="7"/>
                  </a:lnTo>
                  <a:lnTo>
                    <a:pt x="37" y="5"/>
                  </a:lnTo>
                  <a:lnTo>
                    <a:pt x="4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6" name="Freeform 244"/>
            <p:cNvSpPr>
              <a:spLocks/>
            </p:cNvSpPr>
            <p:nvPr/>
          </p:nvSpPr>
          <p:spPr bwMode="auto">
            <a:xfrm>
              <a:off x="1654" y="2597"/>
              <a:ext cx="9" cy="2"/>
            </a:xfrm>
            <a:custGeom>
              <a:avLst/>
              <a:gdLst>
                <a:gd name="T0" fmla="*/ 0 w 28"/>
                <a:gd name="T1" fmla="*/ 0 h 7"/>
                <a:gd name="T2" fmla="*/ 0 w 28"/>
                <a:gd name="T3" fmla="*/ 0 h 7"/>
                <a:gd name="T4" fmla="*/ 0 w 28"/>
                <a:gd name="T5" fmla="*/ 0 h 7"/>
                <a:gd name="T6" fmla="*/ 0 w 28"/>
                <a:gd name="T7" fmla="*/ 0 h 7"/>
                <a:gd name="T8" fmla="*/ 0 w 28"/>
                <a:gd name="T9" fmla="*/ 0 h 7"/>
                <a:gd name="T10" fmla="*/ 0 w 28"/>
                <a:gd name="T11" fmla="*/ 0 h 7"/>
                <a:gd name="T12" fmla="*/ 0 w 28"/>
                <a:gd name="T13" fmla="*/ 0 h 7"/>
                <a:gd name="T14" fmla="*/ 0 w 28"/>
                <a:gd name="T15" fmla="*/ 0 h 7"/>
                <a:gd name="T16" fmla="*/ 0 w 28"/>
                <a:gd name="T17" fmla="*/ 0 h 7"/>
                <a:gd name="T18" fmla="*/ 0 w 28"/>
                <a:gd name="T19" fmla="*/ 0 h 7"/>
                <a:gd name="T20" fmla="*/ 0 w 28"/>
                <a:gd name="T21" fmla="*/ 0 h 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"/>
                <a:gd name="T34" fmla="*/ 0 h 7"/>
                <a:gd name="T35" fmla="*/ 28 w 28"/>
                <a:gd name="T36" fmla="*/ 7 h 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" h="7">
                  <a:moveTo>
                    <a:pt x="1" y="4"/>
                  </a:moveTo>
                  <a:lnTo>
                    <a:pt x="4" y="6"/>
                  </a:lnTo>
                  <a:lnTo>
                    <a:pt x="14" y="7"/>
                  </a:lnTo>
                  <a:lnTo>
                    <a:pt x="20" y="6"/>
                  </a:lnTo>
                  <a:lnTo>
                    <a:pt x="28" y="2"/>
                  </a:lnTo>
                  <a:lnTo>
                    <a:pt x="28" y="1"/>
                  </a:lnTo>
                  <a:lnTo>
                    <a:pt x="22" y="2"/>
                  </a:lnTo>
                  <a:lnTo>
                    <a:pt x="14" y="2"/>
                  </a:lnTo>
                  <a:lnTo>
                    <a:pt x="5" y="2"/>
                  </a:lnTo>
                  <a:lnTo>
                    <a:pt x="0" y="0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7" name="Freeform 245"/>
            <p:cNvSpPr>
              <a:spLocks/>
            </p:cNvSpPr>
            <p:nvPr/>
          </p:nvSpPr>
          <p:spPr bwMode="auto">
            <a:xfrm>
              <a:off x="1677" y="2579"/>
              <a:ext cx="121" cy="20"/>
            </a:xfrm>
            <a:custGeom>
              <a:avLst/>
              <a:gdLst>
                <a:gd name="T0" fmla="*/ 0 w 363"/>
                <a:gd name="T1" fmla="*/ 0 h 61"/>
                <a:gd name="T2" fmla="*/ 0 w 363"/>
                <a:gd name="T3" fmla="*/ 0 h 61"/>
                <a:gd name="T4" fmla="*/ 0 w 363"/>
                <a:gd name="T5" fmla="*/ 0 h 61"/>
                <a:gd name="T6" fmla="*/ 0 w 363"/>
                <a:gd name="T7" fmla="*/ 0 h 61"/>
                <a:gd name="T8" fmla="*/ 0 w 363"/>
                <a:gd name="T9" fmla="*/ 0 h 61"/>
                <a:gd name="T10" fmla="*/ 0 w 363"/>
                <a:gd name="T11" fmla="*/ 0 h 61"/>
                <a:gd name="T12" fmla="*/ 0 w 363"/>
                <a:gd name="T13" fmla="*/ 0 h 61"/>
                <a:gd name="T14" fmla="*/ 0 w 363"/>
                <a:gd name="T15" fmla="*/ 0 h 61"/>
                <a:gd name="T16" fmla="*/ 0 w 363"/>
                <a:gd name="T17" fmla="*/ 0 h 61"/>
                <a:gd name="T18" fmla="*/ 0 w 363"/>
                <a:gd name="T19" fmla="*/ 0 h 61"/>
                <a:gd name="T20" fmla="*/ 0 w 363"/>
                <a:gd name="T21" fmla="*/ 0 h 61"/>
                <a:gd name="T22" fmla="*/ 0 w 363"/>
                <a:gd name="T23" fmla="*/ 0 h 61"/>
                <a:gd name="T24" fmla="*/ 0 w 363"/>
                <a:gd name="T25" fmla="*/ 0 h 61"/>
                <a:gd name="T26" fmla="*/ 0 w 363"/>
                <a:gd name="T27" fmla="*/ 0 h 61"/>
                <a:gd name="T28" fmla="*/ 0 w 363"/>
                <a:gd name="T29" fmla="*/ 0 h 61"/>
                <a:gd name="T30" fmla="*/ 0 w 363"/>
                <a:gd name="T31" fmla="*/ 0 h 61"/>
                <a:gd name="T32" fmla="*/ 0 w 363"/>
                <a:gd name="T33" fmla="*/ 0 h 61"/>
                <a:gd name="T34" fmla="*/ 0 w 363"/>
                <a:gd name="T35" fmla="*/ 0 h 61"/>
                <a:gd name="T36" fmla="*/ 0 w 363"/>
                <a:gd name="T37" fmla="*/ 0 h 61"/>
                <a:gd name="T38" fmla="*/ 0 w 363"/>
                <a:gd name="T39" fmla="*/ 0 h 61"/>
                <a:gd name="T40" fmla="*/ 0 w 363"/>
                <a:gd name="T41" fmla="*/ 0 h 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63"/>
                <a:gd name="T64" fmla="*/ 0 h 61"/>
                <a:gd name="T65" fmla="*/ 363 w 363"/>
                <a:gd name="T66" fmla="*/ 61 h 6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63" h="61">
                  <a:moveTo>
                    <a:pt x="361" y="38"/>
                  </a:moveTo>
                  <a:lnTo>
                    <a:pt x="363" y="24"/>
                  </a:lnTo>
                  <a:lnTo>
                    <a:pt x="355" y="14"/>
                  </a:lnTo>
                  <a:lnTo>
                    <a:pt x="330" y="6"/>
                  </a:lnTo>
                  <a:lnTo>
                    <a:pt x="290" y="2"/>
                  </a:lnTo>
                  <a:lnTo>
                    <a:pt x="257" y="1"/>
                  </a:lnTo>
                  <a:lnTo>
                    <a:pt x="239" y="1"/>
                  </a:lnTo>
                  <a:lnTo>
                    <a:pt x="220" y="0"/>
                  </a:lnTo>
                  <a:lnTo>
                    <a:pt x="194" y="0"/>
                  </a:lnTo>
                  <a:lnTo>
                    <a:pt x="168" y="1"/>
                  </a:lnTo>
                  <a:lnTo>
                    <a:pt x="135" y="6"/>
                  </a:lnTo>
                  <a:lnTo>
                    <a:pt x="115" y="13"/>
                  </a:lnTo>
                  <a:lnTo>
                    <a:pt x="105" y="20"/>
                  </a:lnTo>
                  <a:lnTo>
                    <a:pt x="103" y="36"/>
                  </a:lnTo>
                  <a:lnTo>
                    <a:pt x="14" y="61"/>
                  </a:lnTo>
                  <a:lnTo>
                    <a:pt x="5" y="51"/>
                  </a:lnTo>
                  <a:lnTo>
                    <a:pt x="14" y="49"/>
                  </a:lnTo>
                  <a:lnTo>
                    <a:pt x="12" y="43"/>
                  </a:lnTo>
                  <a:lnTo>
                    <a:pt x="3" y="42"/>
                  </a:lnTo>
                  <a:lnTo>
                    <a:pt x="0" y="24"/>
                  </a:lnTo>
                  <a:lnTo>
                    <a:pt x="13" y="1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8" name="Freeform 246"/>
            <p:cNvSpPr>
              <a:spLocks/>
            </p:cNvSpPr>
            <p:nvPr/>
          </p:nvSpPr>
          <p:spPr bwMode="auto">
            <a:xfrm>
              <a:off x="1674" y="2562"/>
              <a:ext cx="161" cy="39"/>
            </a:xfrm>
            <a:custGeom>
              <a:avLst/>
              <a:gdLst>
                <a:gd name="T0" fmla="*/ 0 w 483"/>
                <a:gd name="T1" fmla="*/ 0 h 118"/>
                <a:gd name="T2" fmla="*/ 0 w 483"/>
                <a:gd name="T3" fmla="*/ 0 h 118"/>
                <a:gd name="T4" fmla="*/ 0 w 483"/>
                <a:gd name="T5" fmla="*/ 0 h 118"/>
                <a:gd name="T6" fmla="*/ 0 w 483"/>
                <a:gd name="T7" fmla="*/ 0 h 118"/>
                <a:gd name="T8" fmla="*/ 0 w 483"/>
                <a:gd name="T9" fmla="*/ 0 h 118"/>
                <a:gd name="T10" fmla="*/ 0 w 483"/>
                <a:gd name="T11" fmla="*/ 0 h 118"/>
                <a:gd name="T12" fmla="*/ 0 w 483"/>
                <a:gd name="T13" fmla="*/ 0 h 118"/>
                <a:gd name="T14" fmla="*/ 0 w 483"/>
                <a:gd name="T15" fmla="*/ 0 h 118"/>
                <a:gd name="T16" fmla="*/ 0 w 483"/>
                <a:gd name="T17" fmla="*/ 0 h 118"/>
                <a:gd name="T18" fmla="*/ 0 w 483"/>
                <a:gd name="T19" fmla="*/ 0 h 118"/>
                <a:gd name="T20" fmla="*/ 0 w 483"/>
                <a:gd name="T21" fmla="*/ 0 h 118"/>
                <a:gd name="T22" fmla="*/ 0 w 483"/>
                <a:gd name="T23" fmla="*/ 0 h 118"/>
                <a:gd name="T24" fmla="*/ 0 w 483"/>
                <a:gd name="T25" fmla="*/ 0 h 118"/>
                <a:gd name="T26" fmla="*/ 0 w 483"/>
                <a:gd name="T27" fmla="*/ 0 h 118"/>
                <a:gd name="T28" fmla="*/ 0 w 483"/>
                <a:gd name="T29" fmla="*/ 0 h 118"/>
                <a:gd name="T30" fmla="*/ 0 w 483"/>
                <a:gd name="T31" fmla="*/ 0 h 118"/>
                <a:gd name="T32" fmla="*/ 0 w 483"/>
                <a:gd name="T33" fmla="*/ 0 h 118"/>
                <a:gd name="T34" fmla="*/ 0 w 483"/>
                <a:gd name="T35" fmla="*/ 0 h 118"/>
                <a:gd name="T36" fmla="*/ 0 w 483"/>
                <a:gd name="T37" fmla="*/ 0 h 118"/>
                <a:gd name="T38" fmla="*/ 0 w 483"/>
                <a:gd name="T39" fmla="*/ 0 h 118"/>
                <a:gd name="T40" fmla="*/ 0 w 483"/>
                <a:gd name="T41" fmla="*/ 0 h 118"/>
                <a:gd name="T42" fmla="*/ 0 w 483"/>
                <a:gd name="T43" fmla="*/ 0 h 118"/>
                <a:gd name="T44" fmla="*/ 0 w 483"/>
                <a:gd name="T45" fmla="*/ 0 h 11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83"/>
                <a:gd name="T70" fmla="*/ 0 h 118"/>
                <a:gd name="T71" fmla="*/ 483 w 483"/>
                <a:gd name="T72" fmla="*/ 118 h 11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83" h="118">
                  <a:moveTo>
                    <a:pt x="117" y="87"/>
                  </a:moveTo>
                  <a:lnTo>
                    <a:pt x="7" y="118"/>
                  </a:lnTo>
                  <a:lnTo>
                    <a:pt x="0" y="94"/>
                  </a:lnTo>
                  <a:lnTo>
                    <a:pt x="1" y="68"/>
                  </a:lnTo>
                  <a:lnTo>
                    <a:pt x="29" y="23"/>
                  </a:lnTo>
                  <a:lnTo>
                    <a:pt x="175" y="2"/>
                  </a:lnTo>
                  <a:lnTo>
                    <a:pt x="225" y="0"/>
                  </a:lnTo>
                  <a:lnTo>
                    <a:pt x="257" y="0"/>
                  </a:lnTo>
                  <a:lnTo>
                    <a:pt x="305" y="0"/>
                  </a:lnTo>
                  <a:lnTo>
                    <a:pt x="354" y="5"/>
                  </a:lnTo>
                  <a:lnTo>
                    <a:pt x="451" y="23"/>
                  </a:lnTo>
                  <a:lnTo>
                    <a:pt x="481" y="67"/>
                  </a:lnTo>
                  <a:lnTo>
                    <a:pt x="483" y="92"/>
                  </a:lnTo>
                  <a:lnTo>
                    <a:pt x="475" y="118"/>
                  </a:lnTo>
                  <a:lnTo>
                    <a:pt x="366" y="87"/>
                  </a:lnTo>
                  <a:lnTo>
                    <a:pt x="364" y="73"/>
                  </a:lnTo>
                  <a:lnTo>
                    <a:pt x="351" y="65"/>
                  </a:lnTo>
                  <a:lnTo>
                    <a:pt x="333" y="61"/>
                  </a:lnTo>
                  <a:lnTo>
                    <a:pt x="230" y="55"/>
                  </a:lnTo>
                  <a:lnTo>
                    <a:pt x="152" y="61"/>
                  </a:lnTo>
                  <a:lnTo>
                    <a:pt x="134" y="65"/>
                  </a:lnTo>
                  <a:lnTo>
                    <a:pt x="123" y="72"/>
                  </a:lnTo>
                  <a:lnTo>
                    <a:pt x="117" y="87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46464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9" name="Freeform 247"/>
            <p:cNvSpPr>
              <a:spLocks/>
            </p:cNvSpPr>
            <p:nvPr/>
          </p:nvSpPr>
          <p:spPr bwMode="auto">
            <a:xfrm>
              <a:off x="1676" y="2591"/>
              <a:ext cx="38" cy="15"/>
            </a:xfrm>
            <a:custGeom>
              <a:avLst/>
              <a:gdLst>
                <a:gd name="T0" fmla="*/ 0 w 114"/>
                <a:gd name="T1" fmla="*/ 0 h 46"/>
                <a:gd name="T2" fmla="*/ 0 w 114"/>
                <a:gd name="T3" fmla="*/ 0 h 46"/>
                <a:gd name="T4" fmla="*/ 0 w 114"/>
                <a:gd name="T5" fmla="*/ 0 h 46"/>
                <a:gd name="T6" fmla="*/ 0 w 114"/>
                <a:gd name="T7" fmla="*/ 0 h 46"/>
                <a:gd name="T8" fmla="*/ 0 w 114"/>
                <a:gd name="T9" fmla="*/ 0 h 46"/>
                <a:gd name="T10" fmla="*/ 0 w 114"/>
                <a:gd name="T11" fmla="*/ 0 h 46"/>
                <a:gd name="T12" fmla="*/ 0 w 114"/>
                <a:gd name="T13" fmla="*/ 0 h 46"/>
                <a:gd name="T14" fmla="*/ 0 w 114"/>
                <a:gd name="T15" fmla="*/ 0 h 46"/>
                <a:gd name="T16" fmla="*/ 0 w 114"/>
                <a:gd name="T17" fmla="*/ 0 h 46"/>
                <a:gd name="T18" fmla="*/ 0 w 114"/>
                <a:gd name="T19" fmla="*/ 0 h 46"/>
                <a:gd name="T20" fmla="*/ 0 w 114"/>
                <a:gd name="T21" fmla="*/ 0 h 4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4"/>
                <a:gd name="T34" fmla="*/ 0 h 46"/>
                <a:gd name="T35" fmla="*/ 114 w 114"/>
                <a:gd name="T36" fmla="*/ 46 h 4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4" h="46">
                  <a:moveTo>
                    <a:pt x="0" y="28"/>
                  </a:moveTo>
                  <a:lnTo>
                    <a:pt x="110" y="0"/>
                  </a:lnTo>
                  <a:lnTo>
                    <a:pt x="114" y="16"/>
                  </a:lnTo>
                  <a:lnTo>
                    <a:pt x="100" y="25"/>
                  </a:lnTo>
                  <a:lnTo>
                    <a:pt x="78" y="34"/>
                  </a:lnTo>
                  <a:lnTo>
                    <a:pt x="35" y="45"/>
                  </a:lnTo>
                  <a:lnTo>
                    <a:pt x="16" y="46"/>
                  </a:lnTo>
                  <a:lnTo>
                    <a:pt x="3" y="46"/>
                  </a:lnTo>
                  <a:lnTo>
                    <a:pt x="2" y="40"/>
                  </a:lnTo>
                  <a:lnTo>
                    <a:pt x="0" y="3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464646"/>
            </a:solidFill>
            <a:ln w="0">
              <a:solidFill>
                <a:srgbClr val="46464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0" name="Freeform 248"/>
            <p:cNvSpPr>
              <a:spLocks/>
            </p:cNvSpPr>
            <p:nvPr/>
          </p:nvSpPr>
          <p:spPr bwMode="auto">
            <a:xfrm>
              <a:off x="1795" y="2591"/>
              <a:ext cx="36" cy="15"/>
            </a:xfrm>
            <a:custGeom>
              <a:avLst/>
              <a:gdLst>
                <a:gd name="T0" fmla="*/ 0 w 112"/>
                <a:gd name="T1" fmla="*/ 0 h 46"/>
                <a:gd name="T2" fmla="*/ 0 w 112"/>
                <a:gd name="T3" fmla="*/ 0 h 46"/>
                <a:gd name="T4" fmla="*/ 0 w 112"/>
                <a:gd name="T5" fmla="*/ 0 h 46"/>
                <a:gd name="T6" fmla="*/ 0 w 112"/>
                <a:gd name="T7" fmla="*/ 0 h 46"/>
                <a:gd name="T8" fmla="*/ 0 w 112"/>
                <a:gd name="T9" fmla="*/ 0 h 46"/>
                <a:gd name="T10" fmla="*/ 0 w 112"/>
                <a:gd name="T11" fmla="*/ 0 h 46"/>
                <a:gd name="T12" fmla="*/ 0 w 112"/>
                <a:gd name="T13" fmla="*/ 0 h 46"/>
                <a:gd name="T14" fmla="*/ 0 w 112"/>
                <a:gd name="T15" fmla="*/ 0 h 46"/>
                <a:gd name="T16" fmla="*/ 0 w 112"/>
                <a:gd name="T17" fmla="*/ 0 h 46"/>
                <a:gd name="T18" fmla="*/ 0 w 112"/>
                <a:gd name="T19" fmla="*/ 0 h 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2"/>
                <a:gd name="T31" fmla="*/ 0 h 46"/>
                <a:gd name="T32" fmla="*/ 112 w 112"/>
                <a:gd name="T33" fmla="*/ 46 h 4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2" h="46">
                  <a:moveTo>
                    <a:pt x="112" y="31"/>
                  </a:moveTo>
                  <a:lnTo>
                    <a:pt x="3" y="0"/>
                  </a:lnTo>
                  <a:lnTo>
                    <a:pt x="0" y="16"/>
                  </a:lnTo>
                  <a:lnTo>
                    <a:pt x="13" y="25"/>
                  </a:lnTo>
                  <a:lnTo>
                    <a:pt x="37" y="35"/>
                  </a:lnTo>
                  <a:lnTo>
                    <a:pt x="76" y="45"/>
                  </a:lnTo>
                  <a:lnTo>
                    <a:pt x="95" y="46"/>
                  </a:lnTo>
                  <a:lnTo>
                    <a:pt x="108" y="46"/>
                  </a:lnTo>
                  <a:lnTo>
                    <a:pt x="109" y="40"/>
                  </a:lnTo>
                  <a:lnTo>
                    <a:pt x="112" y="31"/>
                  </a:lnTo>
                  <a:close/>
                </a:path>
              </a:pathLst>
            </a:custGeom>
            <a:solidFill>
              <a:srgbClr val="464646"/>
            </a:solidFill>
            <a:ln w="0">
              <a:solidFill>
                <a:srgbClr val="46464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1" name="Freeform 249"/>
            <p:cNvSpPr>
              <a:spLocks/>
            </p:cNvSpPr>
            <p:nvPr/>
          </p:nvSpPr>
          <p:spPr bwMode="auto">
            <a:xfrm>
              <a:off x="1809" y="2571"/>
              <a:ext cx="21" cy="26"/>
            </a:xfrm>
            <a:custGeom>
              <a:avLst/>
              <a:gdLst>
                <a:gd name="T0" fmla="*/ 0 w 70"/>
                <a:gd name="T1" fmla="*/ 0 h 80"/>
                <a:gd name="T2" fmla="*/ 0 w 70"/>
                <a:gd name="T3" fmla="*/ 0 h 80"/>
                <a:gd name="T4" fmla="*/ 0 w 70"/>
                <a:gd name="T5" fmla="*/ 0 h 80"/>
                <a:gd name="T6" fmla="*/ 0 w 70"/>
                <a:gd name="T7" fmla="*/ 0 h 80"/>
                <a:gd name="T8" fmla="*/ 0 w 70"/>
                <a:gd name="T9" fmla="*/ 0 h 80"/>
                <a:gd name="T10" fmla="*/ 0 w 70"/>
                <a:gd name="T11" fmla="*/ 0 h 80"/>
                <a:gd name="T12" fmla="*/ 0 w 70"/>
                <a:gd name="T13" fmla="*/ 0 h 80"/>
                <a:gd name="T14" fmla="*/ 0 w 70"/>
                <a:gd name="T15" fmla="*/ 0 h 80"/>
                <a:gd name="T16" fmla="*/ 0 w 70"/>
                <a:gd name="T17" fmla="*/ 0 h 80"/>
                <a:gd name="T18" fmla="*/ 0 w 70"/>
                <a:gd name="T19" fmla="*/ 0 h 80"/>
                <a:gd name="T20" fmla="*/ 0 w 70"/>
                <a:gd name="T21" fmla="*/ 0 h 80"/>
                <a:gd name="T22" fmla="*/ 0 w 70"/>
                <a:gd name="T23" fmla="*/ 0 h 80"/>
                <a:gd name="T24" fmla="*/ 0 w 70"/>
                <a:gd name="T25" fmla="*/ 0 h 80"/>
                <a:gd name="T26" fmla="*/ 0 w 70"/>
                <a:gd name="T27" fmla="*/ 0 h 80"/>
                <a:gd name="T28" fmla="*/ 0 w 70"/>
                <a:gd name="T29" fmla="*/ 0 h 80"/>
                <a:gd name="T30" fmla="*/ 0 w 70"/>
                <a:gd name="T31" fmla="*/ 0 h 80"/>
                <a:gd name="T32" fmla="*/ 0 w 70"/>
                <a:gd name="T33" fmla="*/ 0 h 80"/>
                <a:gd name="T34" fmla="*/ 0 w 70"/>
                <a:gd name="T35" fmla="*/ 0 h 80"/>
                <a:gd name="T36" fmla="*/ 0 w 70"/>
                <a:gd name="T37" fmla="*/ 0 h 8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0"/>
                <a:gd name="T58" fmla="*/ 0 h 80"/>
                <a:gd name="T59" fmla="*/ 70 w 70"/>
                <a:gd name="T60" fmla="*/ 80 h 8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0" h="80">
                  <a:moveTo>
                    <a:pt x="51" y="80"/>
                  </a:moveTo>
                  <a:lnTo>
                    <a:pt x="37" y="79"/>
                  </a:lnTo>
                  <a:lnTo>
                    <a:pt x="19" y="75"/>
                  </a:lnTo>
                  <a:lnTo>
                    <a:pt x="0" y="69"/>
                  </a:lnTo>
                  <a:lnTo>
                    <a:pt x="8" y="70"/>
                  </a:lnTo>
                  <a:lnTo>
                    <a:pt x="25" y="72"/>
                  </a:lnTo>
                  <a:lnTo>
                    <a:pt x="42" y="70"/>
                  </a:lnTo>
                  <a:lnTo>
                    <a:pt x="52" y="67"/>
                  </a:lnTo>
                  <a:lnTo>
                    <a:pt x="58" y="65"/>
                  </a:lnTo>
                  <a:lnTo>
                    <a:pt x="60" y="60"/>
                  </a:lnTo>
                  <a:lnTo>
                    <a:pt x="60" y="58"/>
                  </a:lnTo>
                  <a:lnTo>
                    <a:pt x="53" y="56"/>
                  </a:lnTo>
                  <a:lnTo>
                    <a:pt x="53" y="43"/>
                  </a:lnTo>
                  <a:lnTo>
                    <a:pt x="45" y="30"/>
                  </a:lnTo>
                  <a:lnTo>
                    <a:pt x="46" y="0"/>
                  </a:lnTo>
                  <a:lnTo>
                    <a:pt x="68" y="36"/>
                  </a:lnTo>
                  <a:lnTo>
                    <a:pt x="70" y="57"/>
                  </a:lnTo>
                  <a:lnTo>
                    <a:pt x="65" y="80"/>
                  </a:lnTo>
                  <a:lnTo>
                    <a:pt x="51" y="8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2" name="Freeform 250"/>
            <p:cNvSpPr>
              <a:spLocks/>
            </p:cNvSpPr>
            <p:nvPr/>
          </p:nvSpPr>
          <p:spPr bwMode="auto">
            <a:xfrm>
              <a:off x="1681" y="2563"/>
              <a:ext cx="64" cy="17"/>
            </a:xfrm>
            <a:custGeom>
              <a:avLst/>
              <a:gdLst>
                <a:gd name="T0" fmla="*/ 0 w 196"/>
                <a:gd name="T1" fmla="*/ 0 h 50"/>
                <a:gd name="T2" fmla="*/ 0 w 196"/>
                <a:gd name="T3" fmla="*/ 0 h 50"/>
                <a:gd name="T4" fmla="*/ 0 w 196"/>
                <a:gd name="T5" fmla="*/ 0 h 50"/>
                <a:gd name="T6" fmla="*/ 0 w 196"/>
                <a:gd name="T7" fmla="*/ 0 h 50"/>
                <a:gd name="T8" fmla="*/ 0 w 196"/>
                <a:gd name="T9" fmla="*/ 0 h 50"/>
                <a:gd name="T10" fmla="*/ 0 w 196"/>
                <a:gd name="T11" fmla="*/ 0 h 50"/>
                <a:gd name="T12" fmla="*/ 0 w 196"/>
                <a:gd name="T13" fmla="*/ 0 h 50"/>
                <a:gd name="T14" fmla="*/ 0 w 196"/>
                <a:gd name="T15" fmla="*/ 0 h 50"/>
                <a:gd name="T16" fmla="*/ 0 w 196"/>
                <a:gd name="T17" fmla="*/ 0 h 50"/>
                <a:gd name="T18" fmla="*/ 0 w 196"/>
                <a:gd name="T19" fmla="*/ 0 h 50"/>
                <a:gd name="T20" fmla="*/ 0 w 196"/>
                <a:gd name="T21" fmla="*/ 0 h 50"/>
                <a:gd name="T22" fmla="*/ 0 w 196"/>
                <a:gd name="T23" fmla="*/ 0 h 50"/>
                <a:gd name="T24" fmla="*/ 0 w 196"/>
                <a:gd name="T25" fmla="*/ 0 h 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96"/>
                <a:gd name="T40" fmla="*/ 0 h 50"/>
                <a:gd name="T41" fmla="*/ 196 w 196"/>
                <a:gd name="T42" fmla="*/ 50 h 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96" h="50">
                  <a:moveTo>
                    <a:pt x="125" y="25"/>
                  </a:moveTo>
                  <a:lnTo>
                    <a:pt x="114" y="27"/>
                  </a:lnTo>
                  <a:lnTo>
                    <a:pt x="107" y="25"/>
                  </a:lnTo>
                  <a:lnTo>
                    <a:pt x="102" y="22"/>
                  </a:lnTo>
                  <a:lnTo>
                    <a:pt x="101" y="19"/>
                  </a:lnTo>
                  <a:lnTo>
                    <a:pt x="104" y="12"/>
                  </a:lnTo>
                  <a:lnTo>
                    <a:pt x="123" y="4"/>
                  </a:lnTo>
                  <a:lnTo>
                    <a:pt x="153" y="0"/>
                  </a:lnTo>
                  <a:lnTo>
                    <a:pt x="8" y="20"/>
                  </a:lnTo>
                  <a:lnTo>
                    <a:pt x="3" y="33"/>
                  </a:lnTo>
                  <a:lnTo>
                    <a:pt x="0" y="50"/>
                  </a:lnTo>
                  <a:lnTo>
                    <a:pt x="196" y="22"/>
                  </a:lnTo>
                  <a:lnTo>
                    <a:pt x="125" y="25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3" name="Freeform 251"/>
            <p:cNvSpPr>
              <a:spLocks/>
            </p:cNvSpPr>
            <p:nvPr/>
          </p:nvSpPr>
          <p:spPr bwMode="auto">
            <a:xfrm>
              <a:off x="1764" y="2564"/>
              <a:ext cx="59" cy="15"/>
            </a:xfrm>
            <a:custGeom>
              <a:avLst/>
              <a:gdLst>
                <a:gd name="T0" fmla="*/ 0 w 176"/>
                <a:gd name="T1" fmla="*/ 0 h 43"/>
                <a:gd name="T2" fmla="*/ 0 w 176"/>
                <a:gd name="T3" fmla="*/ 0 h 43"/>
                <a:gd name="T4" fmla="*/ 0 w 176"/>
                <a:gd name="T5" fmla="*/ 0 h 43"/>
                <a:gd name="T6" fmla="*/ 0 w 176"/>
                <a:gd name="T7" fmla="*/ 0 h 43"/>
                <a:gd name="T8" fmla="*/ 0 w 176"/>
                <a:gd name="T9" fmla="*/ 0 h 43"/>
                <a:gd name="T10" fmla="*/ 0 w 176"/>
                <a:gd name="T11" fmla="*/ 0 h 43"/>
                <a:gd name="T12" fmla="*/ 0 w 176"/>
                <a:gd name="T13" fmla="*/ 0 h 43"/>
                <a:gd name="T14" fmla="*/ 0 w 176"/>
                <a:gd name="T15" fmla="*/ 0 h 43"/>
                <a:gd name="T16" fmla="*/ 0 w 176"/>
                <a:gd name="T17" fmla="*/ 0 h 43"/>
                <a:gd name="T18" fmla="*/ 0 w 176"/>
                <a:gd name="T19" fmla="*/ 0 h 43"/>
                <a:gd name="T20" fmla="*/ 0 w 176"/>
                <a:gd name="T21" fmla="*/ 0 h 43"/>
                <a:gd name="T22" fmla="*/ 0 w 176"/>
                <a:gd name="T23" fmla="*/ 0 h 43"/>
                <a:gd name="T24" fmla="*/ 0 w 176"/>
                <a:gd name="T25" fmla="*/ 0 h 43"/>
                <a:gd name="T26" fmla="*/ 0 w 176"/>
                <a:gd name="T27" fmla="*/ 0 h 43"/>
                <a:gd name="T28" fmla="*/ 0 w 176"/>
                <a:gd name="T29" fmla="*/ 0 h 43"/>
                <a:gd name="T30" fmla="*/ 0 w 176"/>
                <a:gd name="T31" fmla="*/ 0 h 43"/>
                <a:gd name="T32" fmla="*/ 0 w 176"/>
                <a:gd name="T33" fmla="*/ 0 h 43"/>
                <a:gd name="T34" fmla="*/ 0 w 176"/>
                <a:gd name="T35" fmla="*/ 0 h 43"/>
                <a:gd name="T36" fmla="*/ 0 w 176"/>
                <a:gd name="T37" fmla="*/ 0 h 43"/>
                <a:gd name="T38" fmla="*/ 0 w 176"/>
                <a:gd name="T39" fmla="*/ 0 h 43"/>
                <a:gd name="T40" fmla="*/ 0 w 176"/>
                <a:gd name="T41" fmla="*/ 0 h 43"/>
                <a:gd name="T42" fmla="*/ 0 w 176"/>
                <a:gd name="T43" fmla="*/ 0 h 43"/>
                <a:gd name="T44" fmla="*/ 0 w 176"/>
                <a:gd name="T45" fmla="*/ 0 h 43"/>
                <a:gd name="T46" fmla="*/ 0 w 176"/>
                <a:gd name="T47" fmla="*/ 0 h 43"/>
                <a:gd name="T48" fmla="*/ 0 w 176"/>
                <a:gd name="T49" fmla="*/ 0 h 43"/>
                <a:gd name="T50" fmla="*/ 0 w 176"/>
                <a:gd name="T51" fmla="*/ 0 h 43"/>
                <a:gd name="T52" fmla="*/ 0 w 176"/>
                <a:gd name="T53" fmla="*/ 0 h 43"/>
                <a:gd name="T54" fmla="*/ 0 w 176"/>
                <a:gd name="T55" fmla="*/ 0 h 43"/>
                <a:gd name="T56" fmla="*/ 0 w 176"/>
                <a:gd name="T57" fmla="*/ 0 h 43"/>
                <a:gd name="T58" fmla="*/ 0 w 176"/>
                <a:gd name="T59" fmla="*/ 0 h 4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6"/>
                <a:gd name="T91" fmla="*/ 0 h 43"/>
                <a:gd name="T92" fmla="*/ 176 w 176"/>
                <a:gd name="T93" fmla="*/ 43 h 43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6" h="43">
                  <a:moveTo>
                    <a:pt x="0" y="0"/>
                  </a:moveTo>
                  <a:lnTo>
                    <a:pt x="52" y="4"/>
                  </a:lnTo>
                  <a:lnTo>
                    <a:pt x="80" y="9"/>
                  </a:lnTo>
                  <a:lnTo>
                    <a:pt x="93" y="12"/>
                  </a:lnTo>
                  <a:lnTo>
                    <a:pt x="100" y="17"/>
                  </a:lnTo>
                  <a:lnTo>
                    <a:pt x="100" y="19"/>
                  </a:lnTo>
                  <a:lnTo>
                    <a:pt x="101" y="21"/>
                  </a:lnTo>
                  <a:lnTo>
                    <a:pt x="102" y="23"/>
                  </a:lnTo>
                  <a:lnTo>
                    <a:pt x="106" y="24"/>
                  </a:lnTo>
                  <a:lnTo>
                    <a:pt x="108" y="27"/>
                  </a:lnTo>
                  <a:lnTo>
                    <a:pt x="94" y="27"/>
                  </a:lnTo>
                  <a:lnTo>
                    <a:pt x="33" y="21"/>
                  </a:lnTo>
                  <a:lnTo>
                    <a:pt x="101" y="30"/>
                  </a:lnTo>
                  <a:lnTo>
                    <a:pt x="121" y="32"/>
                  </a:lnTo>
                  <a:lnTo>
                    <a:pt x="138" y="37"/>
                  </a:lnTo>
                  <a:lnTo>
                    <a:pt x="166" y="43"/>
                  </a:lnTo>
                  <a:lnTo>
                    <a:pt x="139" y="30"/>
                  </a:lnTo>
                  <a:lnTo>
                    <a:pt x="126" y="27"/>
                  </a:lnTo>
                  <a:lnTo>
                    <a:pt x="122" y="21"/>
                  </a:lnTo>
                  <a:lnTo>
                    <a:pt x="122" y="18"/>
                  </a:lnTo>
                  <a:lnTo>
                    <a:pt x="124" y="17"/>
                  </a:lnTo>
                  <a:lnTo>
                    <a:pt x="127" y="14"/>
                  </a:lnTo>
                  <a:lnTo>
                    <a:pt x="134" y="14"/>
                  </a:lnTo>
                  <a:lnTo>
                    <a:pt x="153" y="18"/>
                  </a:lnTo>
                  <a:lnTo>
                    <a:pt x="176" y="24"/>
                  </a:lnTo>
                  <a:lnTo>
                    <a:pt x="176" y="19"/>
                  </a:lnTo>
                  <a:lnTo>
                    <a:pt x="117" y="8"/>
                  </a:lnTo>
                  <a:lnTo>
                    <a:pt x="74" y="2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4" name="Freeform 252"/>
            <p:cNvSpPr>
              <a:spLocks/>
            </p:cNvSpPr>
            <p:nvPr/>
          </p:nvSpPr>
          <p:spPr bwMode="auto">
            <a:xfrm>
              <a:off x="1681" y="2571"/>
              <a:ext cx="138" cy="8"/>
            </a:xfrm>
            <a:custGeom>
              <a:avLst/>
              <a:gdLst>
                <a:gd name="T0" fmla="*/ 0 w 414"/>
                <a:gd name="T1" fmla="*/ 0 h 26"/>
                <a:gd name="T2" fmla="*/ 0 w 414"/>
                <a:gd name="T3" fmla="*/ 0 h 26"/>
                <a:gd name="T4" fmla="*/ 0 w 414"/>
                <a:gd name="T5" fmla="*/ 0 h 26"/>
                <a:gd name="T6" fmla="*/ 0 w 414"/>
                <a:gd name="T7" fmla="*/ 0 h 26"/>
                <a:gd name="T8" fmla="*/ 0 w 414"/>
                <a:gd name="T9" fmla="*/ 0 h 26"/>
                <a:gd name="T10" fmla="*/ 0 w 414"/>
                <a:gd name="T11" fmla="*/ 0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4"/>
                <a:gd name="T19" fmla="*/ 0 h 26"/>
                <a:gd name="T20" fmla="*/ 414 w 414"/>
                <a:gd name="T21" fmla="*/ 26 h 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4" h="26">
                  <a:moveTo>
                    <a:pt x="0" y="26"/>
                  </a:moveTo>
                  <a:lnTo>
                    <a:pt x="118" y="6"/>
                  </a:lnTo>
                  <a:lnTo>
                    <a:pt x="177" y="2"/>
                  </a:lnTo>
                  <a:lnTo>
                    <a:pt x="206" y="2"/>
                  </a:lnTo>
                  <a:lnTo>
                    <a:pt x="236" y="0"/>
                  </a:lnTo>
                  <a:lnTo>
                    <a:pt x="414" y="24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Freeform 253"/>
            <p:cNvSpPr>
              <a:spLocks/>
            </p:cNvSpPr>
            <p:nvPr/>
          </p:nvSpPr>
          <p:spPr bwMode="auto">
            <a:xfrm>
              <a:off x="1680" y="2584"/>
              <a:ext cx="5" cy="8"/>
            </a:xfrm>
            <a:custGeom>
              <a:avLst/>
              <a:gdLst>
                <a:gd name="T0" fmla="*/ 0 w 13"/>
                <a:gd name="T1" fmla="*/ 0 h 24"/>
                <a:gd name="T2" fmla="*/ 0 w 13"/>
                <a:gd name="T3" fmla="*/ 0 h 24"/>
                <a:gd name="T4" fmla="*/ 0 w 13"/>
                <a:gd name="T5" fmla="*/ 0 h 24"/>
                <a:gd name="T6" fmla="*/ 0 w 13"/>
                <a:gd name="T7" fmla="*/ 0 h 24"/>
                <a:gd name="T8" fmla="*/ 0 w 13"/>
                <a:gd name="T9" fmla="*/ 0 h 24"/>
                <a:gd name="T10" fmla="*/ 0 w 13"/>
                <a:gd name="T11" fmla="*/ 0 h 24"/>
                <a:gd name="T12" fmla="*/ 0 w 13"/>
                <a:gd name="T13" fmla="*/ 0 h 24"/>
                <a:gd name="T14" fmla="*/ 0 w 13"/>
                <a:gd name="T15" fmla="*/ 0 h 24"/>
                <a:gd name="T16" fmla="*/ 0 w 13"/>
                <a:gd name="T17" fmla="*/ 0 h 24"/>
                <a:gd name="T18" fmla="*/ 0 w 13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"/>
                <a:gd name="T31" fmla="*/ 0 h 24"/>
                <a:gd name="T32" fmla="*/ 13 w 13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" h="24">
                  <a:moveTo>
                    <a:pt x="7" y="3"/>
                  </a:moveTo>
                  <a:lnTo>
                    <a:pt x="0" y="12"/>
                  </a:lnTo>
                  <a:lnTo>
                    <a:pt x="0" y="18"/>
                  </a:lnTo>
                  <a:lnTo>
                    <a:pt x="3" y="24"/>
                  </a:lnTo>
                  <a:lnTo>
                    <a:pt x="10" y="21"/>
                  </a:lnTo>
                  <a:lnTo>
                    <a:pt x="13" y="18"/>
                  </a:lnTo>
                  <a:lnTo>
                    <a:pt x="10" y="12"/>
                  </a:lnTo>
                  <a:lnTo>
                    <a:pt x="10" y="5"/>
                  </a:lnTo>
                  <a:lnTo>
                    <a:pt x="10" y="0"/>
                  </a:lnTo>
                  <a:lnTo>
                    <a:pt x="7" y="3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6" name="Freeform 254"/>
            <p:cNvSpPr>
              <a:spLocks/>
            </p:cNvSpPr>
            <p:nvPr/>
          </p:nvSpPr>
          <p:spPr bwMode="auto">
            <a:xfrm>
              <a:off x="1819" y="2587"/>
              <a:ext cx="2" cy="5"/>
            </a:xfrm>
            <a:custGeom>
              <a:avLst/>
              <a:gdLst>
                <a:gd name="T0" fmla="*/ 0 w 10"/>
                <a:gd name="T1" fmla="*/ 0 h 17"/>
                <a:gd name="T2" fmla="*/ 0 w 10"/>
                <a:gd name="T3" fmla="*/ 0 h 17"/>
                <a:gd name="T4" fmla="*/ 0 w 10"/>
                <a:gd name="T5" fmla="*/ 0 h 17"/>
                <a:gd name="T6" fmla="*/ 0 w 10"/>
                <a:gd name="T7" fmla="*/ 0 h 17"/>
                <a:gd name="T8" fmla="*/ 0 w 10"/>
                <a:gd name="T9" fmla="*/ 0 h 17"/>
                <a:gd name="T10" fmla="*/ 0 w 10"/>
                <a:gd name="T11" fmla="*/ 0 h 17"/>
                <a:gd name="T12" fmla="*/ 0 w 10"/>
                <a:gd name="T13" fmla="*/ 0 h 17"/>
                <a:gd name="T14" fmla="*/ 0 w 10"/>
                <a:gd name="T15" fmla="*/ 0 h 17"/>
                <a:gd name="T16" fmla="*/ 0 w 10"/>
                <a:gd name="T17" fmla="*/ 0 h 17"/>
                <a:gd name="T18" fmla="*/ 0 w 10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17"/>
                <a:gd name="T32" fmla="*/ 10 w 10"/>
                <a:gd name="T33" fmla="*/ 17 h 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17">
                  <a:moveTo>
                    <a:pt x="9" y="0"/>
                  </a:moveTo>
                  <a:lnTo>
                    <a:pt x="10" y="6"/>
                  </a:lnTo>
                  <a:lnTo>
                    <a:pt x="9" y="11"/>
                  </a:lnTo>
                  <a:lnTo>
                    <a:pt x="7" y="17"/>
                  </a:lnTo>
                  <a:lnTo>
                    <a:pt x="3" y="14"/>
                  </a:lnTo>
                  <a:lnTo>
                    <a:pt x="0" y="14"/>
                  </a:lnTo>
                  <a:lnTo>
                    <a:pt x="1" y="9"/>
                  </a:lnTo>
                  <a:lnTo>
                    <a:pt x="3" y="2"/>
                  </a:lnTo>
                  <a:lnTo>
                    <a:pt x="3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Freeform 255"/>
            <p:cNvSpPr>
              <a:spLocks/>
            </p:cNvSpPr>
            <p:nvPr/>
          </p:nvSpPr>
          <p:spPr bwMode="auto">
            <a:xfrm>
              <a:off x="1730" y="2582"/>
              <a:ext cx="7" cy="9"/>
            </a:xfrm>
            <a:custGeom>
              <a:avLst/>
              <a:gdLst>
                <a:gd name="T0" fmla="*/ 0 w 21"/>
                <a:gd name="T1" fmla="*/ 0 h 26"/>
                <a:gd name="T2" fmla="*/ 0 w 21"/>
                <a:gd name="T3" fmla="*/ 0 h 26"/>
                <a:gd name="T4" fmla="*/ 0 w 21"/>
                <a:gd name="T5" fmla="*/ 0 h 26"/>
                <a:gd name="T6" fmla="*/ 0 w 21"/>
                <a:gd name="T7" fmla="*/ 0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"/>
                <a:gd name="T13" fmla="*/ 0 h 26"/>
                <a:gd name="T14" fmla="*/ 21 w 21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" h="26">
                  <a:moveTo>
                    <a:pt x="0" y="26"/>
                  </a:moveTo>
                  <a:lnTo>
                    <a:pt x="21" y="0"/>
                  </a:lnTo>
                  <a:lnTo>
                    <a:pt x="0" y="2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5A5A5A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8" name="Freeform 256"/>
            <p:cNvSpPr>
              <a:spLocks/>
            </p:cNvSpPr>
            <p:nvPr/>
          </p:nvSpPr>
          <p:spPr bwMode="auto">
            <a:xfrm>
              <a:off x="1770" y="2582"/>
              <a:ext cx="8" cy="9"/>
            </a:xfrm>
            <a:custGeom>
              <a:avLst/>
              <a:gdLst>
                <a:gd name="T0" fmla="*/ 0 w 23"/>
                <a:gd name="T1" fmla="*/ 0 h 26"/>
                <a:gd name="T2" fmla="*/ 0 w 23"/>
                <a:gd name="T3" fmla="*/ 0 h 26"/>
                <a:gd name="T4" fmla="*/ 0 w 23"/>
                <a:gd name="T5" fmla="*/ 0 h 26"/>
                <a:gd name="T6" fmla="*/ 0 w 23"/>
                <a:gd name="T7" fmla="*/ 0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"/>
                <a:gd name="T13" fmla="*/ 0 h 26"/>
                <a:gd name="T14" fmla="*/ 23 w 23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" h="26">
                  <a:moveTo>
                    <a:pt x="22" y="26"/>
                  </a:moveTo>
                  <a:lnTo>
                    <a:pt x="0" y="0"/>
                  </a:lnTo>
                  <a:lnTo>
                    <a:pt x="23" y="2"/>
                  </a:lnTo>
                  <a:lnTo>
                    <a:pt x="22" y="26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5A5A5A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9" name="Freeform 257"/>
            <p:cNvSpPr>
              <a:spLocks/>
            </p:cNvSpPr>
            <p:nvPr/>
          </p:nvSpPr>
          <p:spPr bwMode="auto">
            <a:xfrm>
              <a:off x="1693" y="2573"/>
              <a:ext cx="62" cy="16"/>
            </a:xfrm>
            <a:custGeom>
              <a:avLst/>
              <a:gdLst>
                <a:gd name="T0" fmla="*/ 0 w 184"/>
                <a:gd name="T1" fmla="*/ 0 h 47"/>
                <a:gd name="T2" fmla="*/ 0 w 184"/>
                <a:gd name="T3" fmla="*/ 0 h 47"/>
                <a:gd name="T4" fmla="*/ 0 w 184"/>
                <a:gd name="T5" fmla="*/ 0 h 47"/>
                <a:gd name="T6" fmla="*/ 0 w 184"/>
                <a:gd name="T7" fmla="*/ 0 h 47"/>
                <a:gd name="T8" fmla="*/ 0 w 184"/>
                <a:gd name="T9" fmla="*/ 0 h 47"/>
                <a:gd name="T10" fmla="*/ 0 w 184"/>
                <a:gd name="T11" fmla="*/ 0 h 47"/>
                <a:gd name="T12" fmla="*/ 0 w 184"/>
                <a:gd name="T13" fmla="*/ 0 h 47"/>
                <a:gd name="T14" fmla="*/ 0 w 184"/>
                <a:gd name="T15" fmla="*/ 0 h 47"/>
                <a:gd name="T16" fmla="*/ 0 w 184"/>
                <a:gd name="T17" fmla="*/ 0 h 47"/>
                <a:gd name="T18" fmla="*/ 0 w 184"/>
                <a:gd name="T19" fmla="*/ 0 h 47"/>
                <a:gd name="T20" fmla="*/ 0 w 184"/>
                <a:gd name="T21" fmla="*/ 0 h 47"/>
                <a:gd name="T22" fmla="*/ 0 w 184"/>
                <a:gd name="T23" fmla="*/ 0 h 47"/>
                <a:gd name="T24" fmla="*/ 0 w 184"/>
                <a:gd name="T25" fmla="*/ 0 h 47"/>
                <a:gd name="T26" fmla="*/ 0 w 184"/>
                <a:gd name="T27" fmla="*/ 0 h 4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4"/>
                <a:gd name="T43" fmla="*/ 0 h 47"/>
                <a:gd name="T44" fmla="*/ 184 w 184"/>
                <a:gd name="T45" fmla="*/ 47 h 4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4" h="47">
                  <a:moveTo>
                    <a:pt x="0" y="18"/>
                  </a:moveTo>
                  <a:lnTo>
                    <a:pt x="90" y="4"/>
                  </a:lnTo>
                  <a:lnTo>
                    <a:pt x="136" y="1"/>
                  </a:lnTo>
                  <a:lnTo>
                    <a:pt x="159" y="1"/>
                  </a:lnTo>
                  <a:lnTo>
                    <a:pt x="184" y="0"/>
                  </a:lnTo>
                  <a:lnTo>
                    <a:pt x="132" y="3"/>
                  </a:lnTo>
                  <a:lnTo>
                    <a:pt x="111" y="10"/>
                  </a:lnTo>
                  <a:lnTo>
                    <a:pt x="78" y="12"/>
                  </a:lnTo>
                  <a:lnTo>
                    <a:pt x="66" y="21"/>
                  </a:lnTo>
                  <a:lnTo>
                    <a:pt x="62" y="30"/>
                  </a:lnTo>
                  <a:lnTo>
                    <a:pt x="48" y="40"/>
                  </a:lnTo>
                  <a:lnTo>
                    <a:pt x="44" y="47"/>
                  </a:lnTo>
                  <a:lnTo>
                    <a:pt x="20" y="21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0" name="Freeform 258"/>
            <p:cNvSpPr>
              <a:spLocks/>
            </p:cNvSpPr>
            <p:nvPr/>
          </p:nvSpPr>
          <p:spPr bwMode="auto">
            <a:xfrm>
              <a:off x="1781" y="2574"/>
              <a:ext cx="35" cy="17"/>
            </a:xfrm>
            <a:custGeom>
              <a:avLst/>
              <a:gdLst>
                <a:gd name="T0" fmla="*/ 0 w 105"/>
                <a:gd name="T1" fmla="*/ 0 h 51"/>
                <a:gd name="T2" fmla="*/ 0 w 105"/>
                <a:gd name="T3" fmla="*/ 0 h 51"/>
                <a:gd name="T4" fmla="*/ 0 w 105"/>
                <a:gd name="T5" fmla="*/ 0 h 51"/>
                <a:gd name="T6" fmla="*/ 0 w 105"/>
                <a:gd name="T7" fmla="*/ 0 h 51"/>
                <a:gd name="T8" fmla="*/ 0 w 105"/>
                <a:gd name="T9" fmla="*/ 0 h 51"/>
                <a:gd name="T10" fmla="*/ 0 w 105"/>
                <a:gd name="T11" fmla="*/ 0 h 51"/>
                <a:gd name="T12" fmla="*/ 0 w 105"/>
                <a:gd name="T13" fmla="*/ 0 h 51"/>
                <a:gd name="T14" fmla="*/ 0 w 105"/>
                <a:gd name="T15" fmla="*/ 0 h 51"/>
                <a:gd name="T16" fmla="*/ 0 w 105"/>
                <a:gd name="T17" fmla="*/ 0 h 51"/>
                <a:gd name="T18" fmla="*/ 0 w 105"/>
                <a:gd name="T19" fmla="*/ 0 h 51"/>
                <a:gd name="T20" fmla="*/ 0 w 105"/>
                <a:gd name="T21" fmla="*/ 0 h 51"/>
                <a:gd name="T22" fmla="*/ 0 w 105"/>
                <a:gd name="T23" fmla="*/ 0 h 5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5"/>
                <a:gd name="T37" fmla="*/ 0 h 51"/>
                <a:gd name="T38" fmla="*/ 105 w 105"/>
                <a:gd name="T39" fmla="*/ 51 h 5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5" h="51">
                  <a:moveTo>
                    <a:pt x="98" y="21"/>
                  </a:moveTo>
                  <a:lnTo>
                    <a:pt x="105" y="16"/>
                  </a:lnTo>
                  <a:lnTo>
                    <a:pt x="0" y="0"/>
                  </a:lnTo>
                  <a:lnTo>
                    <a:pt x="16" y="2"/>
                  </a:lnTo>
                  <a:lnTo>
                    <a:pt x="29" y="7"/>
                  </a:lnTo>
                  <a:lnTo>
                    <a:pt x="24" y="20"/>
                  </a:lnTo>
                  <a:lnTo>
                    <a:pt x="49" y="31"/>
                  </a:lnTo>
                  <a:lnTo>
                    <a:pt x="56" y="51"/>
                  </a:lnTo>
                  <a:lnTo>
                    <a:pt x="61" y="37"/>
                  </a:lnTo>
                  <a:lnTo>
                    <a:pt x="72" y="25"/>
                  </a:lnTo>
                  <a:lnTo>
                    <a:pt x="82" y="22"/>
                  </a:lnTo>
                  <a:lnTo>
                    <a:pt x="98" y="21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1" name="Freeform 259"/>
            <p:cNvSpPr>
              <a:spLocks/>
            </p:cNvSpPr>
            <p:nvPr/>
          </p:nvSpPr>
          <p:spPr bwMode="auto">
            <a:xfrm>
              <a:off x="1700" y="2602"/>
              <a:ext cx="107" cy="90"/>
            </a:xfrm>
            <a:custGeom>
              <a:avLst/>
              <a:gdLst>
                <a:gd name="T0" fmla="*/ 0 w 325"/>
                <a:gd name="T1" fmla="*/ 0 h 270"/>
                <a:gd name="T2" fmla="*/ 0 w 325"/>
                <a:gd name="T3" fmla="*/ 0 h 270"/>
                <a:gd name="T4" fmla="*/ 0 w 325"/>
                <a:gd name="T5" fmla="*/ 0 h 270"/>
                <a:gd name="T6" fmla="*/ 0 w 325"/>
                <a:gd name="T7" fmla="*/ 0 h 270"/>
                <a:gd name="T8" fmla="*/ 0 w 325"/>
                <a:gd name="T9" fmla="*/ 0 h 270"/>
                <a:gd name="T10" fmla="*/ 0 w 325"/>
                <a:gd name="T11" fmla="*/ 0 h 270"/>
                <a:gd name="T12" fmla="*/ 0 w 325"/>
                <a:gd name="T13" fmla="*/ 0 h 270"/>
                <a:gd name="T14" fmla="*/ 0 w 325"/>
                <a:gd name="T15" fmla="*/ 0 h 270"/>
                <a:gd name="T16" fmla="*/ 0 w 325"/>
                <a:gd name="T17" fmla="*/ 0 h 270"/>
                <a:gd name="T18" fmla="*/ 0 w 325"/>
                <a:gd name="T19" fmla="*/ 0 h 270"/>
                <a:gd name="T20" fmla="*/ 0 w 325"/>
                <a:gd name="T21" fmla="*/ 0 h 270"/>
                <a:gd name="T22" fmla="*/ 0 w 325"/>
                <a:gd name="T23" fmla="*/ 0 h 270"/>
                <a:gd name="T24" fmla="*/ 0 w 325"/>
                <a:gd name="T25" fmla="*/ 0 h 270"/>
                <a:gd name="T26" fmla="*/ 0 w 325"/>
                <a:gd name="T27" fmla="*/ 0 h 270"/>
                <a:gd name="T28" fmla="*/ 0 w 325"/>
                <a:gd name="T29" fmla="*/ 0 h 270"/>
                <a:gd name="T30" fmla="*/ 0 w 325"/>
                <a:gd name="T31" fmla="*/ 0 h 270"/>
                <a:gd name="T32" fmla="*/ 0 w 325"/>
                <a:gd name="T33" fmla="*/ 0 h 270"/>
                <a:gd name="T34" fmla="*/ 0 w 325"/>
                <a:gd name="T35" fmla="*/ 0 h 270"/>
                <a:gd name="T36" fmla="*/ 0 w 325"/>
                <a:gd name="T37" fmla="*/ 0 h 270"/>
                <a:gd name="T38" fmla="*/ 0 w 325"/>
                <a:gd name="T39" fmla="*/ 0 h 270"/>
                <a:gd name="T40" fmla="*/ 0 w 325"/>
                <a:gd name="T41" fmla="*/ 0 h 270"/>
                <a:gd name="T42" fmla="*/ 0 w 325"/>
                <a:gd name="T43" fmla="*/ 0 h 270"/>
                <a:gd name="T44" fmla="*/ 0 w 325"/>
                <a:gd name="T45" fmla="*/ 0 h 270"/>
                <a:gd name="T46" fmla="*/ 0 w 325"/>
                <a:gd name="T47" fmla="*/ 0 h 270"/>
                <a:gd name="T48" fmla="*/ 0 w 325"/>
                <a:gd name="T49" fmla="*/ 0 h 270"/>
                <a:gd name="T50" fmla="*/ 0 w 325"/>
                <a:gd name="T51" fmla="*/ 0 h 270"/>
                <a:gd name="T52" fmla="*/ 0 w 325"/>
                <a:gd name="T53" fmla="*/ 0 h 270"/>
                <a:gd name="T54" fmla="*/ 0 w 325"/>
                <a:gd name="T55" fmla="*/ 0 h 270"/>
                <a:gd name="T56" fmla="*/ 0 w 325"/>
                <a:gd name="T57" fmla="*/ 0 h 270"/>
                <a:gd name="T58" fmla="*/ 0 w 325"/>
                <a:gd name="T59" fmla="*/ 0 h 270"/>
                <a:gd name="T60" fmla="*/ 0 w 325"/>
                <a:gd name="T61" fmla="*/ 0 h 270"/>
                <a:gd name="T62" fmla="*/ 0 w 325"/>
                <a:gd name="T63" fmla="*/ 0 h 270"/>
                <a:gd name="T64" fmla="*/ 0 w 325"/>
                <a:gd name="T65" fmla="*/ 0 h 27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5"/>
                <a:gd name="T100" fmla="*/ 0 h 270"/>
                <a:gd name="T101" fmla="*/ 325 w 325"/>
                <a:gd name="T102" fmla="*/ 270 h 27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5" h="270">
                  <a:moveTo>
                    <a:pt x="307" y="3"/>
                  </a:moveTo>
                  <a:lnTo>
                    <a:pt x="325" y="129"/>
                  </a:lnTo>
                  <a:lnTo>
                    <a:pt x="325" y="161"/>
                  </a:lnTo>
                  <a:lnTo>
                    <a:pt x="325" y="177"/>
                  </a:lnTo>
                  <a:lnTo>
                    <a:pt x="325" y="193"/>
                  </a:lnTo>
                  <a:lnTo>
                    <a:pt x="318" y="258"/>
                  </a:lnTo>
                  <a:lnTo>
                    <a:pt x="238" y="267"/>
                  </a:lnTo>
                  <a:lnTo>
                    <a:pt x="198" y="269"/>
                  </a:lnTo>
                  <a:lnTo>
                    <a:pt x="177" y="269"/>
                  </a:lnTo>
                  <a:lnTo>
                    <a:pt x="156" y="270"/>
                  </a:lnTo>
                  <a:lnTo>
                    <a:pt x="81" y="268"/>
                  </a:lnTo>
                  <a:lnTo>
                    <a:pt x="7" y="258"/>
                  </a:lnTo>
                  <a:lnTo>
                    <a:pt x="1" y="195"/>
                  </a:lnTo>
                  <a:lnTo>
                    <a:pt x="1" y="163"/>
                  </a:lnTo>
                  <a:lnTo>
                    <a:pt x="1" y="147"/>
                  </a:lnTo>
                  <a:lnTo>
                    <a:pt x="0" y="130"/>
                  </a:lnTo>
                  <a:lnTo>
                    <a:pt x="19" y="0"/>
                  </a:lnTo>
                  <a:lnTo>
                    <a:pt x="19" y="12"/>
                  </a:lnTo>
                  <a:lnTo>
                    <a:pt x="10" y="87"/>
                  </a:lnTo>
                  <a:lnTo>
                    <a:pt x="9" y="128"/>
                  </a:lnTo>
                  <a:lnTo>
                    <a:pt x="14" y="164"/>
                  </a:lnTo>
                  <a:lnTo>
                    <a:pt x="22" y="175"/>
                  </a:lnTo>
                  <a:lnTo>
                    <a:pt x="34" y="180"/>
                  </a:lnTo>
                  <a:lnTo>
                    <a:pt x="172" y="186"/>
                  </a:lnTo>
                  <a:lnTo>
                    <a:pt x="292" y="180"/>
                  </a:lnTo>
                  <a:lnTo>
                    <a:pt x="305" y="175"/>
                  </a:lnTo>
                  <a:lnTo>
                    <a:pt x="312" y="164"/>
                  </a:lnTo>
                  <a:lnTo>
                    <a:pt x="315" y="130"/>
                  </a:lnTo>
                  <a:lnTo>
                    <a:pt x="315" y="110"/>
                  </a:lnTo>
                  <a:lnTo>
                    <a:pt x="315" y="87"/>
                  </a:lnTo>
                  <a:lnTo>
                    <a:pt x="307" y="9"/>
                  </a:lnTo>
                  <a:lnTo>
                    <a:pt x="306" y="0"/>
                  </a:lnTo>
                  <a:lnTo>
                    <a:pt x="307" y="3"/>
                  </a:lnTo>
                  <a:close/>
                </a:path>
              </a:pathLst>
            </a:custGeom>
            <a:solidFill>
              <a:srgbClr val="464646"/>
            </a:solidFill>
            <a:ln w="0">
              <a:solidFill>
                <a:srgbClr val="46464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2" name="Freeform 260"/>
            <p:cNvSpPr>
              <a:spLocks/>
            </p:cNvSpPr>
            <p:nvPr/>
          </p:nvSpPr>
          <p:spPr bwMode="auto">
            <a:xfrm>
              <a:off x="1703" y="2598"/>
              <a:ext cx="102" cy="66"/>
            </a:xfrm>
            <a:custGeom>
              <a:avLst/>
              <a:gdLst>
                <a:gd name="T0" fmla="*/ 0 w 305"/>
                <a:gd name="T1" fmla="*/ 0 h 199"/>
                <a:gd name="T2" fmla="*/ 0 w 305"/>
                <a:gd name="T3" fmla="*/ 0 h 199"/>
                <a:gd name="T4" fmla="*/ 0 w 305"/>
                <a:gd name="T5" fmla="*/ 0 h 199"/>
                <a:gd name="T6" fmla="*/ 0 w 305"/>
                <a:gd name="T7" fmla="*/ 0 h 199"/>
                <a:gd name="T8" fmla="*/ 0 w 305"/>
                <a:gd name="T9" fmla="*/ 0 h 199"/>
                <a:gd name="T10" fmla="*/ 0 w 305"/>
                <a:gd name="T11" fmla="*/ 0 h 199"/>
                <a:gd name="T12" fmla="*/ 0 w 305"/>
                <a:gd name="T13" fmla="*/ 0 h 199"/>
                <a:gd name="T14" fmla="*/ 0 w 305"/>
                <a:gd name="T15" fmla="*/ 0 h 199"/>
                <a:gd name="T16" fmla="*/ 0 w 305"/>
                <a:gd name="T17" fmla="*/ 0 h 199"/>
                <a:gd name="T18" fmla="*/ 0 w 305"/>
                <a:gd name="T19" fmla="*/ 0 h 199"/>
                <a:gd name="T20" fmla="*/ 0 w 305"/>
                <a:gd name="T21" fmla="*/ 0 h 199"/>
                <a:gd name="T22" fmla="*/ 0 w 305"/>
                <a:gd name="T23" fmla="*/ 0 h 199"/>
                <a:gd name="T24" fmla="*/ 0 w 305"/>
                <a:gd name="T25" fmla="*/ 0 h 199"/>
                <a:gd name="T26" fmla="*/ 0 w 305"/>
                <a:gd name="T27" fmla="*/ 0 h 199"/>
                <a:gd name="T28" fmla="*/ 0 w 305"/>
                <a:gd name="T29" fmla="*/ 0 h 199"/>
                <a:gd name="T30" fmla="*/ 0 w 305"/>
                <a:gd name="T31" fmla="*/ 0 h 199"/>
                <a:gd name="T32" fmla="*/ 0 w 305"/>
                <a:gd name="T33" fmla="*/ 0 h 199"/>
                <a:gd name="T34" fmla="*/ 0 w 305"/>
                <a:gd name="T35" fmla="*/ 0 h 199"/>
                <a:gd name="T36" fmla="*/ 0 w 305"/>
                <a:gd name="T37" fmla="*/ 0 h 199"/>
                <a:gd name="T38" fmla="*/ 0 w 305"/>
                <a:gd name="T39" fmla="*/ 0 h 199"/>
                <a:gd name="T40" fmla="*/ 0 w 305"/>
                <a:gd name="T41" fmla="*/ 0 h 199"/>
                <a:gd name="T42" fmla="*/ 0 w 305"/>
                <a:gd name="T43" fmla="*/ 0 h 199"/>
                <a:gd name="T44" fmla="*/ 0 w 305"/>
                <a:gd name="T45" fmla="*/ 0 h 199"/>
                <a:gd name="T46" fmla="*/ 0 w 305"/>
                <a:gd name="T47" fmla="*/ 0 h 199"/>
                <a:gd name="T48" fmla="*/ 0 w 305"/>
                <a:gd name="T49" fmla="*/ 0 h 199"/>
                <a:gd name="T50" fmla="*/ 0 w 305"/>
                <a:gd name="T51" fmla="*/ 0 h 199"/>
                <a:gd name="T52" fmla="*/ 0 w 305"/>
                <a:gd name="T53" fmla="*/ 0 h 199"/>
                <a:gd name="T54" fmla="*/ 0 w 305"/>
                <a:gd name="T55" fmla="*/ 0 h 19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305"/>
                <a:gd name="T85" fmla="*/ 0 h 199"/>
                <a:gd name="T86" fmla="*/ 305 w 305"/>
                <a:gd name="T87" fmla="*/ 199 h 199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305" h="199">
                  <a:moveTo>
                    <a:pt x="24" y="192"/>
                  </a:moveTo>
                  <a:lnTo>
                    <a:pt x="12" y="188"/>
                  </a:lnTo>
                  <a:lnTo>
                    <a:pt x="4" y="176"/>
                  </a:lnTo>
                  <a:lnTo>
                    <a:pt x="0" y="142"/>
                  </a:lnTo>
                  <a:lnTo>
                    <a:pt x="0" y="123"/>
                  </a:lnTo>
                  <a:lnTo>
                    <a:pt x="0" y="100"/>
                  </a:lnTo>
                  <a:lnTo>
                    <a:pt x="9" y="22"/>
                  </a:lnTo>
                  <a:lnTo>
                    <a:pt x="12" y="11"/>
                  </a:lnTo>
                  <a:lnTo>
                    <a:pt x="19" y="5"/>
                  </a:lnTo>
                  <a:lnTo>
                    <a:pt x="70" y="2"/>
                  </a:lnTo>
                  <a:lnTo>
                    <a:pt x="127" y="0"/>
                  </a:lnTo>
                  <a:lnTo>
                    <a:pt x="152" y="0"/>
                  </a:lnTo>
                  <a:lnTo>
                    <a:pt x="176" y="0"/>
                  </a:lnTo>
                  <a:lnTo>
                    <a:pt x="202" y="0"/>
                  </a:lnTo>
                  <a:lnTo>
                    <a:pt x="234" y="2"/>
                  </a:lnTo>
                  <a:lnTo>
                    <a:pt x="262" y="2"/>
                  </a:lnTo>
                  <a:lnTo>
                    <a:pt x="285" y="5"/>
                  </a:lnTo>
                  <a:lnTo>
                    <a:pt x="295" y="11"/>
                  </a:lnTo>
                  <a:lnTo>
                    <a:pt x="297" y="22"/>
                  </a:lnTo>
                  <a:lnTo>
                    <a:pt x="304" y="98"/>
                  </a:lnTo>
                  <a:lnTo>
                    <a:pt x="305" y="139"/>
                  </a:lnTo>
                  <a:lnTo>
                    <a:pt x="305" y="159"/>
                  </a:lnTo>
                  <a:lnTo>
                    <a:pt x="302" y="176"/>
                  </a:lnTo>
                  <a:lnTo>
                    <a:pt x="295" y="188"/>
                  </a:lnTo>
                  <a:lnTo>
                    <a:pt x="282" y="192"/>
                  </a:lnTo>
                  <a:lnTo>
                    <a:pt x="153" y="199"/>
                  </a:lnTo>
                  <a:lnTo>
                    <a:pt x="76" y="199"/>
                  </a:lnTo>
                  <a:lnTo>
                    <a:pt x="24" y="192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3" name="Freeform 261"/>
            <p:cNvSpPr>
              <a:spLocks/>
            </p:cNvSpPr>
            <p:nvPr/>
          </p:nvSpPr>
          <p:spPr bwMode="auto">
            <a:xfrm>
              <a:off x="1708" y="2595"/>
              <a:ext cx="89" cy="56"/>
            </a:xfrm>
            <a:custGeom>
              <a:avLst/>
              <a:gdLst>
                <a:gd name="T0" fmla="*/ 0 w 266"/>
                <a:gd name="T1" fmla="*/ 0 h 169"/>
                <a:gd name="T2" fmla="*/ 0 w 266"/>
                <a:gd name="T3" fmla="*/ 0 h 169"/>
                <a:gd name="T4" fmla="*/ 0 w 266"/>
                <a:gd name="T5" fmla="*/ 0 h 169"/>
                <a:gd name="T6" fmla="*/ 0 w 266"/>
                <a:gd name="T7" fmla="*/ 0 h 169"/>
                <a:gd name="T8" fmla="*/ 0 w 266"/>
                <a:gd name="T9" fmla="*/ 0 h 169"/>
                <a:gd name="T10" fmla="*/ 0 w 266"/>
                <a:gd name="T11" fmla="*/ 0 h 169"/>
                <a:gd name="T12" fmla="*/ 0 w 266"/>
                <a:gd name="T13" fmla="*/ 0 h 169"/>
                <a:gd name="T14" fmla="*/ 0 w 266"/>
                <a:gd name="T15" fmla="*/ 0 h 169"/>
                <a:gd name="T16" fmla="*/ 0 w 266"/>
                <a:gd name="T17" fmla="*/ 0 h 169"/>
                <a:gd name="T18" fmla="*/ 0 w 266"/>
                <a:gd name="T19" fmla="*/ 0 h 169"/>
                <a:gd name="T20" fmla="*/ 0 w 266"/>
                <a:gd name="T21" fmla="*/ 0 h 169"/>
                <a:gd name="T22" fmla="*/ 0 w 266"/>
                <a:gd name="T23" fmla="*/ 0 h 169"/>
                <a:gd name="T24" fmla="*/ 0 w 266"/>
                <a:gd name="T25" fmla="*/ 0 h 169"/>
                <a:gd name="T26" fmla="*/ 0 w 266"/>
                <a:gd name="T27" fmla="*/ 0 h 169"/>
                <a:gd name="T28" fmla="*/ 0 w 266"/>
                <a:gd name="T29" fmla="*/ 0 h 169"/>
                <a:gd name="T30" fmla="*/ 0 w 266"/>
                <a:gd name="T31" fmla="*/ 0 h 169"/>
                <a:gd name="T32" fmla="*/ 0 w 266"/>
                <a:gd name="T33" fmla="*/ 0 h 169"/>
                <a:gd name="T34" fmla="*/ 0 w 266"/>
                <a:gd name="T35" fmla="*/ 0 h 169"/>
                <a:gd name="T36" fmla="*/ 0 w 266"/>
                <a:gd name="T37" fmla="*/ 0 h 169"/>
                <a:gd name="T38" fmla="*/ 0 w 266"/>
                <a:gd name="T39" fmla="*/ 0 h 169"/>
                <a:gd name="T40" fmla="*/ 0 w 266"/>
                <a:gd name="T41" fmla="*/ 0 h 169"/>
                <a:gd name="T42" fmla="*/ 0 w 266"/>
                <a:gd name="T43" fmla="*/ 0 h 169"/>
                <a:gd name="T44" fmla="*/ 0 w 266"/>
                <a:gd name="T45" fmla="*/ 0 h 16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66"/>
                <a:gd name="T70" fmla="*/ 0 h 169"/>
                <a:gd name="T71" fmla="*/ 266 w 266"/>
                <a:gd name="T72" fmla="*/ 169 h 16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66" h="169">
                  <a:moveTo>
                    <a:pt x="129" y="0"/>
                  </a:moveTo>
                  <a:lnTo>
                    <a:pt x="75" y="0"/>
                  </a:lnTo>
                  <a:lnTo>
                    <a:pt x="20" y="3"/>
                  </a:lnTo>
                  <a:lnTo>
                    <a:pt x="14" y="3"/>
                  </a:lnTo>
                  <a:lnTo>
                    <a:pt x="10" y="6"/>
                  </a:lnTo>
                  <a:lnTo>
                    <a:pt x="8" y="12"/>
                  </a:lnTo>
                  <a:lnTo>
                    <a:pt x="7" y="12"/>
                  </a:lnTo>
                  <a:lnTo>
                    <a:pt x="0" y="89"/>
                  </a:lnTo>
                  <a:lnTo>
                    <a:pt x="0" y="128"/>
                  </a:lnTo>
                  <a:lnTo>
                    <a:pt x="4" y="169"/>
                  </a:lnTo>
                  <a:lnTo>
                    <a:pt x="2" y="131"/>
                  </a:lnTo>
                  <a:lnTo>
                    <a:pt x="2" y="111"/>
                  </a:lnTo>
                  <a:lnTo>
                    <a:pt x="1" y="92"/>
                  </a:lnTo>
                  <a:lnTo>
                    <a:pt x="15" y="15"/>
                  </a:lnTo>
                  <a:lnTo>
                    <a:pt x="20" y="9"/>
                  </a:lnTo>
                  <a:lnTo>
                    <a:pt x="129" y="3"/>
                  </a:lnTo>
                  <a:lnTo>
                    <a:pt x="129" y="7"/>
                  </a:lnTo>
                  <a:lnTo>
                    <a:pt x="139" y="7"/>
                  </a:lnTo>
                  <a:lnTo>
                    <a:pt x="139" y="3"/>
                  </a:lnTo>
                  <a:lnTo>
                    <a:pt x="179" y="3"/>
                  </a:lnTo>
                  <a:lnTo>
                    <a:pt x="266" y="4"/>
                  </a:lnTo>
                  <a:lnTo>
                    <a:pt x="139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C0C0C0"/>
            </a:solidFill>
            <a:ln w="0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4" name="Rectangle 262"/>
            <p:cNvSpPr>
              <a:spLocks noChangeArrowheads="1"/>
            </p:cNvSpPr>
            <p:nvPr/>
          </p:nvSpPr>
          <p:spPr bwMode="auto">
            <a:xfrm>
              <a:off x="1747" y="2603"/>
              <a:ext cx="12" cy="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5" name="Rectangle 263"/>
            <p:cNvSpPr>
              <a:spLocks noChangeArrowheads="1"/>
            </p:cNvSpPr>
            <p:nvPr/>
          </p:nvSpPr>
          <p:spPr bwMode="auto">
            <a:xfrm>
              <a:off x="1748" y="2602"/>
              <a:ext cx="7" cy="6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6" name="Freeform 264"/>
            <p:cNvSpPr>
              <a:spLocks/>
            </p:cNvSpPr>
            <p:nvPr/>
          </p:nvSpPr>
          <p:spPr bwMode="auto">
            <a:xfrm>
              <a:off x="1747" y="2602"/>
              <a:ext cx="2" cy="8"/>
            </a:xfrm>
            <a:custGeom>
              <a:avLst/>
              <a:gdLst>
                <a:gd name="T0" fmla="*/ 1 w 2"/>
                <a:gd name="T1" fmla="*/ 0 h 23"/>
                <a:gd name="T2" fmla="*/ 0 w 2"/>
                <a:gd name="T3" fmla="*/ 0 h 23"/>
                <a:gd name="T4" fmla="*/ 0 w 2"/>
                <a:gd name="T5" fmla="*/ 0 h 23"/>
                <a:gd name="T6" fmla="*/ 1 w 2"/>
                <a:gd name="T7" fmla="*/ 0 h 23"/>
                <a:gd name="T8" fmla="*/ 1 w 2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3"/>
                <a:gd name="T17" fmla="*/ 2 w 2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3">
                  <a:moveTo>
                    <a:pt x="2" y="0"/>
                  </a:moveTo>
                  <a:lnTo>
                    <a:pt x="0" y="7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7" name="Freeform 265"/>
            <p:cNvSpPr>
              <a:spLocks/>
            </p:cNvSpPr>
            <p:nvPr/>
          </p:nvSpPr>
          <p:spPr bwMode="auto">
            <a:xfrm>
              <a:off x="1755" y="2602"/>
              <a:ext cx="1" cy="8"/>
            </a:xfrm>
            <a:custGeom>
              <a:avLst/>
              <a:gdLst>
                <a:gd name="T0" fmla="*/ 0 w 4"/>
                <a:gd name="T1" fmla="*/ 0 h 23"/>
                <a:gd name="T2" fmla="*/ 0 w 4"/>
                <a:gd name="T3" fmla="*/ 0 h 23"/>
                <a:gd name="T4" fmla="*/ 0 w 4"/>
                <a:gd name="T5" fmla="*/ 0 h 23"/>
                <a:gd name="T6" fmla="*/ 0 w 4"/>
                <a:gd name="T7" fmla="*/ 0 h 23"/>
                <a:gd name="T8" fmla="*/ 0 w 4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3"/>
                <a:gd name="T17" fmla="*/ 4 w 4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3">
                  <a:moveTo>
                    <a:pt x="0" y="0"/>
                  </a:moveTo>
                  <a:lnTo>
                    <a:pt x="4" y="7"/>
                  </a:lnTo>
                  <a:lnTo>
                    <a:pt x="4" y="23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8" name="Freeform 266"/>
            <p:cNvSpPr>
              <a:spLocks/>
            </p:cNvSpPr>
            <p:nvPr/>
          </p:nvSpPr>
          <p:spPr bwMode="auto">
            <a:xfrm>
              <a:off x="1747" y="2608"/>
              <a:ext cx="9" cy="2"/>
            </a:xfrm>
            <a:custGeom>
              <a:avLst/>
              <a:gdLst>
                <a:gd name="T0" fmla="*/ 0 w 27"/>
                <a:gd name="T1" fmla="*/ 0 h 5"/>
                <a:gd name="T2" fmla="*/ 0 w 27"/>
                <a:gd name="T3" fmla="*/ 0 h 5"/>
                <a:gd name="T4" fmla="*/ 0 w 27"/>
                <a:gd name="T5" fmla="*/ 0 h 5"/>
                <a:gd name="T6" fmla="*/ 0 w 27"/>
                <a:gd name="T7" fmla="*/ 0 h 5"/>
                <a:gd name="T8" fmla="*/ 0 w 27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"/>
                <a:gd name="T16" fmla="*/ 0 h 5"/>
                <a:gd name="T17" fmla="*/ 27 w 27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" h="5">
                  <a:moveTo>
                    <a:pt x="2" y="0"/>
                  </a:moveTo>
                  <a:lnTo>
                    <a:pt x="0" y="5"/>
                  </a:lnTo>
                  <a:lnTo>
                    <a:pt x="27" y="5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9" name="Rectangle 267"/>
            <p:cNvSpPr>
              <a:spLocks noChangeArrowheads="1"/>
            </p:cNvSpPr>
            <p:nvPr/>
          </p:nvSpPr>
          <p:spPr bwMode="auto">
            <a:xfrm>
              <a:off x="1759" y="2603"/>
              <a:ext cx="11" cy="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0" name="Rectangle 268"/>
            <p:cNvSpPr>
              <a:spLocks noChangeArrowheads="1"/>
            </p:cNvSpPr>
            <p:nvPr/>
          </p:nvSpPr>
          <p:spPr bwMode="auto">
            <a:xfrm>
              <a:off x="1761" y="2602"/>
              <a:ext cx="7" cy="6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1" name="Freeform 269"/>
            <p:cNvSpPr>
              <a:spLocks/>
            </p:cNvSpPr>
            <p:nvPr/>
          </p:nvSpPr>
          <p:spPr bwMode="auto">
            <a:xfrm>
              <a:off x="1760" y="2602"/>
              <a:ext cx="1" cy="8"/>
            </a:xfrm>
            <a:custGeom>
              <a:avLst/>
              <a:gdLst>
                <a:gd name="T0" fmla="*/ 1 w 2"/>
                <a:gd name="T1" fmla="*/ 0 h 23"/>
                <a:gd name="T2" fmla="*/ 0 w 2"/>
                <a:gd name="T3" fmla="*/ 0 h 23"/>
                <a:gd name="T4" fmla="*/ 0 w 2"/>
                <a:gd name="T5" fmla="*/ 0 h 23"/>
                <a:gd name="T6" fmla="*/ 1 w 2"/>
                <a:gd name="T7" fmla="*/ 0 h 23"/>
                <a:gd name="T8" fmla="*/ 1 w 2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3"/>
                <a:gd name="T17" fmla="*/ 2 w 2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3">
                  <a:moveTo>
                    <a:pt x="2" y="0"/>
                  </a:moveTo>
                  <a:lnTo>
                    <a:pt x="0" y="7"/>
                  </a:lnTo>
                  <a:lnTo>
                    <a:pt x="0" y="23"/>
                  </a:lnTo>
                  <a:lnTo>
                    <a:pt x="2" y="1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2" name="Freeform 270"/>
            <p:cNvSpPr>
              <a:spLocks/>
            </p:cNvSpPr>
            <p:nvPr/>
          </p:nvSpPr>
          <p:spPr bwMode="auto">
            <a:xfrm>
              <a:off x="1768" y="2602"/>
              <a:ext cx="2" cy="8"/>
            </a:xfrm>
            <a:custGeom>
              <a:avLst/>
              <a:gdLst>
                <a:gd name="T0" fmla="*/ 0 w 5"/>
                <a:gd name="T1" fmla="*/ 0 h 23"/>
                <a:gd name="T2" fmla="*/ 0 w 5"/>
                <a:gd name="T3" fmla="*/ 0 h 23"/>
                <a:gd name="T4" fmla="*/ 0 w 5"/>
                <a:gd name="T5" fmla="*/ 0 h 23"/>
                <a:gd name="T6" fmla="*/ 0 w 5"/>
                <a:gd name="T7" fmla="*/ 0 h 23"/>
                <a:gd name="T8" fmla="*/ 0 w 5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3"/>
                <a:gd name="T17" fmla="*/ 5 w 5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3">
                  <a:moveTo>
                    <a:pt x="0" y="0"/>
                  </a:moveTo>
                  <a:lnTo>
                    <a:pt x="5" y="7"/>
                  </a:lnTo>
                  <a:lnTo>
                    <a:pt x="5" y="23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3" name="Freeform 271"/>
            <p:cNvSpPr>
              <a:spLocks/>
            </p:cNvSpPr>
            <p:nvPr/>
          </p:nvSpPr>
          <p:spPr bwMode="auto">
            <a:xfrm>
              <a:off x="1760" y="2608"/>
              <a:ext cx="10" cy="2"/>
            </a:xfrm>
            <a:custGeom>
              <a:avLst/>
              <a:gdLst>
                <a:gd name="T0" fmla="*/ 0 w 29"/>
                <a:gd name="T1" fmla="*/ 0 h 5"/>
                <a:gd name="T2" fmla="*/ 0 w 29"/>
                <a:gd name="T3" fmla="*/ 0 h 5"/>
                <a:gd name="T4" fmla="*/ 0 w 29"/>
                <a:gd name="T5" fmla="*/ 0 h 5"/>
                <a:gd name="T6" fmla="*/ 0 w 29"/>
                <a:gd name="T7" fmla="*/ 0 h 5"/>
                <a:gd name="T8" fmla="*/ 0 w 29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5"/>
                <a:gd name="T17" fmla="*/ 29 w 29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5">
                  <a:moveTo>
                    <a:pt x="2" y="0"/>
                  </a:moveTo>
                  <a:lnTo>
                    <a:pt x="0" y="5"/>
                  </a:lnTo>
                  <a:lnTo>
                    <a:pt x="29" y="5"/>
                  </a:lnTo>
                  <a:lnTo>
                    <a:pt x="2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4" name="Rectangle 272"/>
            <p:cNvSpPr>
              <a:spLocks noChangeArrowheads="1"/>
            </p:cNvSpPr>
            <p:nvPr/>
          </p:nvSpPr>
          <p:spPr bwMode="auto">
            <a:xfrm>
              <a:off x="1734" y="2603"/>
              <a:ext cx="10" cy="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5" name="Rectangle 273"/>
            <p:cNvSpPr>
              <a:spLocks noChangeArrowheads="1"/>
            </p:cNvSpPr>
            <p:nvPr/>
          </p:nvSpPr>
          <p:spPr bwMode="auto">
            <a:xfrm>
              <a:off x="1735" y="2602"/>
              <a:ext cx="8" cy="6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6" name="Freeform 274"/>
            <p:cNvSpPr>
              <a:spLocks/>
            </p:cNvSpPr>
            <p:nvPr/>
          </p:nvSpPr>
          <p:spPr bwMode="auto">
            <a:xfrm>
              <a:off x="1734" y="2602"/>
              <a:ext cx="1" cy="8"/>
            </a:xfrm>
            <a:custGeom>
              <a:avLst/>
              <a:gdLst>
                <a:gd name="T0" fmla="*/ 0 w 3"/>
                <a:gd name="T1" fmla="*/ 0 h 23"/>
                <a:gd name="T2" fmla="*/ 0 w 3"/>
                <a:gd name="T3" fmla="*/ 0 h 23"/>
                <a:gd name="T4" fmla="*/ 0 w 3"/>
                <a:gd name="T5" fmla="*/ 0 h 23"/>
                <a:gd name="T6" fmla="*/ 0 w 3"/>
                <a:gd name="T7" fmla="*/ 0 h 23"/>
                <a:gd name="T8" fmla="*/ 0 w 3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3"/>
                <a:gd name="T17" fmla="*/ 3 w 3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3">
                  <a:moveTo>
                    <a:pt x="3" y="0"/>
                  </a:moveTo>
                  <a:lnTo>
                    <a:pt x="0" y="7"/>
                  </a:lnTo>
                  <a:lnTo>
                    <a:pt x="0" y="23"/>
                  </a:lnTo>
                  <a:lnTo>
                    <a:pt x="3" y="1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7" name="Freeform 275"/>
            <p:cNvSpPr>
              <a:spLocks/>
            </p:cNvSpPr>
            <p:nvPr/>
          </p:nvSpPr>
          <p:spPr bwMode="auto">
            <a:xfrm>
              <a:off x="1743" y="2602"/>
              <a:ext cx="1" cy="8"/>
            </a:xfrm>
            <a:custGeom>
              <a:avLst/>
              <a:gdLst>
                <a:gd name="T0" fmla="*/ 0 w 2"/>
                <a:gd name="T1" fmla="*/ 0 h 23"/>
                <a:gd name="T2" fmla="*/ 1 w 2"/>
                <a:gd name="T3" fmla="*/ 0 h 23"/>
                <a:gd name="T4" fmla="*/ 1 w 2"/>
                <a:gd name="T5" fmla="*/ 0 h 23"/>
                <a:gd name="T6" fmla="*/ 0 w 2"/>
                <a:gd name="T7" fmla="*/ 0 h 23"/>
                <a:gd name="T8" fmla="*/ 0 w 2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3"/>
                <a:gd name="T17" fmla="*/ 2 w 2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3">
                  <a:moveTo>
                    <a:pt x="0" y="0"/>
                  </a:moveTo>
                  <a:lnTo>
                    <a:pt x="2" y="7"/>
                  </a:lnTo>
                  <a:lnTo>
                    <a:pt x="2" y="23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8" name="Freeform 276"/>
            <p:cNvSpPr>
              <a:spLocks/>
            </p:cNvSpPr>
            <p:nvPr/>
          </p:nvSpPr>
          <p:spPr bwMode="auto">
            <a:xfrm>
              <a:off x="1734" y="2608"/>
              <a:ext cx="9" cy="2"/>
            </a:xfrm>
            <a:custGeom>
              <a:avLst/>
              <a:gdLst>
                <a:gd name="T0" fmla="*/ 0 w 27"/>
                <a:gd name="T1" fmla="*/ 0 h 5"/>
                <a:gd name="T2" fmla="*/ 0 w 27"/>
                <a:gd name="T3" fmla="*/ 0 h 5"/>
                <a:gd name="T4" fmla="*/ 0 w 27"/>
                <a:gd name="T5" fmla="*/ 0 h 5"/>
                <a:gd name="T6" fmla="*/ 0 w 27"/>
                <a:gd name="T7" fmla="*/ 0 h 5"/>
                <a:gd name="T8" fmla="*/ 0 w 27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"/>
                <a:gd name="T16" fmla="*/ 0 h 5"/>
                <a:gd name="T17" fmla="*/ 27 w 27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" h="5">
                  <a:moveTo>
                    <a:pt x="3" y="0"/>
                  </a:moveTo>
                  <a:lnTo>
                    <a:pt x="0" y="5"/>
                  </a:lnTo>
                  <a:lnTo>
                    <a:pt x="27" y="5"/>
                  </a:lnTo>
                  <a:lnTo>
                    <a:pt x="2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9" name="Rectangle 277"/>
            <p:cNvSpPr>
              <a:spLocks noChangeArrowheads="1"/>
            </p:cNvSpPr>
            <p:nvPr/>
          </p:nvSpPr>
          <p:spPr bwMode="auto">
            <a:xfrm>
              <a:off x="1747" y="2613"/>
              <a:ext cx="12" cy="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0" name="Rectangle 278"/>
            <p:cNvSpPr>
              <a:spLocks noChangeArrowheads="1"/>
            </p:cNvSpPr>
            <p:nvPr/>
          </p:nvSpPr>
          <p:spPr bwMode="auto">
            <a:xfrm>
              <a:off x="1748" y="2613"/>
              <a:ext cx="7" cy="3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1" name="Freeform 279"/>
            <p:cNvSpPr>
              <a:spLocks/>
            </p:cNvSpPr>
            <p:nvPr/>
          </p:nvSpPr>
          <p:spPr bwMode="auto">
            <a:xfrm>
              <a:off x="1747" y="2613"/>
              <a:ext cx="2" cy="8"/>
            </a:xfrm>
            <a:custGeom>
              <a:avLst/>
              <a:gdLst>
                <a:gd name="T0" fmla="*/ 1 w 2"/>
                <a:gd name="T1" fmla="*/ 0 h 24"/>
                <a:gd name="T2" fmla="*/ 0 w 2"/>
                <a:gd name="T3" fmla="*/ 0 h 24"/>
                <a:gd name="T4" fmla="*/ 0 w 2"/>
                <a:gd name="T5" fmla="*/ 0 h 24"/>
                <a:gd name="T6" fmla="*/ 1 w 2"/>
                <a:gd name="T7" fmla="*/ 0 h 24"/>
                <a:gd name="T8" fmla="*/ 1 w 2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4"/>
                <a:gd name="T17" fmla="*/ 2 w 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4">
                  <a:moveTo>
                    <a:pt x="2" y="0"/>
                  </a:moveTo>
                  <a:lnTo>
                    <a:pt x="0" y="6"/>
                  </a:lnTo>
                  <a:lnTo>
                    <a:pt x="0" y="24"/>
                  </a:lnTo>
                  <a:lnTo>
                    <a:pt x="2" y="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2" name="Freeform 280"/>
            <p:cNvSpPr>
              <a:spLocks/>
            </p:cNvSpPr>
            <p:nvPr/>
          </p:nvSpPr>
          <p:spPr bwMode="auto">
            <a:xfrm>
              <a:off x="1755" y="2613"/>
              <a:ext cx="1" cy="8"/>
            </a:xfrm>
            <a:custGeom>
              <a:avLst/>
              <a:gdLst>
                <a:gd name="T0" fmla="*/ 0 w 4"/>
                <a:gd name="T1" fmla="*/ 0 h 24"/>
                <a:gd name="T2" fmla="*/ 0 w 4"/>
                <a:gd name="T3" fmla="*/ 0 h 24"/>
                <a:gd name="T4" fmla="*/ 0 w 4"/>
                <a:gd name="T5" fmla="*/ 0 h 24"/>
                <a:gd name="T6" fmla="*/ 0 w 4"/>
                <a:gd name="T7" fmla="*/ 0 h 24"/>
                <a:gd name="T8" fmla="*/ 0 w 4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4"/>
                <a:gd name="T17" fmla="*/ 4 w 4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4">
                  <a:moveTo>
                    <a:pt x="0" y="0"/>
                  </a:moveTo>
                  <a:lnTo>
                    <a:pt x="4" y="6"/>
                  </a:lnTo>
                  <a:lnTo>
                    <a:pt x="4" y="24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3" name="Freeform 281"/>
            <p:cNvSpPr>
              <a:spLocks/>
            </p:cNvSpPr>
            <p:nvPr/>
          </p:nvSpPr>
          <p:spPr bwMode="auto">
            <a:xfrm>
              <a:off x="1747" y="2618"/>
              <a:ext cx="9" cy="3"/>
            </a:xfrm>
            <a:custGeom>
              <a:avLst/>
              <a:gdLst>
                <a:gd name="T0" fmla="*/ 0 w 27"/>
                <a:gd name="T1" fmla="*/ 0 h 7"/>
                <a:gd name="T2" fmla="*/ 0 w 27"/>
                <a:gd name="T3" fmla="*/ 0 h 7"/>
                <a:gd name="T4" fmla="*/ 0 w 27"/>
                <a:gd name="T5" fmla="*/ 0 h 7"/>
                <a:gd name="T6" fmla="*/ 0 w 27"/>
                <a:gd name="T7" fmla="*/ 0 h 7"/>
                <a:gd name="T8" fmla="*/ 0 w 27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"/>
                <a:gd name="T16" fmla="*/ 0 h 7"/>
                <a:gd name="T17" fmla="*/ 27 w 27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" h="7">
                  <a:moveTo>
                    <a:pt x="2" y="0"/>
                  </a:moveTo>
                  <a:lnTo>
                    <a:pt x="0" y="7"/>
                  </a:lnTo>
                  <a:lnTo>
                    <a:pt x="27" y="7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4" name="Rectangle 282"/>
            <p:cNvSpPr>
              <a:spLocks noChangeArrowheads="1"/>
            </p:cNvSpPr>
            <p:nvPr/>
          </p:nvSpPr>
          <p:spPr bwMode="auto">
            <a:xfrm>
              <a:off x="1759" y="2613"/>
              <a:ext cx="11" cy="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5" name="Rectangle 283"/>
            <p:cNvSpPr>
              <a:spLocks noChangeArrowheads="1"/>
            </p:cNvSpPr>
            <p:nvPr/>
          </p:nvSpPr>
          <p:spPr bwMode="auto">
            <a:xfrm>
              <a:off x="1761" y="2613"/>
              <a:ext cx="7" cy="3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6" name="Freeform 284"/>
            <p:cNvSpPr>
              <a:spLocks/>
            </p:cNvSpPr>
            <p:nvPr/>
          </p:nvSpPr>
          <p:spPr bwMode="auto">
            <a:xfrm>
              <a:off x="1760" y="2613"/>
              <a:ext cx="1" cy="8"/>
            </a:xfrm>
            <a:custGeom>
              <a:avLst/>
              <a:gdLst>
                <a:gd name="T0" fmla="*/ 1 w 2"/>
                <a:gd name="T1" fmla="*/ 0 h 24"/>
                <a:gd name="T2" fmla="*/ 0 w 2"/>
                <a:gd name="T3" fmla="*/ 0 h 24"/>
                <a:gd name="T4" fmla="*/ 0 w 2"/>
                <a:gd name="T5" fmla="*/ 0 h 24"/>
                <a:gd name="T6" fmla="*/ 1 w 2"/>
                <a:gd name="T7" fmla="*/ 0 h 24"/>
                <a:gd name="T8" fmla="*/ 1 w 2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4"/>
                <a:gd name="T17" fmla="*/ 2 w 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4">
                  <a:moveTo>
                    <a:pt x="2" y="0"/>
                  </a:moveTo>
                  <a:lnTo>
                    <a:pt x="0" y="6"/>
                  </a:lnTo>
                  <a:lnTo>
                    <a:pt x="0" y="24"/>
                  </a:lnTo>
                  <a:lnTo>
                    <a:pt x="2" y="1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7" name="Freeform 285"/>
            <p:cNvSpPr>
              <a:spLocks/>
            </p:cNvSpPr>
            <p:nvPr/>
          </p:nvSpPr>
          <p:spPr bwMode="auto">
            <a:xfrm>
              <a:off x="1768" y="2613"/>
              <a:ext cx="2" cy="8"/>
            </a:xfrm>
            <a:custGeom>
              <a:avLst/>
              <a:gdLst>
                <a:gd name="T0" fmla="*/ 0 w 5"/>
                <a:gd name="T1" fmla="*/ 0 h 24"/>
                <a:gd name="T2" fmla="*/ 0 w 5"/>
                <a:gd name="T3" fmla="*/ 0 h 24"/>
                <a:gd name="T4" fmla="*/ 0 w 5"/>
                <a:gd name="T5" fmla="*/ 0 h 24"/>
                <a:gd name="T6" fmla="*/ 0 w 5"/>
                <a:gd name="T7" fmla="*/ 0 h 24"/>
                <a:gd name="T8" fmla="*/ 0 w 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4"/>
                <a:gd name="T17" fmla="*/ 5 w 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4">
                  <a:moveTo>
                    <a:pt x="0" y="0"/>
                  </a:moveTo>
                  <a:lnTo>
                    <a:pt x="5" y="6"/>
                  </a:lnTo>
                  <a:lnTo>
                    <a:pt x="5" y="24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8" name="Freeform 286"/>
            <p:cNvSpPr>
              <a:spLocks/>
            </p:cNvSpPr>
            <p:nvPr/>
          </p:nvSpPr>
          <p:spPr bwMode="auto">
            <a:xfrm>
              <a:off x="1760" y="2618"/>
              <a:ext cx="10" cy="3"/>
            </a:xfrm>
            <a:custGeom>
              <a:avLst/>
              <a:gdLst>
                <a:gd name="T0" fmla="*/ 0 w 29"/>
                <a:gd name="T1" fmla="*/ 0 h 7"/>
                <a:gd name="T2" fmla="*/ 0 w 29"/>
                <a:gd name="T3" fmla="*/ 0 h 7"/>
                <a:gd name="T4" fmla="*/ 0 w 29"/>
                <a:gd name="T5" fmla="*/ 0 h 7"/>
                <a:gd name="T6" fmla="*/ 0 w 29"/>
                <a:gd name="T7" fmla="*/ 0 h 7"/>
                <a:gd name="T8" fmla="*/ 0 w 29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7"/>
                <a:gd name="T17" fmla="*/ 29 w 29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7">
                  <a:moveTo>
                    <a:pt x="2" y="0"/>
                  </a:moveTo>
                  <a:lnTo>
                    <a:pt x="0" y="7"/>
                  </a:lnTo>
                  <a:lnTo>
                    <a:pt x="29" y="7"/>
                  </a:lnTo>
                  <a:lnTo>
                    <a:pt x="2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9" name="Rectangle 287"/>
            <p:cNvSpPr>
              <a:spLocks noChangeArrowheads="1"/>
            </p:cNvSpPr>
            <p:nvPr/>
          </p:nvSpPr>
          <p:spPr bwMode="auto">
            <a:xfrm>
              <a:off x="1734" y="2613"/>
              <a:ext cx="10" cy="8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0" name="Rectangle 288"/>
            <p:cNvSpPr>
              <a:spLocks noChangeArrowheads="1"/>
            </p:cNvSpPr>
            <p:nvPr/>
          </p:nvSpPr>
          <p:spPr bwMode="auto">
            <a:xfrm>
              <a:off x="1735" y="2613"/>
              <a:ext cx="8" cy="3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1" name="Freeform 289"/>
            <p:cNvSpPr>
              <a:spLocks/>
            </p:cNvSpPr>
            <p:nvPr/>
          </p:nvSpPr>
          <p:spPr bwMode="auto">
            <a:xfrm>
              <a:off x="1734" y="2613"/>
              <a:ext cx="1" cy="8"/>
            </a:xfrm>
            <a:custGeom>
              <a:avLst/>
              <a:gdLst>
                <a:gd name="T0" fmla="*/ 0 w 3"/>
                <a:gd name="T1" fmla="*/ 0 h 24"/>
                <a:gd name="T2" fmla="*/ 0 w 3"/>
                <a:gd name="T3" fmla="*/ 0 h 24"/>
                <a:gd name="T4" fmla="*/ 0 w 3"/>
                <a:gd name="T5" fmla="*/ 0 h 24"/>
                <a:gd name="T6" fmla="*/ 0 w 3"/>
                <a:gd name="T7" fmla="*/ 0 h 24"/>
                <a:gd name="T8" fmla="*/ 0 w 3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4"/>
                <a:gd name="T17" fmla="*/ 3 w 3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4">
                  <a:moveTo>
                    <a:pt x="3" y="0"/>
                  </a:moveTo>
                  <a:lnTo>
                    <a:pt x="0" y="6"/>
                  </a:lnTo>
                  <a:lnTo>
                    <a:pt x="0" y="24"/>
                  </a:lnTo>
                  <a:lnTo>
                    <a:pt x="3" y="1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2" name="Freeform 290"/>
            <p:cNvSpPr>
              <a:spLocks/>
            </p:cNvSpPr>
            <p:nvPr/>
          </p:nvSpPr>
          <p:spPr bwMode="auto">
            <a:xfrm>
              <a:off x="1743" y="2613"/>
              <a:ext cx="1" cy="8"/>
            </a:xfrm>
            <a:custGeom>
              <a:avLst/>
              <a:gdLst>
                <a:gd name="T0" fmla="*/ 0 w 2"/>
                <a:gd name="T1" fmla="*/ 0 h 24"/>
                <a:gd name="T2" fmla="*/ 1 w 2"/>
                <a:gd name="T3" fmla="*/ 0 h 24"/>
                <a:gd name="T4" fmla="*/ 1 w 2"/>
                <a:gd name="T5" fmla="*/ 0 h 24"/>
                <a:gd name="T6" fmla="*/ 0 w 2"/>
                <a:gd name="T7" fmla="*/ 0 h 24"/>
                <a:gd name="T8" fmla="*/ 0 w 2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4"/>
                <a:gd name="T17" fmla="*/ 2 w 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4">
                  <a:moveTo>
                    <a:pt x="0" y="0"/>
                  </a:moveTo>
                  <a:lnTo>
                    <a:pt x="2" y="6"/>
                  </a:lnTo>
                  <a:lnTo>
                    <a:pt x="2" y="24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3" name="Freeform 291"/>
            <p:cNvSpPr>
              <a:spLocks/>
            </p:cNvSpPr>
            <p:nvPr/>
          </p:nvSpPr>
          <p:spPr bwMode="auto">
            <a:xfrm>
              <a:off x="1734" y="2618"/>
              <a:ext cx="9" cy="3"/>
            </a:xfrm>
            <a:custGeom>
              <a:avLst/>
              <a:gdLst>
                <a:gd name="T0" fmla="*/ 0 w 27"/>
                <a:gd name="T1" fmla="*/ 0 h 7"/>
                <a:gd name="T2" fmla="*/ 0 w 27"/>
                <a:gd name="T3" fmla="*/ 0 h 7"/>
                <a:gd name="T4" fmla="*/ 0 w 27"/>
                <a:gd name="T5" fmla="*/ 0 h 7"/>
                <a:gd name="T6" fmla="*/ 0 w 27"/>
                <a:gd name="T7" fmla="*/ 0 h 7"/>
                <a:gd name="T8" fmla="*/ 0 w 27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"/>
                <a:gd name="T16" fmla="*/ 0 h 7"/>
                <a:gd name="T17" fmla="*/ 27 w 27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" h="7">
                  <a:moveTo>
                    <a:pt x="3" y="0"/>
                  </a:moveTo>
                  <a:lnTo>
                    <a:pt x="0" y="7"/>
                  </a:lnTo>
                  <a:lnTo>
                    <a:pt x="27" y="7"/>
                  </a:lnTo>
                  <a:lnTo>
                    <a:pt x="2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4" name="Rectangle 292"/>
            <p:cNvSpPr>
              <a:spLocks noChangeArrowheads="1"/>
            </p:cNvSpPr>
            <p:nvPr/>
          </p:nvSpPr>
          <p:spPr bwMode="auto">
            <a:xfrm>
              <a:off x="1747" y="2623"/>
              <a:ext cx="12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5" name="Rectangle 293"/>
            <p:cNvSpPr>
              <a:spLocks noChangeArrowheads="1"/>
            </p:cNvSpPr>
            <p:nvPr/>
          </p:nvSpPr>
          <p:spPr bwMode="auto">
            <a:xfrm>
              <a:off x="1748" y="2623"/>
              <a:ext cx="7" cy="6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6" name="Freeform 294"/>
            <p:cNvSpPr>
              <a:spLocks/>
            </p:cNvSpPr>
            <p:nvPr/>
          </p:nvSpPr>
          <p:spPr bwMode="auto">
            <a:xfrm>
              <a:off x="1747" y="2623"/>
              <a:ext cx="2" cy="9"/>
            </a:xfrm>
            <a:custGeom>
              <a:avLst/>
              <a:gdLst>
                <a:gd name="T0" fmla="*/ 1 w 2"/>
                <a:gd name="T1" fmla="*/ 0 h 24"/>
                <a:gd name="T2" fmla="*/ 0 w 2"/>
                <a:gd name="T3" fmla="*/ 0 h 24"/>
                <a:gd name="T4" fmla="*/ 0 w 2"/>
                <a:gd name="T5" fmla="*/ 0 h 24"/>
                <a:gd name="T6" fmla="*/ 1 w 2"/>
                <a:gd name="T7" fmla="*/ 0 h 24"/>
                <a:gd name="T8" fmla="*/ 1 w 2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4"/>
                <a:gd name="T17" fmla="*/ 2 w 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4">
                  <a:moveTo>
                    <a:pt x="2" y="0"/>
                  </a:moveTo>
                  <a:lnTo>
                    <a:pt x="0" y="7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7" name="Freeform 295"/>
            <p:cNvSpPr>
              <a:spLocks/>
            </p:cNvSpPr>
            <p:nvPr/>
          </p:nvSpPr>
          <p:spPr bwMode="auto">
            <a:xfrm>
              <a:off x="1755" y="2623"/>
              <a:ext cx="1" cy="9"/>
            </a:xfrm>
            <a:custGeom>
              <a:avLst/>
              <a:gdLst>
                <a:gd name="T0" fmla="*/ 0 w 4"/>
                <a:gd name="T1" fmla="*/ 0 h 24"/>
                <a:gd name="T2" fmla="*/ 0 w 4"/>
                <a:gd name="T3" fmla="*/ 0 h 24"/>
                <a:gd name="T4" fmla="*/ 0 w 4"/>
                <a:gd name="T5" fmla="*/ 0 h 24"/>
                <a:gd name="T6" fmla="*/ 0 w 4"/>
                <a:gd name="T7" fmla="*/ 0 h 24"/>
                <a:gd name="T8" fmla="*/ 0 w 4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4"/>
                <a:gd name="T17" fmla="*/ 4 w 4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4">
                  <a:moveTo>
                    <a:pt x="0" y="0"/>
                  </a:moveTo>
                  <a:lnTo>
                    <a:pt x="4" y="7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8" name="Freeform 296"/>
            <p:cNvSpPr>
              <a:spLocks/>
            </p:cNvSpPr>
            <p:nvPr/>
          </p:nvSpPr>
          <p:spPr bwMode="auto">
            <a:xfrm>
              <a:off x="1747" y="2629"/>
              <a:ext cx="9" cy="3"/>
            </a:xfrm>
            <a:custGeom>
              <a:avLst/>
              <a:gdLst>
                <a:gd name="T0" fmla="*/ 0 w 27"/>
                <a:gd name="T1" fmla="*/ 0 h 6"/>
                <a:gd name="T2" fmla="*/ 0 w 27"/>
                <a:gd name="T3" fmla="*/ 0 h 6"/>
                <a:gd name="T4" fmla="*/ 0 w 27"/>
                <a:gd name="T5" fmla="*/ 0 h 6"/>
                <a:gd name="T6" fmla="*/ 0 w 27"/>
                <a:gd name="T7" fmla="*/ 0 h 6"/>
                <a:gd name="T8" fmla="*/ 0 w 27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"/>
                <a:gd name="T16" fmla="*/ 0 h 6"/>
                <a:gd name="T17" fmla="*/ 27 w 2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" h="6">
                  <a:moveTo>
                    <a:pt x="2" y="0"/>
                  </a:moveTo>
                  <a:lnTo>
                    <a:pt x="0" y="6"/>
                  </a:lnTo>
                  <a:lnTo>
                    <a:pt x="27" y="6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9" name="Rectangle 297"/>
            <p:cNvSpPr>
              <a:spLocks noChangeArrowheads="1"/>
            </p:cNvSpPr>
            <p:nvPr/>
          </p:nvSpPr>
          <p:spPr bwMode="auto">
            <a:xfrm>
              <a:off x="1759" y="2623"/>
              <a:ext cx="11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0" name="Rectangle 298"/>
            <p:cNvSpPr>
              <a:spLocks noChangeArrowheads="1"/>
            </p:cNvSpPr>
            <p:nvPr/>
          </p:nvSpPr>
          <p:spPr bwMode="auto">
            <a:xfrm>
              <a:off x="1761" y="2623"/>
              <a:ext cx="7" cy="6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1" name="Freeform 299"/>
            <p:cNvSpPr>
              <a:spLocks/>
            </p:cNvSpPr>
            <p:nvPr/>
          </p:nvSpPr>
          <p:spPr bwMode="auto">
            <a:xfrm>
              <a:off x="1760" y="2623"/>
              <a:ext cx="1" cy="9"/>
            </a:xfrm>
            <a:custGeom>
              <a:avLst/>
              <a:gdLst>
                <a:gd name="T0" fmla="*/ 1 w 2"/>
                <a:gd name="T1" fmla="*/ 0 h 24"/>
                <a:gd name="T2" fmla="*/ 0 w 2"/>
                <a:gd name="T3" fmla="*/ 0 h 24"/>
                <a:gd name="T4" fmla="*/ 0 w 2"/>
                <a:gd name="T5" fmla="*/ 0 h 24"/>
                <a:gd name="T6" fmla="*/ 1 w 2"/>
                <a:gd name="T7" fmla="*/ 0 h 24"/>
                <a:gd name="T8" fmla="*/ 1 w 2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4"/>
                <a:gd name="T17" fmla="*/ 2 w 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4">
                  <a:moveTo>
                    <a:pt x="2" y="0"/>
                  </a:moveTo>
                  <a:lnTo>
                    <a:pt x="0" y="7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2" name="Freeform 300"/>
            <p:cNvSpPr>
              <a:spLocks/>
            </p:cNvSpPr>
            <p:nvPr/>
          </p:nvSpPr>
          <p:spPr bwMode="auto">
            <a:xfrm>
              <a:off x="1768" y="2623"/>
              <a:ext cx="2" cy="9"/>
            </a:xfrm>
            <a:custGeom>
              <a:avLst/>
              <a:gdLst>
                <a:gd name="T0" fmla="*/ 0 w 5"/>
                <a:gd name="T1" fmla="*/ 0 h 24"/>
                <a:gd name="T2" fmla="*/ 0 w 5"/>
                <a:gd name="T3" fmla="*/ 0 h 24"/>
                <a:gd name="T4" fmla="*/ 0 w 5"/>
                <a:gd name="T5" fmla="*/ 0 h 24"/>
                <a:gd name="T6" fmla="*/ 0 w 5"/>
                <a:gd name="T7" fmla="*/ 0 h 24"/>
                <a:gd name="T8" fmla="*/ 0 w 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4"/>
                <a:gd name="T17" fmla="*/ 5 w 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4">
                  <a:moveTo>
                    <a:pt x="0" y="0"/>
                  </a:moveTo>
                  <a:lnTo>
                    <a:pt x="5" y="7"/>
                  </a:lnTo>
                  <a:lnTo>
                    <a:pt x="5" y="24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3" name="Freeform 301"/>
            <p:cNvSpPr>
              <a:spLocks/>
            </p:cNvSpPr>
            <p:nvPr/>
          </p:nvSpPr>
          <p:spPr bwMode="auto">
            <a:xfrm>
              <a:off x="1760" y="2629"/>
              <a:ext cx="10" cy="3"/>
            </a:xfrm>
            <a:custGeom>
              <a:avLst/>
              <a:gdLst>
                <a:gd name="T0" fmla="*/ 0 w 29"/>
                <a:gd name="T1" fmla="*/ 0 h 6"/>
                <a:gd name="T2" fmla="*/ 0 w 29"/>
                <a:gd name="T3" fmla="*/ 0 h 6"/>
                <a:gd name="T4" fmla="*/ 0 w 29"/>
                <a:gd name="T5" fmla="*/ 0 h 6"/>
                <a:gd name="T6" fmla="*/ 0 w 29"/>
                <a:gd name="T7" fmla="*/ 0 h 6"/>
                <a:gd name="T8" fmla="*/ 0 w 29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6"/>
                <a:gd name="T17" fmla="*/ 29 w 29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6">
                  <a:moveTo>
                    <a:pt x="2" y="0"/>
                  </a:moveTo>
                  <a:lnTo>
                    <a:pt x="0" y="6"/>
                  </a:lnTo>
                  <a:lnTo>
                    <a:pt x="29" y="6"/>
                  </a:lnTo>
                  <a:lnTo>
                    <a:pt x="2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4" name="Rectangle 302"/>
            <p:cNvSpPr>
              <a:spLocks noChangeArrowheads="1"/>
            </p:cNvSpPr>
            <p:nvPr/>
          </p:nvSpPr>
          <p:spPr bwMode="auto">
            <a:xfrm>
              <a:off x="1734" y="2623"/>
              <a:ext cx="10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5" name="Rectangle 303"/>
            <p:cNvSpPr>
              <a:spLocks noChangeArrowheads="1"/>
            </p:cNvSpPr>
            <p:nvPr/>
          </p:nvSpPr>
          <p:spPr bwMode="auto">
            <a:xfrm>
              <a:off x="1735" y="2623"/>
              <a:ext cx="8" cy="6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6" name="Freeform 304"/>
            <p:cNvSpPr>
              <a:spLocks/>
            </p:cNvSpPr>
            <p:nvPr/>
          </p:nvSpPr>
          <p:spPr bwMode="auto">
            <a:xfrm>
              <a:off x="1734" y="2623"/>
              <a:ext cx="1" cy="9"/>
            </a:xfrm>
            <a:custGeom>
              <a:avLst/>
              <a:gdLst>
                <a:gd name="T0" fmla="*/ 0 w 3"/>
                <a:gd name="T1" fmla="*/ 0 h 24"/>
                <a:gd name="T2" fmla="*/ 0 w 3"/>
                <a:gd name="T3" fmla="*/ 0 h 24"/>
                <a:gd name="T4" fmla="*/ 0 w 3"/>
                <a:gd name="T5" fmla="*/ 0 h 24"/>
                <a:gd name="T6" fmla="*/ 0 w 3"/>
                <a:gd name="T7" fmla="*/ 0 h 24"/>
                <a:gd name="T8" fmla="*/ 0 w 3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4"/>
                <a:gd name="T17" fmla="*/ 3 w 3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4">
                  <a:moveTo>
                    <a:pt x="3" y="0"/>
                  </a:moveTo>
                  <a:lnTo>
                    <a:pt x="0" y="7"/>
                  </a:lnTo>
                  <a:lnTo>
                    <a:pt x="0" y="24"/>
                  </a:lnTo>
                  <a:lnTo>
                    <a:pt x="3" y="1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7" name="Freeform 305"/>
            <p:cNvSpPr>
              <a:spLocks/>
            </p:cNvSpPr>
            <p:nvPr/>
          </p:nvSpPr>
          <p:spPr bwMode="auto">
            <a:xfrm>
              <a:off x="1743" y="2623"/>
              <a:ext cx="1" cy="9"/>
            </a:xfrm>
            <a:custGeom>
              <a:avLst/>
              <a:gdLst>
                <a:gd name="T0" fmla="*/ 0 w 2"/>
                <a:gd name="T1" fmla="*/ 0 h 24"/>
                <a:gd name="T2" fmla="*/ 1 w 2"/>
                <a:gd name="T3" fmla="*/ 0 h 24"/>
                <a:gd name="T4" fmla="*/ 1 w 2"/>
                <a:gd name="T5" fmla="*/ 0 h 24"/>
                <a:gd name="T6" fmla="*/ 0 w 2"/>
                <a:gd name="T7" fmla="*/ 0 h 24"/>
                <a:gd name="T8" fmla="*/ 0 w 2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4"/>
                <a:gd name="T17" fmla="*/ 2 w 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4">
                  <a:moveTo>
                    <a:pt x="0" y="0"/>
                  </a:moveTo>
                  <a:lnTo>
                    <a:pt x="2" y="7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8" name="Freeform 306"/>
            <p:cNvSpPr>
              <a:spLocks/>
            </p:cNvSpPr>
            <p:nvPr/>
          </p:nvSpPr>
          <p:spPr bwMode="auto">
            <a:xfrm>
              <a:off x="1734" y="2629"/>
              <a:ext cx="9" cy="3"/>
            </a:xfrm>
            <a:custGeom>
              <a:avLst/>
              <a:gdLst>
                <a:gd name="T0" fmla="*/ 0 w 27"/>
                <a:gd name="T1" fmla="*/ 0 h 6"/>
                <a:gd name="T2" fmla="*/ 0 w 27"/>
                <a:gd name="T3" fmla="*/ 0 h 6"/>
                <a:gd name="T4" fmla="*/ 0 w 27"/>
                <a:gd name="T5" fmla="*/ 0 h 6"/>
                <a:gd name="T6" fmla="*/ 0 w 27"/>
                <a:gd name="T7" fmla="*/ 0 h 6"/>
                <a:gd name="T8" fmla="*/ 0 w 27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"/>
                <a:gd name="T16" fmla="*/ 0 h 6"/>
                <a:gd name="T17" fmla="*/ 27 w 2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" h="6">
                  <a:moveTo>
                    <a:pt x="3" y="0"/>
                  </a:moveTo>
                  <a:lnTo>
                    <a:pt x="0" y="6"/>
                  </a:lnTo>
                  <a:lnTo>
                    <a:pt x="27" y="6"/>
                  </a:lnTo>
                  <a:lnTo>
                    <a:pt x="2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9" name="Rectangle 307"/>
            <p:cNvSpPr>
              <a:spLocks noChangeArrowheads="1"/>
            </p:cNvSpPr>
            <p:nvPr/>
          </p:nvSpPr>
          <p:spPr bwMode="auto">
            <a:xfrm>
              <a:off x="1747" y="2634"/>
              <a:ext cx="12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0" name="Rectangle 308"/>
            <p:cNvSpPr>
              <a:spLocks noChangeArrowheads="1"/>
            </p:cNvSpPr>
            <p:nvPr/>
          </p:nvSpPr>
          <p:spPr bwMode="auto">
            <a:xfrm>
              <a:off x="1748" y="2633"/>
              <a:ext cx="7" cy="6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1" name="Freeform 309"/>
            <p:cNvSpPr>
              <a:spLocks/>
            </p:cNvSpPr>
            <p:nvPr/>
          </p:nvSpPr>
          <p:spPr bwMode="auto">
            <a:xfrm>
              <a:off x="1747" y="2633"/>
              <a:ext cx="2" cy="8"/>
            </a:xfrm>
            <a:custGeom>
              <a:avLst/>
              <a:gdLst>
                <a:gd name="T0" fmla="*/ 1 w 2"/>
                <a:gd name="T1" fmla="*/ 0 h 23"/>
                <a:gd name="T2" fmla="*/ 0 w 2"/>
                <a:gd name="T3" fmla="*/ 0 h 23"/>
                <a:gd name="T4" fmla="*/ 0 w 2"/>
                <a:gd name="T5" fmla="*/ 0 h 23"/>
                <a:gd name="T6" fmla="*/ 1 w 2"/>
                <a:gd name="T7" fmla="*/ 0 h 23"/>
                <a:gd name="T8" fmla="*/ 1 w 2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3"/>
                <a:gd name="T17" fmla="*/ 2 w 2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3">
                  <a:moveTo>
                    <a:pt x="2" y="0"/>
                  </a:moveTo>
                  <a:lnTo>
                    <a:pt x="0" y="5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2" name="Freeform 310"/>
            <p:cNvSpPr>
              <a:spLocks/>
            </p:cNvSpPr>
            <p:nvPr/>
          </p:nvSpPr>
          <p:spPr bwMode="auto">
            <a:xfrm>
              <a:off x="1755" y="2633"/>
              <a:ext cx="1" cy="8"/>
            </a:xfrm>
            <a:custGeom>
              <a:avLst/>
              <a:gdLst>
                <a:gd name="T0" fmla="*/ 0 w 4"/>
                <a:gd name="T1" fmla="*/ 0 h 23"/>
                <a:gd name="T2" fmla="*/ 0 w 4"/>
                <a:gd name="T3" fmla="*/ 0 h 23"/>
                <a:gd name="T4" fmla="*/ 0 w 4"/>
                <a:gd name="T5" fmla="*/ 0 h 23"/>
                <a:gd name="T6" fmla="*/ 0 w 4"/>
                <a:gd name="T7" fmla="*/ 0 h 23"/>
                <a:gd name="T8" fmla="*/ 0 w 4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3"/>
                <a:gd name="T17" fmla="*/ 4 w 4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3">
                  <a:moveTo>
                    <a:pt x="0" y="0"/>
                  </a:moveTo>
                  <a:lnTo>
                    <a:pt x="4" y="5"/>
                  </a:lnTo>
                  <a:lnTo>
                    <a:pt x="4" y="23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3" name="Freeform 311"/>
            <p:cNvSpPr>
              <a:spLocks/>
            </p:cNvSpPr>
            <p:nvPr/>
          </p:nvSpPr>
          <p:spPr bwMode="auto">
            <a:xfrm>
              <a:off x="1747" y="2639"/>
              <a:ext cx="9" cy="2"/>
            </a:xfrm>
            <a:custGeom>
              <a:avLst/>
              <a:gdLst>
                <a:gd name="T0" fmla="*/ 0 w 27"/>
                <a:gd name="T1" fmla="*/ 0 h 7"/>
                <a:gd name="T2" fmla="*/ 0 w 27"/>
                <a:gd name="T3" fmla="*/ 0 h 7"/>
                <a:gd name="T4" fmla="*/ 0 w 27"/>
                <a:gd name="T5" fmla="*/ 0 h 7"/>
                <a:gd name="T6" fmla="*/ 0 w 27"/>
                <a:gd name="T7" fmla="*/ 0 h 7"/>
                <a:gd name="T8" fmla="*/ 0 w 27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"/>
                <a:gd name="T16" fmla="*/ 0 h 7"/>
                <a:gd name="T17" fmla="*/ 27 w 27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" h="7">
                  <a:moveTo>
                    <a:pt x="2" y="0"/>
                  </a:moveTo>
                  <a:lnTo>
                    <a:pt x="0" y="7"/>
                  </a:lnTo>
                  <a:lnTo>
                    <a:pt x="27" y="7"/>
                  </a:lnTo>
                  <a:lnTo>
                    <a:pt x="23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4" name="Rectangle 312"/>
            <p:cNvSpPr>
              <a:spLocks noChangeArrowheads="1"/>
            </p:cNvSpPr>
            <p:nvPr/>
          </p:nvSpPr>
          <p:spPr bwMode="auto">
            <a:xfrm>
              <a:off x="1759" y="2634"/>
              <a:ext cx="11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5" name="Rectangle 313"/>
            <p:cNvSpPr>
              <a:spLocks noChangeArrowheads="1"/>
            </p:cNvSpPr>
            <p:nvPr/>
          </p:nvSpPr>
          <p:spPr bwMode="auto">
            <a:xfrm>
              <a:off x="1761" y="2633"/>
              <a:ext cx="7" cy="6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6" name="Freeform 314"/>
            <p:cNvSpPr>
              <a:spLocks/>
            </p:cNvSpPr>
            <p:nvPr/>
          </p:nvSpPr>
          <p:spPr bwMode="auto">
            <a:xfrm>
              <a:off x="1760" y="2633"/>
              <a:ext cx="1" cy="8"/>
            </a:xfrm>
            <a:custGeom>
              <a:avLst/>
              <a:gdLst>
                <a:gd name="T0" fmla="*/ 1 w 2"/>
                <a:gd name="T1" fmla="*/ 0 h 23"/>
                <a:gd name="T2" fmla="*/ 0 w 2"/>
                <a:gd name="T3" fmla="*/ 0 h 23"/>
                <a:gd name="T4" fmla="*/ 0 w 2"/>
                <a:gd name="T5" fmla="*/ 0 h 23"/>
                <a:gd name="T6" fmla="*/ 1 w 2"/>
                <a:gd name="T7" fmla="*/ 0 h 23"/>
                <a:gd name="T8" fmla="*/ 1 w 2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3"/>
                <a:gd name="T17" fmla="*/ 2 w 2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3">
                  <a:moveTo>
                    <a:pt x="2" y="0"/>
                  </a:moveTo>
                  <a:lnTo>
                    <a:pt x="0" y="5"/>
                  </a:lnTo>
                  <a:lnTo>
                    <a:pt x="0" y="23"/>
                  </a:lnTo>
                  <a:lnTo>
                    <a:pt x="2" y="1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7" name="Freeform 315"/>
            <p:cNvSpPr>
              <a:spLocks/>
            </p:cNvSpPr>
            <p:nvPr/>
          </p:nvSpPr>
          <p:spPr bwMode="auto">
            <a:xfrm>
              <a:off x="1768" y="2633"/>
              <a:ext cx="2" cy="8"/>
            </a:xfrm>
            <a:custGeom>
              <a:avLst/>
              <a:gdLst>
                <a:gd name="T0" fmla="*/ 0 w 5"/>
                <a:gd name="T1" fmla="*/ 0 h 23"/>
                <a:gd name="T2" fmla="*/ 0 w 5"/>
                <a:gd name="T3" fmla="*/ 0 h 23"/>
                <a:gd name="T4" fmla="*/ 0 w 5"/>
                <a:gd name="T5" fmla="*/ 0 h 23"/>
                <a:gd name="T6" fmla="*/ 0 w 5"/>
                <a:gd name="T7" fmla="*/ 0 h 23"/>
                <a:gd name="T8" fmla="*/ 0 w 5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3"/>
                <a:gd name="T17" fmla="*/ 5 w 5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3">
                  <a:moveTo>
                    <a:pt x="0" y="0"/>
                  </a:moveTo>
                  <a:lnTo>
                    <a:pt x="5" y="5"/>
                  </a:lnTo>
                  <a:lnTo>
                    <a:pt x="5" y="23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8" name="Freeform 316"/>
            <p:cNvSpPr>
              <a:spLocks/>
            </p:cNvSpPr>
            <p:nvPr/>
          </p:nvSpPr>
          <p:spPr bwMode="auto">
            <a:xfrm>
              <a:off x="1760" y="2639"/>
              <a:ext cx="10" cy="2"/>
            </a:xfrm>
            <a:custGeom>
              <a:avLst/>
              <a:gdLst>
                <a:gd name="T0" fmla="*/ 0 w 29"/>
                <a:gd name="T1" fmla="*/ 0 h 7"/>
                <a:gd name="T2" fmla="*/ 0 w 29"/>
                <a:gd name="T3" fmla="*/ 0 h 7"/>
                <a:gd name="T4" fmla="*/ 0 w 29"/>
                <a:gd name="T5" fmla="*/ 0 h 7"/>
                <a:gd name="T6" fmla="*/ 0 w 29"/>
                <a:gd name="T7" fmla="*/ 0 h 7"/>
                <a:gd name="T8" fmla="*/ 0 w 29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"/>
                <a:gd name="T16" fmla="*/ 0 h 7"/>
                <a:gd name="T17" fmla="*/ 29 w 29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" h="7">
                  <a:moveTo>
                    <a:pt x="2" y="0"/>
                  </a:moveTo>
                  <a:lnTo>
                    <a:pt x="0" y="7"/>
                  </a:lnTo>
                  <a:lnTo>
                    <a:pt x="29" y="7"/>
                  </a:lnTo>
                  <a:lnTo>
                    <a:pt x="2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9" name="Rectangle 317"/>
            <p:cNvSpPr>
              <a:spLocks noChangeArrowheads="1"/>
            </p:cNvSpPr>
            <p:nvPr/>
          </p:nvSpPr>
          <p:spPr bwMode="auto">
            <a:xfrm>
              <a:off x="1734" y="2634"/>
              <a:ext cx="10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0" name="Rectangle 318"/>
            <p:cNvSpPr>
              <a:spLocks noChangeArrowheads="1"/>
            </p:cNvSpPr>
            <p:nvPr/>
          </p:nvSpPr>
          <p:spPr bwMode="auto">
            <a:xfrm>
              <a:off x="1735" y="2633"/>
              <a:ext cx="8" cy="6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1" name="Freeform 319"/>
            <p:cNvSpPr>
              <a:spLocks/>
            </p:cNvSpPr>
            <p:nvPr/>
          </p:nvSpPr>
          <p:spPr bwMode="auto">
            <a:xfrm>
              <a:off x="1734" y="2633"/>
              <a:ext cx="1" cy="8"/>
            </a:xfrm>
            <a:custGeom>
              <a:avLst/>
              <a:gdLst>
                <a:gd name="T0" fmla="*/ 0 w 3"/>
                <a:gd name="T1" fmla="*/ 0 h 23"/>
                <a:gd name="T2" fmla="*/ 0 w 3"/>
                <a:gd name="T3" fmla="*/ 0 h 23"/>
                <a:gd name="T4" fmla="*/ 0 w 3"/>
                <a:gd name="T5" fmla="*/ 0 h 23"/>
                <a:gd name="T6" fmla="*/ 0 w 3"/>
                <a:gd name="T7" fmla="*/ 0 h 23"/>
                <a:gd name="T8" fmla="*/ 0 w 3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3"/>
                <a:gd name="T17" fmla="*/ 3 w 3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3">
                  <a:moveTo>
                    <a:pt x="3" y="0"/>
                  </a:moveTo>
                  <a:lnTo>
                    <a:pt x="0" y="5"/>
                  </a:lnTo>
                  <a:lnTo>
                    <a:pt x="0" y="23"/>
                  </a:lnTo>
                  <a:lnTo>
                    <a:pt x="3" y="1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2" name="Freeform 320"/>
            <p:cNvSpPr>
              <a:spLocks/>
            </p:cNvSpPr>
            <p:nvPr/>
          </p:nvSpPr>
          <p:spPr bwMode="auto">
            <a:xfrm>
              <a:off x="1743" y="2633"/>
              <a:ext cx="1" cy="8"/>
            </a:xfrm>
            <a:custGeom>
              <a:avLst/>
              <a:gdLst>
                <a:gd name="T0" fmla="*/ 0 w 2"/>
                <a:gd name="T1" fmla="*/ 0 h 23"/>
                <a:gd name="T2" fmla="*/ 1 w 2"/>
                <a:gd name="T3" fmla="*/ 0 h 23"/>
                <a:gd name="T4" fmla="*/ 1 w 2"/>
                <a:gd name="T5" fmla="*/ 0 h 23"/>
                <a:gd name="T6" fmla="*/ 0 w 2"/>
                <a:gd name="T7" fmla="*/ 0 h 23"/>
                <a:gd name="T8" fmla="*/ 0 w 2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3"/>
                <a:gd name="T17" fmla="*/ 2 w 2"/>
                <a:gd name="T18" fmla="*/ 23 h 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3">
                  <a:moveTo>
                    <a:pt x="0" y="0"/>
                  </a:moveTo>
                  <a:lnTo>
                    <a:pt x="2" y="5"/>
                  </a:lnTo>
                  <a:lnTo>
                    <a:pt x="2" y="23"/>
                  </a:lnTo>
                  <a:lnTo>
                    <a:pt x="0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A5A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3" name="Freeform 321"/>
            <p:cNvSpPr>
              <a:spLocks/>
            </p:cNvSpPr>
            <p:nvPr/>
          </p:nvSpPr>
          <p:spPr bwMode="auto">
            <a:xfrm>
              <a:off x="1734" y="2639"/>
              <a:ext cx="9" cy="2"/>
            </a:xfrm>
            <a:custGeom>
              <a:avLst/>
              <a:gdLst>
                <a:gd name="T0" fmla="*/ 0 w 27"/>
                <a:gd name="T1" fmla="*/ 0 h 7"/>
                <a:gd name="T2" fmla="*/ 0 w 27"/>
                <a:gd name="T3" fmla="*/ 0 h 7"/>
                <a:gd name="T4" fmla="*/ 0 w 27"/>
                <a:gd name="T5" fmla="*/ 0 h 7"/>
                <a:gd name="T6" fmla="*/ 0 w 27"/>
                <a:gd name="T7" fmla="*/ 0 h 7"/>
                <a:gd name="T8" fmla="*/ 0 w 27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"/>
                <a:gd name="T16" fmla="*/ 0 h 7"/>
                <a:gd name="T17" fmla="*/ 27 w 27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" h="7">
                  <a:moveTo>
                    <a:pt x="3" y="0"/>
                  </a:moveTo>
                  <a:lnTo>
                    <a:pt x="0" y="7"/>
                  </a:lnTo>
                  <a:lnTo>
                    <a:pt x="27" y="7"/>
                  </a:lnTo>
                  <a:lnTo>
                    <a:pt x="25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4" name="Rectangle 322"/>
            <p:cNvSpPr>
              <a:spLocks noChangeArrowheads="1"/>
            </p:cNvSpPr>
            <p:nvPr/>
          </p:nvSpPr>
          <p:spPr bwMode="auto">
            <a:xfrm>
              <a:off x="1734" y="2644"/>
              <a:ext cx="36" cy="7"/>
            </a:xfrm>
            <a:prstGeom prst="rect">
              <a:avLst/>
            </a:prstGeom>
            <a:solidFill>
              <a:srgbClr val="6E6E6E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5" name="Rectangle 323"/>
            <p:cNvSpPr>
              <a:spLocks noChangeArrowheads="1"/>
            </p:cNvSpPr>
            <p:nvPr/>
          </p:nvSpPr>
          <p:spPr bwMode="auto">
            <a:xfrm>
              <a:off x="1735" y="2644"/>
              <a:ext cx="33" cy="6"/>
            </a:xfrm>
            <a:prstGeom prst="rect">
              <a:avLst/>
            </a:prstGeom>
            <a:solidFill>
              <a:srgbClr val="DCDCDC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algn="ctr" eaLnBrk="1" hangingPunct="1"/>
              <a:endParaRPr lang="ko-KR" altLang="en-US" sz="1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6" name="Freeform 324"/>
            <p:cNvSpPr>
              <a:spLocks/>
            </p:cNvSpPr>
            <p:nvPr/>
          </p:nvSpPr>
          <p:spPr bwMode="auto">
            <a:xfrm>
              <a:off x="1709" y="2568"/>
              <a:ext cx="90" cy="26"/>
            </a:xfrm>
            <a:custGeom>
              <a:avLst/>
              <a:gdLst>
                <a:gd name="T0" fmla="*/ 0 w 272"/>
                <a:gd name="T1" fmla="*/ 0 h 77"/>
                <a:gd name="T2" fmla="*/ 0 w 272"/>
                <a:gd name="T3" fmla="*/ 0 h 77"/>
                <a:gd name="T4" fmla="*/ 0 w 272"/>
                <a:gd name="T5" fmla="*/ 0 h 77"/>
                <a:gd name="T6" fmla="*/ 0 w 272"/>
                <a:gd name="T7" fmla="*/ 0 h 77"/>
                <a:gd name="T8" fmla="*/ 0 w 272"/>
                <a:gd name="T9" fmla="*/ 0 h 77"/>
                <a:gd name="T10" fmla="*/ 0 w 272"/>
                <a:gd name="T11" fmla="*/ 0 h 77"/>
                <a:gd name="T12" fmla="*/ 0 w 272"/>
                <a:gd name="T13" fmla="*/ 0 h 77"/>
                <a:gd name="T14" fmla="*/ 0 w 272"/>
                <a:gd name="T15" fmla="*/ 0 h 77"/>
                <a:gd name="T16" fmla="*/ 0 w 272"/>
                <a:gd name="T17" fmla="*/ 0 h 77"/>
                <a:gd name="T18" fmla="*/ 0 w 272"/>
                <a:gd name="T19" fmla="*/ 0 h 77"/>
                <a:gd name="T20" fmla="*/ 0 w 272"/>
                <a:gd name="T21" fmla="*/ 0 h 77"/>
                <a:gd name="T22" fmla="*/ 0 w 272"/>
                <a:gd name="T23" fmla="*/ 0 h 77"/>
                <a:gd name="T24" fmla="*/ 0 w 272"/>
                <a:gd name="T25" fmla="*/ 0 h 77"/>
                <a:gd name="T26" fmla="*/ 0 w 272"/>
                <a:gd name="T27" fmla="*/ 0 h 77"/>
                <a:gd name="T28" fmla="*/ 0 w 272"/>
                <a:gd name="T29" fmla="*/ 0 h 77"/>
                <a:gd name="T30" fmla="*/ 0 w 272"/>
                <a:gd name="T31" fmla="*/ 0 h 77"/>
                <a:gd name="T32" fmla="*/ 0 w 272"/>
                <a:gd name="T33" fmla="*/ 0 h 77"/>
                <a:gd name="T34" fmla="*/ 0 w 272"/>
                <a:gd name="T35" fmla="*/ 0 h 77"/>
                <a:gd name="T36" fmla="*/ 0 w 272"/>
                <a:gd name="T37" fmla="*/ 0 h 77"/>
                <a:gd name="T38" fmla="*/ 0 w 272"/>
                <a:gd name="T39" fmla="*/ 0 h 77"/>
                <a:gd name="T40" fmla="*/ 0 w 272"/>
                <a:gd name="T41" fmla="*/ 0 h 77"/>
                <a:gd name="T42" fmla="*/ 0 w 272"/>
                <a:gd name="T43" fmla="*/ 0 h 77"/>
                <a:gd name="T44" fmla="*/ 0 w 272"/>
                <a:gd name="T45" fmla="*/ 0 h 77"/>
                <a:gd name="T46" fmla="*/ 0 w 272"/>
                <a:gd name="T47" fmla="*/ 0 h 77"/>
                <a:gd name="T48" fmla="*/ 0 w 272"/>
                <a:gd name="T49" fmla="*/ 0 h 77"/>
                <a:gd name="T50" fmla="*/ 0 w 272"/>
                <a:gd name="T51" fmla="*/ 0 h 77"/>
                <a:gd name="T52" fmla="*/ 0 w 272"/>
                <a:gd name="T53" fmla="*/ 0 h 77"/>
                <a:gd name="T54" fmla="*/ 0 w 272"/>
                <a:gd name="T55" fmla="*/ 0 h 77"/>
                <a:gd name="T56" fmla="*/ 0 w 272"/>
                <a:gd name="T57" fmla="*/ 0 h 77"/>
                <a:gd name="T58" fmla="*/ 0 w 272"/>
                <a:gd name="T59" fmla="*/ 0 h 77"/>
                <a:gd name="T60" fmla="*/ 0 w 272"/>
                <a:gd name="T61" fmla="*/ 0 h 77"/>
                <a:gd name="T62" fmla="*/ 0 w 272"/>
                <a:gd name="T63" fmla="*/ 0 h 77"/>
                <a:gd name="T64" fmla="*/ 0 w 272"/>
                <a:gd name="T65" fmla="*/ 0 h 77"/>
                <a:gd name="T66" fmla="*/ 0 w 272"/>
                <a:gd name="T67" fmla="*/ 0 h 77"/>
                <a:gd name="T68" fmla="*/ 0 w 272"/>
                <a:gd name="T69" fmla="*/ 0 h 77"/>
                <a:gd name="T70" fmla="*/ 0 w 272"/>
                <a:gd name="T71" fmla="*/ 0 h 77"/>
                <a:gd name="T72" fmla="*/ 0 w 272"/>
                <a:gd name="T73" fmla="*/ 0 h 77"/>
                <a:gd name="T74" fmla="*/ 0 w 272"/>
                <a:gd name="T75" fmla="*/ 0 h 77"/>
                <a:gd name="T76" fmla="*/ 0 w 272"/>
                <a:gd name="T77" fmla="*/ 0 h 77"/>
                <a:gd name="T78" fmla="*/ 0 w 272"/>
                <a:gd name="T79" fmla="*/ 0 h 77"/>
                <a:gd name="T80" fmla="*/ 0 w 272"/>
                <a:gd name="T81" fmla="*/ 0 h 77"/>
                <a:gd name="T82" fmla="*/ 0 w 272"/>
                <a:gd name="T83" fmla="*/ 0 h 77"/>
                <a:gd name="T84" fmla="*/ 0 w 272"/>
                <a:gd name="T85" fmla="*/ 0 h 77"/>
                <a:gd name="T86" fmla="*/ 0 w 272"/>
                <a:gd name="T87" fmla="*/ 0 h 77"/>
                <a:gd name="T88" fmla="*/ 0 w 272"/>
                <a:gd name="T89" fmla="*/ 0 h 77"/>
                <a:gd name="T90" fmla="*/ 0 w 272"/>
                <a:gd name="T91" fmla="*/ 0 h 77"/>
                <a:gd name="T92" fmla="*/ 0 w 272"/>
                <a:gd name="T93" fmla="*/ 0 h 77"/>
                <a:gd name="T94" fmla="*/ 0 w 272"/>
                <a:gd name="T95" fmla="*/ 0 h 77"/>
                <a:gd name="T96" fmla="*/ 0 w 272"/>
                <a:gd name="T97" fmla="*/ 0 h 7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72"/>
                <a:gd name="T148" fmla="*/ 0 h 77"/>
                <a:gd name="T149" fmla="*/ 272 w 272"/>
                <a:gd name="T150" fmla="*/ 77 h 7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72" h="77">
                  <a:moveTo>
                    <a:pt x="86" y="22"/>
                  </a:moveTo>
                  <a:lnTo>
                    <a:pt x="135" y="20"/>
                  </a:lnTo>
                  <a:lnTo>
                    <a:pt x="159" y="20"/>
                  </a:lnTo>
                  <a:lnTo>
                    <a:pt x="185" y="22"/>
                  </a:lnTo>
                  <a:lnTo>
                    <a:pt x="207" y="48"/>
                  </a:lnTo>
                  <a:lnTo>
                    <a:pt x="207" y="6"/>
                  </a:lnTo>
                  <a:lnTo>
                    <a:pt x="208" y="5"/>
                  </a:lnTo>
                  <a:lnTo>
                    <a:pt x="209" y="4"/>
                  </a:lnTo>
                  <a:lnTo>
                    <a:pt x="210" y="4"/>
                  </a:lnTo>
                  <a:lnTo>
                    <a:pt x="210" y="1"/>
                  </a:lnTo>
                  <a:lnTo>
                    <a:pt x="211" y="0"/>
                  </a:lnTo>
                  <a:lnTo>
                    <a:pt x="230" y="0"/>
                  </a:lnTo>
                  <a:lnTo>
                    <a:pt x="232" y="1"/>
                  </a:lnTo>
                  <a:lnTo>
                    <a:pt x="233" y="4"/>
                  </a:lnTo>
                  <a:lnTo>
                    <a:pt x="234" y="4"/>
                  </a:lnTo>
                  <a:lnTo>
                    <a:pt x="234" y="5"/>
                  </a:lnTo>
                  <a:lnTo>
                    <a:pt x="236" y="6"/>
                  </a:lnTo>
                  <a:lnTo>
                    <a:pt x="236" y="48"/>
                  </a:lnTo>
                  <a:lnTo>
                    <a:pt x="253" y="61"/>
                  </a:lnTo>
                  <a:lnTo>
                    <a:pt x="272" y="76"/>
                  </a:lnTo>
                  <a:lnTo>
                    <a:pt x="271" y="76"/>
                  </a:lnTo>
                  <a:lnTo>
                    <a:pt x="268" y="76"/>
                  </a:lnTo>
                  <a:lnTo>
                    <a:pt x="217" y="73"/>
                  </a:lnTo>
                  <a:lnTo>
                    <a:pt x="158" y="71"/>
                  </a:lnTo>
                  <a:lnTo>
                    <a:pt x="138" y="71"/>
                  </a:lnTo>
                  <a:lnTo>
                    <a:pt x="129" y="72"/>
                  </a:lnTo>
                  <a:lnTo>
                    <a:pt x="142" y="72"/>
                  </a:lnTo>
                  <a:lnTo>
                    <a:pt x="115" y="72"/>
                  </a:lnTo>
                  <a:lnTo>
                    <a:pt x="87" y="72"/>
                  </a:lnTo>
                  <a:lnTo>
                    <a:pt x="71" y="72"/>
                  </a:lnTo>
                  <a:lnTo>
                    <a:pt x="53" y="73"/>
                  </a:lnTo>
                  <a:lnTo>
                    <a:pt x="26" y="73"/>
                  </a:lnTo>
                  <a:lnTo>
                    <a:pt x="2" y="76"/>
                  </a:lnTo>
                  <a:lnTo>
                    <a:pt x="0" y="77"/>
                  </a:lnTo>
                  <a:lnTo>
                    <a:pt x="19" y="61"/>
                  </a:lnTo>
                  <a:lnTo>
                    <a:pt x="35" y="48"/>
                  </a:lnTo>
                  <a:lnTo>
                    <a:pt x="35" y="6"/>
                  </a:lnTo>
                  <a:lnTo>
                    <a:pt x="35" y="5"/>
                  </a:lnTo>
                  <a:lnTo>
                    <a:pt x="38" y="4"/>
                  </a:lnTo>
                  <a:lnTo>
                    <a:pt x="39" y="4"/>
                  </a:lnTo>
                  <a:lnTo>
                    <a:pt x="40" y="1"/>
                  </a:lnTo>
                  <a:lnTo>
                    <a:pt x="41" y="0"/>
                  </a:lnTo>
                  <a:lnTo>
                    <a:pt x="59" y="0"/>
                  </a:lnTo>
                  <a:lnTo>
                    <a:pt x="61" y="1"/>
                  </a:lnTo>
                  <a:lnTo>
                    <a:pt x="63" y="4"/>
                  </a:lnTo>
                  <a:lnTo>
                    <a:pt x="64" y="5"/>
                  </a:lnTo>
                  <a:lnTo>
                    <a:pt x="65" y="6"/>
                  </a:lnTo>
                  <a:lnTo>
                    <a:pt x="65" y="48"/>
                  </a:lnTo>
                  <a:lnTo>
                    <a:pt x="86" y="22"/>
                  </a:lnTo>
                  <a:close/>
                </a:path>
              </a:pathLst>
            </a:custGeom>
            <a:solidFill>
              <a:srgbClr val="464646"/>
            </a:solidFill>
            <a:ln w="0">
              <a:solidFill>
                <a:srgbClr val="464646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7" name="Freeform 325"/>
            <p:cNvSpPr>
              <a:spLocks/>
            </p:cNvSpPr>
            <p:nvPr/>
          </p:nvSpPr>
          <p:spPr bwMode="auto">
            <a:xfrm>
              <a:off x="1702" y="2647"/>
              <a:ext cx="47" cy="15"/>
            </a:xfrm>
            <a:custGeom>
              <a:avLst/>
              <a:gdLst>
                <a:gd name="T0" fmla="*/ 0 w 141"/>
                <a:gd name="T1" fmla="*/ 0 h 41"/>
                <a:gd name="T2" fmla="*/ 0 w 141"/>
                <a:gd name="T3" fmla="*/ 0 h 41"/>
                <a:gd name="T4" fmla="*/ 0 w 141"/>
                <a:gd name="T5" fmla="*/ 0 h 41"/>
                <a:gd name="T6" fmla="*/ 0 w 141"/>
                <a:gd name="T7" fmla="*/ 0 h 41"/>
                <a:gd name="T8" fmla="*/ 0 w 141"/>
                <a:gd name="T9" fmla="*/ 0 h 41"/>
                <a:gd name="T10" fmla="*/ 0 w 141"/>
                <a:gd name="T11" fmla="*/ 0 h 41"/>
                <a:gd name="T12" fmla="*/ 0 w 141"/>
                <a:gd name="T13" fmla="*/ 0 h 41"/>
                <a:gd name="T14" fmla="*/ 0 w 141"/>
                <a:gd name="T15" fmla="*/ 0 h 41"/>
                <a:gd name="T16" fmla="*/ 0 w 141"/>
                <a:gd name="T17" fmla="*/ 0 h 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1"/>
                <a:gd name="T28" fmla="*/ 0 h 41"/>
                <a:gd name="T29" fmla="*/ 141 w 141"/>
                <a:gd name="T30" fmla="*/ 41 h 4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1" h="41">
                  <a:moveTo>
                    <a:pt x="0" y="0"/>
                  </a:moveTo>
                  <a:lnTo>
                    <a:pt x="15" y="28"/>
                  </a:lnTo>
                  <a:lnTo>
                    <a:pt x="44" y="38"/>
                  </a:lnTo>
                  <a:lnTo>
                    <a:pt x="112" y="41"/>
                  </a:lnTo>
                  <a:lnTo>
                    <a:pt x="141" y="41"/>
                  </a:lnTo>
                  <a:lnTo>
                    <a:pt x="87" y="40"/>
                  </a:lnTo>
                  <a:lnTo>
                    <a:pt x="15" y="34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8" name="Freeform 326"/>
            <p:cNvSpPr>
              <a:spLocks/>
            </p:cNvSpPr>
            <p:nvPr/>
          </p:nvSpPr>
          <p:spPr bwMode="auto">
            <a:xfrm>
              <a:off x="1779" y="2570"/>
              <a:ext cx="7" cy="15"/>
            </a:xfrm>
            <a:custGeom>
              <a:avLst/>
              <a:gdLst>
                <a:gd name="T0" fmla="*/ 0 w 22"/>
                <a:gd name="T1" fmla="*/ 0 h 44"/>
                <a:gd name="T2" fmla="*/ 0 w 22"/>
                <a:gd name="T3" fmla="*/ 0 h 44"/>
                <a:gd name="T4" fmla="*/ 0 w 22"/>
                <a:gd name="T5" fmla="*/ 0 h 44"/>
                <a:gd name="T6" fmla="*/ 0 w 22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"/>
                <a:gd name="T13" fmla="*/ 0 h 44"/>
                <a:gd name="T14" fmla="*/ 22 w 22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" h="44">
                  <a:moveTo>
                    <a:pt x="0" y="0"/>
                  </a:moveTo>
                  <a:lnTo>
                    <a:pt x="17" y="0"/>
                  </a:lnTo>
                  <a:lnTo>
                    <a:pt x="22" y="4"/>
                  </a:lnTo>
                  <a:lnTo>
                    <a:pt x="22" y="44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9" name="Freeform 327"/>
            <p:cNvSpPr>
              <a:spLocks/>
            </p:cNvSpPr>
            <p:nvPr/>
          </p:nvSpPr>
          <p:spPr bwMode="auto">
            <a:xfrm>
              <a:off x="1722" y="2570"/>
              <a:ext cx="7" cy="15"/>
            </a:xfrm>
            <a:custGeom>
              <a:avLst/>
              <a:gdLst>
                <a:gd name="T0" fmla="*/ 0 w 21"/>
                <a:gd name="T1" fmla="*/ 0 h 43"/>
                <a:gd name="T2" fmla="*/ 0 w 21"/>
                <a:gd name="T3" fmla="*/ 0 h 43"/>
                <a:gd name="T4" fmla="*/ 0 w 21"/>
                <a:gd name="T5" fmla="*/ 0 h 43"/>
                <a:gd name="T6" fmla="*/ 0 w 21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"/>
                <a:gd name="T13" fmla="*/ 0 h 43"/>
                <a:gd name="T14" fmla="*/ 21 w 21"/>
                <a:gd name="T15" fmla="*/ 43 h 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" h="43">
                  <a:moveTo>
                    <a:pt x="21" y="0"/>
                  </a:moveTo>
                  <a:lnTo>
                    <a:pt x="3" y="0"/>
                  </a:lnTo>
                  <a:lnTo>
                    <a:pt x="0" y="4"/>
                  </a:lnTo>
                  <a:lnTo>
                    <a:pt x="0" y="43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0" name="Freeform 328"/>
            <p:cNvSpPr>
              <a:spLocks/>
            </p:cNvSpPr>
            <p:nvPr/>
          </p:nvSpPr>
          <p:spPr bwMode="auto">
            <a:xfrm>
              <a:off x="1711" y="2591"/>
              <a:ext cx="85" cy="2"/>
            </a:xfrm>
            <a:custGeom>
              <a:avLst/>
              <a:gdLst>
                <a:gd name="T0" fmla="*/ 0 w 253"/>
                <a:gd name="T1" fmla="*/ 0 h 5"/>
                <a:gd name="T2" fmla="*/ 0 w 253"/>
                <a:gd name="T3" fmla="*/ 0 h 5"/>
                <a:gd name="T4" fmla="*/ 0 w 253"/>
                <a:gd name="T5" fmla="*/ 0 h 5"/>
                <a:gd name="T6" fmla="*/ 0 w 253"/>
                <a:gd name="T7" fmla="*/ 0 h 5"/>
                <a:gd name="T8" fmla="*/ 0 w 253"/>
                <a:gd name="T9" fmla="*/ 0 h 5"/>
                <a:gd name="T10" fmla="*/ 0 w 253"/>
                <a:gd name="T11" fmla="*/ 0 h 5"/>
                <a:gd name="T12" fmla="*/ 0 w 253"/>
                <a:gd name="T13" fmla="*/ 0 h 5"/>
                <a:gd name="T14" fmla="*/ 0 w 253"/>
                <a:gd name="T15" fmla="*/ 0 h 5"/>
                <a:gd name="T16" fmla="*/ 0 w 253"/>
                <a:gd name="T17" fmla="*/ 0 h 5"/>
                <a:gd name="T18" fmla="*/ 0 w 253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3"/>
                <a:gd name="T31" fmla="*/ 0 h 5"/>
                <a:gd name="T32" fmla="*/ 253 w 253"/>
                <a:gd name="T33" fmla="*/ 5 h 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3" h="5">
                  <a:moveTo>
                    <a:pt x="0" y="5"/>
                  </a:moveTo>
                  <a:lnTo>
                    <a:pt x="45" y="0"/>
                  </a:lnTo>
                  <a:lnTo>
                    <a:pt x="105" y="0"/>
                  </a:lnTo>
                  <a:lnTo>
                    <a:pt x="125" y="0"/>
                  </a:lnTo>
                  <a:lnTo>
                    <a:pt x="134" y="0"/>
                  </a:lnTo>
                  <a:lnTo>
                    <a:pt x="121" y="0"/>
                  </a:lnTo>
                  <a:lnTo>
                    <a:pt x="148" y="0"/>
                  </a:lnTo>
                  <a:lnTo>
                    <a:pt x="176" y="0"/>
                  </a:lnTo>
                  <a:lnTo>
                    <a:pt x="209" y="0"/>
                  </a:lnTo>
                  <a:lnTo>
                    <a:pt x="253" y="5"/>
                  </a:lnTo>
                </a:path>
              </a:pathLst>
            </a:custGeom>
            <a:noFill/>
            <a:ln w="7938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itchFamily="34" charset="0"/>
                  <a:ea typeface="가는각진제목체" pitchFamily="18" charset="-127"/>
                </a:defRPr>
              </a:lvl9pPr>
            </a:lstStyle>
            <a:p>
              <a:pPr eaLnBrk="1" hangingPunct="1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0" name="Rectangle 654"/>
          <p:cNvSpPr>
            <a:spLocks noChangeArrowheads="1"/>
          </p:cNvSpPr>
          <p:nvPr/>
        </p:nvSpPr>
        <p:spPr bwMode="auto">
          <a:xfrm>
            <a:off x="1483093" y="4150532"/>
            <a:ext cx="1210765" cy="271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>
              <a:spcBef>
                <a:spcPct val="0"/>
              </a:spcBef>
            </a:pP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담당자 접수</a:t>
            </a:r>
            <a:b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24</a:t>
            </a:r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시간 이내 응답 여부 답변</a:t>
            </a:r>
          </a:p>
        </p:txBody>
      </p:sp>
      <p:pic>
        <p:nvPicPr>
          <p:cNvPr id="41" name="Picture 581" descr="pe02032_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516" y="3645345"/>
            <a:ext cx="827502" cy="636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456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" y="-3096"/>
            <a:ext cx="9906000" cy="6858000"/>
          </a:xfrm>
          <a:prstGeom prst="rect">
            <a:avLst/>
          </a:prstGeom>
        </p:spPr>
      </p:pic>
      <p:sp>
        <p:nvSpPr>
          <p:cNvPr id="4098" name="Rectangle 3"/>
          <p:cNvSpPr>
            <a:spLocks noChangeArrowheads="1"/>
          </p:cNvSpPr>
          <p:nvPr/>
        </p:nvSpPr>
        <p:spPr bwMode="auto">
          <a:xfrm>
            <a:off x="0" y="980728"/>
            <a:ext cx="9906000" cy="500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Ⅵ. </a:t>
            </a:r>
            <a:r>
              <a:rPr lang="ko-KR" altLang="en-US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제안사항</a:t>
            </a:r>
            <a:endParaRPr lang="en-US" altLang="ko-KR" sz="2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 flipV="1">
            <a:off x="152400" y="1560930"/>
            <a:ext cx="9625136" cy="45720"/>
          </a:xfrm>
          <a:prstGeom prst="rect">
            <a:avLst/>
          </a:prstGeom>
          <a:solidFill>
            <a:srgbClr val="AE272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50000"/>
              </a:lnSpc>
              <a:spcBef>
                <a:spcPct val="20000"/>
              </a:spcBef>
              <a:defRPr/>
            </a:pPr>
            <a:endParaRPr lang="en-US" sz="1200" b="0" baseline="-25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29064" y="2204864"/>
            <a:ext cx="4464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r>
              <a:rPr kumimoji="1"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이벤트탐지 자동 경고기능 설계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0433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이벤트 탐지 자동 경고기능 설계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79045" y="332655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Ⅵ.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제안사항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2" name="Rectangle 2"/>
          <p:cNvSpPr>
            <a:spLocks noChangeArrowheads="1"/>
          </p:cNvSpPr>
          <p:nvPr/>
        </p:nvSpPr>
        <p:spPr bwMode="auto">
          <a:xfrm>
            <a:off x="234754" y="836712"/>
            <a:ext cx="9398765" cy="12926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본 사업의 인터페이스 규격 정의에 포함되어 있는 이벤트 처리 기능을 확장 설계하여 지정된 담당자에게 이벤트에 따른 경고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en-US" altLang="ko-KR" sz="14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Notifacation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발송을 관리할 수 있는 기능을 제안합니다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b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각종 시나리오에 따른 이벤트 감지가 확인되면 사전 설정된 조건에 맞추어 대상자를 </a:t>
            </a:r>
            <a:r>
              <a:rPr kumimoji="1" lang="ko-KR" altLang="en-US" sz="14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타겟으로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자동으로 경고 프로세스가 진행되는 규격  구성 </a:t>
            </a:r>
            <a:b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kumimoji="1"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16" y="2132856"/>
            <a:ext cx="1122420" cy="758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17" y="3171550"/>
            <a:ext cx="1076874" cy="80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617" y="4291265"/>
            <a:ext cx="1129989" cy="78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134" y="5384313"/>
            <a:ext cx="1110472" cy="746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7" name="TextBox 576"/>
          <p:cNvSpPr txBox="1"/>
          <p:nvPr/>
        </p:nvSpPr>
        <p:spPr>
          <a:xfrm>
            <a:off x="1319471" y="2890981"/>
            <a:ext cx="1299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모션변화 감지</a:t>
            </a:r>
          </a:p>
        </p:txBody>
      </p:sp>
      <p:sp>
        <p:nvSpPr>
          <p:cNvPr id="578" name="TextBox 577"/>
          <p:cNvSpPr txBox="1"/>
          <p:nvPr/>
        </p:nvSpPr>
        <p:spPr>
          <a:xfrm>
            <a:off x="1065499" y="3948185"/>
            <a:ext cx="2087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금지구역 침입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배회 감지</a:t>
            </a:r>
          </a:p>
        </p:txBody>
      </p:sp>
      <p:sp>
        <p:nvSpPr>
          <p:cNvPr id="579" name="TextBox 578"/>
          <p:cNvSpPr txBox="1"/>
          <p:nvPr/>
        </p:nvSpPr>
        <p:spPr>
          <a:xfrm>
            <a:off x="1341175" y="5107314"/>
            <a:ext cx="1332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물건방치 감지</a:t>
            </a:r>
          </a:p>
        </p:txBody>
      </p:sp>
      <p:sp>
        <p:nvSpPr>
          <p:cNvPr id="580" name="TextBox 579"/>
          <p:cNvSpPr txBox="1"/>
          <p:nvPr/>
        </p:nvSpPr>
        <p:spPr>
          <a:xfrm>
            <a:off x="1266701" y="6130929"/>
            <a:ext cx="1606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불법침입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도난감지</a:t>
            </a:r>
          </a:p>
        </p:txBody>
      </p:sp>
      <p:sp>
        <p:nvSpPr>
          <p:cNvPr id="581" name="직사각형 580"/>
          <p:cNvSpPr/>
          <p:nvPr/>
        </p:nvSpPr>
        <p:spPr bwMode="auto">
          <a:xfrm>
            <a:off x="3801181" y="2590626"/>
            <a:ext cx="2013240" cy="22095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400" b="1" dirty="0">
              <a:solidFill>
                <a:srgbClr val="AE27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AE27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1" lang="ko-KR" altLang="en-US" sz="1400" b="1" dirty="0">
                <a:solidFill>
                  <a:srgbClr val="AE27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</a:t>
            </a:r>
            <a:endParaRPr kumimoji="1" lang="en-US" altLang="ko-KR" sz="1400" b="1" dirty="0">
              <a:solidFill>
                <a:srgbClr val="AE27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2" name="직사각형 581"/>
          <p:cNvSpPr/>
          <p:nvPr/>
        </p:nvSpPr>
        <p:spPr bwMode="auto">
          <a:xfrm>
            <a:off x="3959817" y="4034894"/>
            <a:ext cx="1684785" cy="477125"/>
          </a:xfrm>
          <a:prstGeom prst="rect">
            <a:avLst/>
          </a:prstGeom>
          <a:ln w="28575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경고 이벤트</a:t>
            </a:r>
          </a:p>
        </p:txBody>
      </p:sp>
      <p:sp>
        <p:nvSpPr>
          <p:cNvPr id="583" name="직사각형 582"/>
          <p:cNvSpPr/>
          <p:nvPr/>
        </p:nvSpPr>
        <p:spPr bwMode="auto">
          <a:xfrm>
            <a:off x="3959819" y="3457062"/>
            <a:ext cx="1684785" cy="4771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이벤트 처리</a:t>
            </a:r>
          </a:p>
        </p:txBody>
      </p:sp>
      <p:sp>
        <p:nvSpPr>
          <p:cNvPr id="584" name="직사각형 583"/>
          <p:cNvSpPr/>
          <p:nvPr/>
        </p:nvSpPr>
        <p:spPr bwMode="auto">
          <a:xfrm>
            <a:off x="6621461" y="2204864"/>
            <a:ext cx="1427883" cy="4771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경고 대상자 </a:t>
            </a:r>
            <a:endParaRPr kumimoji="1" lang="en-US" altLang="ko-KR" sz="1100" b="1" dirty="0">
              <a:solidFill>
                <a:schemeClr val="accent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그룹 설정</a:t>
            </a:r>
          </a:p>
        </p:txBody>
      </p:sp>
      <p:sp>
        <p:nvSpPr>
          <p:cNvPr id="585" name="직사각형 584"/>
          <p:cNvSpPr/>
          <p:nvPr/>
        </p:nvSpPr>
        <p:spPr bwMode="auto">
          <a:xfrm>
            <a:off x="6621460" y="2967660"/>
            <a:ext cx="1427883" cy="4771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경고 수신 유형</a:t>
            </a:r>
            <a:endParaRPr kumimoji="1" lang="en-US" altLang="ko-KR" sz="1100" b="1" dirty="0">
              <a:solidFill>
                <a:schemeClr val="accent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설정</a:t>
            </a:r>
          </a:p>
        </p:txBody>
      </p:sp>
      <p:sp>
        <p:nvSpPr>
          <p:cNvPr id="586" name="직사각형 585"/>
          <p:cNvSpPr/>
          <p:nvPr/>
        </p:nvSpPr>
        <p:spPr bwMode="auto">
          <a:xfrm>
            <a:off x="6621461" y="3649132"/>
            <a:ext cx="1427883" cy="4771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경고 발송 방식 설정</a:t>
            </a:r>
          </a:p>
        </p:txBody>
      </p:sp>
      <p:sp>
        <p:nvSpPr>
          <p:cNvPr id="587" name="직사각형 586"/>
          <p:cNvSpPr/>
          <p:nvPr/>
        </p:nvSpPr>
        <p:spPr bwMode="auto">
          <a:xfrm>
            <a:off x="6621461" y="4374507"/>
            <a:ext cx="1427883" cy="4771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경고 설정내역 조회</a:t>
            </a:r>
          </a:p>
        </p:txBody>
      </p:sp>
      <p:sp>
        <p:nvSpPr>
          <p:cNvPr id="588" name="직사각형 587"/>
          <p:cNvSpPr/>
          <p:nvPr/>
        </p:nvSpPr>
        <p:spPr bwMode="auto">
          <a:xfrm>
            <a:off x="6621459" y="5087755"/>
            <a:ext cx="1427883" cy="4771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경고 발송 이력 조회</a:t>
            </a:r>
          </a:p>
        </p:txBody>
      </p:sp>
      <p:sp>
        <p:nvSpPr>
          <p:cNvPr id="589" name="직사각형 588"/>
          <p:cNvSpPr/>
          <p:nvPr/>
        </p:nvSpPr>
        <p:spPr bwMode="auto">
          <a:xfrm>
            <a:off x="6621461" y="5770640"/>
            <a:ext cx="1427883" cy="4771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경고 발송 </a:t>
            </a:r>
            <a:r>
              <a:rPr kumimoji="1" lang="ko-KR" altLang="en-US" sz="1100" b="1" dirty="0" err="1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트리거</a:t>
            </a:r>
            <a:r>
              <a:rPr kumimoji="1" lang="ko-KR" altLang="en-US" sz="1100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kumimoji="1" lang="en-US" altLang="ko-KR" sz="1100" b="1" dirty="0">
              <a:solidFill>
                <a:schemeClr val="accent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</a:p>
        </p:txBody>
      </p:sp>
      <p:cxnSp>
        <p:nvCxnSpPr>
          <p:cNvPr id="590" name="꺾인 연결선 589"/>
          <p:cNvCxnSpPr>
            <a:stCxn id="573" idx="3"/>
            <a:endCxn id="583" idx="1"/>
          </p:cNvCxnSpPr>
          <p:nvPr/>
        </p:nvCxnSpPr>
        <p:spPr bwMode="auto">
          <a:xfrm>
            <a:off x="2619036" y="2511919"/>
            <a:ext cx="1340783" cy="118370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1" name="꺾인 연결선 590"/>
          <p:cNvCxnSpPr>
            <a:stCxn id="574" idx="3"/>
            <a:endCxn id="583" idx="1"/>
          </p:cNvCxnSpPr>
          <p:nvPr/>
        </p:nvCxnSpPr>
        <p:spPr bwMode="auto">
          <a:xfrm>
            <a:off x="2573491" y="3572930"/>
            <a:ext cx="1386328" cy="122695"/>
          </a:xfrm>
          <a:prstGeom prst="bentConnector3">
            <a:avLst>
              <a:gd name="adj1" fmla="val 5293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2" name="꺾인 연결선 591"/>
          <p:cNvCxnSpPr>
            <a:stCxn id="575" idx="3"/>
            <a:endCxn id="583" idx="1"/>
          </p:cNvCxnSpPr>
          <p:nvPr/>
        </p:nvCxnSpPr>
        <p:spPr bwMode="auto">
          <a:xfrm flipV="1">
            <a:off x="2626606" y="3695625"/>
            <a:ext cx="1333213" cy="98753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3" name="꺾인 연결선 592"/>
          <p:cNvCxnSpPr>
            <a:stCxn id="576" idx="3"/>
            <a:endCxn id="583" idx="1"/>
          </p:cNvCxnSpPr>
          <p:nvPr/>
        </p:nvCxnSpPr>
        <p:spPr bwMode="auto">
          <a:xfrm flipV="1">
            <a:off x="2626606" y="3695625"/>
            <a:ext cx="1333213" cy="206199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4" name="꺾인 연결선 593"/>
          <p:cNvCxnSpPr>
            <a:stCxn id="582" idx="3"/>
            <a:endCxn id="584" idx="1"/>
          </p:cNvCxnSpPr>
          <p:nvPr/>
        </p:nvCxnSpPr>
        <p:spPr bwMode="auto">
          <a:xfrm flipV="1">
            <a:off x="5644602" y="2443427"/>
            <a:ext cx="976859" cy="183003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5" name="꺾인 연결선 594"/>
          <p:cNvCxnSpPr>
            <a:stCxn id="582" idx="3"/>
            <a:endCxn id="585" idx="1"/>
          </p:cNvCxnSpPr>
          <p:nvPr/>
        </p:nvCxnSpPr>
        <p:spPr bwMode="auto">
          <a:xfrm flipV="1">
            <a:off x="5644602" y="3206223"/>
            <a:ext cx="976858" cy="106723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6" name="꺾인 연결선 595"/>
          <p:cNvCxnSpPr>
            <a:endCxn id="586" idx="1"/>
          </p:cNvCxnSpPr>
          <p:nvPr/>
        </p:nvCxnSpPr>
        <p:spPr bwMode="auto">
          <a:xfrm flipV="1">
            <a:off x="6004644" y="3887695"/>
            <a:ext cx="616817" cy="384431"/>
          </a:xfrm>
          <a:prstGeom prst="bentConnector3">
            <a:avLst>
              <a:gd name="adj1" fmla="val 2199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7" name="꺾인 연결선 596"/>
          <p:cNvCxnSpPr>
            <a:stCxn id="582" idx="3"/>
            <a:endCxn id="587" idx="1"/>
          </p:cNvCxnSpPr>
          <p:nvPr/>
        </p:nvCxnSpPr>
        <p:spPr bwMode="auto">
          <a:xfrm>
            <a:off x="5644602" y="4273457"/>
            <a:ext cx="976859" cy="33961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8" name="꺾인 연결선 597"/>
          <p:cNvCxnSpPr>
            <a:stCxn id="582" idx="3"/>
            <a:endCxn id="588" idx="1"/>
          </p:cNvCxnSpPr>
          <p:nvPr/>
        </p:nvCxnSpPr>
        <p:spPr bwMode="auto">
          <a:xfrm>
            <a:off x="5644602" y="4273457"/>
            <a:ext cx="976857" cy="105286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9" name="꺾인 연결선 598"/>
          <p:cNvCxnSpPr>
            <a:stCxn id="582" idx="3"/>
            <a:endCxn id="589" idx="1"/>
          </p:cNvCxnSpPr>
          <p:nvPr/>
        </p:nvCxnSpPr>
        <p:spPr bwMode="auto">
          <a:xfrm>
            <a:off x="5644602" y="4273457"/>
            <a:ext cx="976859" cy="173574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520166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제안의 목적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Picture 83" descr="Untitled-1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20" y="3356992"/>
            <a:ext cx="4471629" cy="2802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84"/>
          <p:cNvSpPr>
            <a:spLocks noChangeArrowheads="1"/>
          </p:cNvSpPr>
          <p:nvPr/>
        </p:nvSpPr>
        <p:spPr bwMode="auto">
          <a:xfrm rot="18819598">
            <a:off x="2707870" y="3994031"/>
            <a:ext cx="17187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새내기체"/>
              </a:rPr>
              <a:t>CCTV 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새내기체"/>
              </a:rPr>
              <a:t>연동 인터페이스 </a:t>
            </a:r>
            <a:endParaRPr lang="en-US" altLang="ko-KR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휴먼새내기체"/>
            </a:endParaRPr>
          </a:p>
          <a:p>
            <a:pPr algn="ctr" eaLnBrk="1" hangingPunct="1"/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새내기체"/>
              </a:rPr>
              <a:t>규격 정의</a:t>
            </a:r>
            <a:endParaRPr lang="en-US" altLang="ko-KR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휴먼새내기체"/>
            </a:endParaRPr>
          </a:p>
        </p:txBody>
      </p:sp>
      <p:sp>
        <p:nvSpPr>
          <p:cNvPr id="17" name="AutoShape 85"/>
          <p:cNvSpPr>
            <a:spLocks noChangeArrowheads="1"/>
          </p:cNvSpPr>
          <p:nvPr/>
        </p:nvSpPr>
        <p:spPr bwMode="auto">
          <a:xfrm flipH="1">
            <a:off x="3822250" y="5400258"/>
            <a:ext cx="1735362" cy="483989"/>
          </a:xfrm>
          <a:prstGeom prst="roundRect">
            <a:avLst>
              <a:gd name="adj" fmla="val 8176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새내기체"/>
              </a:rPr>
              <a:t>CCTV 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새내기체"/>
              </a:rPr>
              <a:t>연동 인터페이스 </a:t>
            </a:r>
            <a:endParaRPr lang="en-US" altLang="ko-KR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휴먼새내기체"/>
            </a:endParaRPr>
          </a:p>
          <a:p>
            <a:pPr algn="ctr" eaLnBrk="1" hangingPunct="1"/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새내기체"/>
              </a:rPr>
              <a:t>시험기반 및 환경 조성</a:t>
            </a:r>
            <a:endParaRPr lang="en-US" altLang="ko-KR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휴먼새내기체"/>
            </a:endParaRPr>
          </a:p>
        </p:txBody>
      </p:sp>
      <p:sp>
        <p:nvSpPr>
          <p:cNvPr id="18" name="Rectangle 86"/>
          <p:cNvSpPr>
            <a:spLocks noChangeArrowheads="1"/>
          </p:cNvSpPr>
          <p:nvPr/>
        </p:nvSpPr>
        <p:spPr bwMode="auto">
          <a:xfrm rot="3006800" flipH="1">
            <a:off x="4996933" y="4100943"/>
            <a:ext cx="17187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US" altLang="ko-KR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새내기체"/>
              </a:rPr>
              <a:t>CCTV 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새내기체"/>
              </a:rPr>
              <a:t>연동 인터페이스 </a:t>
            </a:r>
            <a:endParaRPr lang="en-US" altLang="ko-KR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휴먼새내기체"/>
            </a:endParaRPr>
          </a:p>
          <a:p>
            <a:pPr algn="ctr" eaLnBrk="1" hangingPunct="1"/>
            <a:r>
              <a:rPr lang="ko-KR" altLang="en-US" sz="12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휴먼새내기체"/>
              </a:rPr>
              <a:t>테스트 방안 설계</a:t>
            </a:r>
            <a:endParaRPr lang="en-US" altLang="ko-KR" sz="12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휴먼새내기체"/>
            </a:endParaRPr>
          </a:p>
        </p:txBody>
      </p:sp>
      <p:sp>
        <p:nvSpPr>
          <p:cNvPr id="19" name="Rectangle 41"/>
          <p:cNvSpPr>
            <a:spLocks noChangeArrowheads="1"/>
          </p:cNvSpPr>
          <p:nvPr/>
        </p:nvSpPr>
        <p:spPr bwMode="auto">
          <a:xfrm>
            <a:off x="4581994" y="4331775"/>
            <a:ext cx="10922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ko-KR" altLang="en-US" sz="1200" u="none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제안 목적</a:t>
            </a:r>
            <a:endParaRPr lang="en-US" altLang="ko-KR" sz="1200" u="none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5579045" y="332655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Ⅰ.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제안개요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547900" y="1268760"/>
            <a:ext cx="8797588" cy="1800200"/>
          </a:xfrm>
          <a:prstGeom prst="roundRect">
            <a:avLst>
              <a:gd name="adj" fmla="val 4925"/>
            </a:avLst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kumimoji="1" lang="ko-KR" altLang="en-US" sz="1400" b="0" i="0" u="none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영상정보의 품질수준을 확보하기</a:t>
            </a:r>
            <a:r>
              <a:rPr kumimoji="1" lang="ko-KR" altLang="en-US" sz="1400" b="0" i="0" u="none" strike="noStrike" cap="none" normalizeH="0" dirty="0">
                <a:ln>
                  <a:noFill/>
                </a:ln>
                <a:solidFill>
                  <a:schemeClr val="accent4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위하여 </a:t>
            </a:r>
            <a:r>
              <a:rPr kumimoji="1" lang="ko-KR" altLang="en-US" sz="1400" i="0" u="sng" strike="noStrike" cap="none" normalizeH="0" dirty="0">
                <a:ln>
                  <a:noFill/>
                </a:ln>
                <a:solidFill>
                  <a:schemeClr val="accent4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플랫폼을 정의</a:t>
            </a:r>
            <a:r>
              <a:rPr kumimoji="1" lang="ko-KR" altLang="en-US" sz="1400" b="0" i="0" u="none" strike="noStrike" cap="none" normalizeH="0" dirty="0">
                <a:ln>
                  <a:noFill/>
                </a:ln>
                <a:solidFill>
                  <a:schemeClr val="accent4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하고 </a:t>
            </a:r>
            <a:r>
              <a:rPr kumimoji="1" lang="ko-KR" altLang="en-US" sz="1400" i="0" u="sng" strike="noStrike" cap="none" normalizeH="0" dirty="0">
                <a:ln>
                  <a:noFill/>
                </a:ln>
                <a:solidFill>
                  <a:schemeClr val="accent4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시험항목을 설계</a:t>
            </a:r>
            <a:r>
              <a:rPr kumimoji="1" lang="ko-KR" altLang="en-US" sz="1400" b="0" i="0" u="none" strike="noStrike" cap="none" normalizeH="0" dirty="0">
                <a:ln>
                  <a:noFill/>
                </a:ln>
                <a:solidFill>
                  <a:schemeClr val="accent4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합니다</a:t>
            </a:r>
            <a:r>
              <a:rPr kumimoji="1" lang="en-US" altLang="ko-KR" sz="1400" b="0" i="0" u="none" strike="noStrike" cap="none" normalizeH="0" dirty="0">
                <a:ln>
                  <a:noFill/>
                </a:ln>
                <a:solidFill>
                  <a:schemeClr val="accent4">
                    <a:lumMod val="75000"/>
                    <a:lumOff val="2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kumimoji="1" lang="en-US" altLang="ko-KR" sz="1400" b="0" dirty="0">
                <a:solidFill>
                  <a:schemeClr val="accent4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kumimoji="1" lang="en-US" altLang="ko-KR" sz="1400" b="0" dirty="0">
                <a:solidFill>
                  <a:schemeClr val="accent4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kumimoji="1" lang="en-US" altLang="ko-KR" sz="1400" b="0" dirty="0">
              <a:solidFill>
                <a:schemeClr val="accent4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0" dirty="0">
                <a:solidFill>
                  <a:schemeClr val="accent4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</a:t>
            </a:r>
            <a:r>
              <a:rPr kumimoji="1" lang="en-US" altLang="ko-KR" sz="1400" b="0" dirty="0">
                <a:solidFill>
                  <a:schemeClr val="accent4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1" lang="ko-KR" altLang="en-US" sz="1400" b="0" dirty="0">
                <a:solidFill>
                  <a:schemeClr val="accent4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인터페이스를 기반으로 한 품질 </a:t>
            </a:r>
            <a:r>
              <a:rPr kumimoji="1" lang="ko-KR" altLang="en-US" sz="1400" u="sng" dirty="0">
                <a:solidFill>
                  <a:schemeClr val="accent4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테스트용 에뮬레이터를 설계</a:t>
            </a:r>
            <a:r>
              <a:rPr kumimoji="1" lang="ko-KR" altLang="en-US" sz="1400" b="0" dirty="0">
                <a:solidFill>
                  <a:schemeClr val="accent4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</a:t>
            </a:r>
            <a:r>
              <a:rPr kumimoji="1" lang="ko-KR" altLang="en-US" sz="1400" b="0" u="sng" dirty="0">
                <a:solidFill>
                  <a:schemeClr val="accent4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400" u="sng" dirty="0">
                <a:solidFill>
                  <a:schemeClr val="accent4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시험 환경을 조성</a:t>
            </a:r>
            <a:r>
              <a:rPr kumimoji="1" lang="ko-KR" altLang="en-US" sz="1400" b="0" dirty="0">
                <a:solidFill>
                  <a:schemeClr val="accent4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합니다</a:t>
            </a:r>
            <a:r>
              <a:rPr kumimoji="1" lang="en-US" altLang="ko-KR" sz="1400" b="0" dirty="0">
                <a:solidFill>
                  <a:schemeClr val="accent4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kumimoji="1" lang="en-US" altLang="ko-KR" sz="1400" b="0" u="sng" dirty="0">
                <a:solidFill>
                  <a:schemeClr val="accent4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kumimoji="1" lang="en-US" altLang="ko-KR" sz="1400" b="0" dirty="0">
              <a:solidFill>
                <a:schemeClr val="accent4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0" dirty="0">
                <a:solidFill>
                  <a:schemeClr val="accent4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○ 품질 테스트용 </a:t>
            </a:r>
            <a:r>
              <a:rPr kumimoji="1" lang="ko-KR" altLang="en-US" sz="1400" u="sng" dirty="0">
                <a:solidFill>
                  <a:schemeClr val="accent4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에뮬레이터 관련장비를 도입</a:t>
            </a:r>
            <a:r>
              <a:rPr kumimoji="1" lang="ko-KR" altLang="en-US" sz="1400" b="0" dirty="0">
                <a:solidFill>
                  <a:schemeClr val="accent4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하고 각 </a:t>
            </a:r>
            <a:r>
              <a:rPr kumimoji="1" lang="ko-KR" altLang="en-US" sz="1400" u="sng" dirty="0">
                <a:solidFill>
                  <a:schemeClr val="accent4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 단계별 시험기반을 조성</a:t>
            </a:r>
            <a:r>
              <a:rPr kumimoji="1" lang="ko-KR" altLang="en-US" sz="1400" b="0" dirty="0">
                <a:solidFill>
                  <a:schemeClr val="accent4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합니다</a:t>
            </a:r>
            <a:r>
              <a:rPr kumimoji="1" lang="en-US" altLang="ko-KR" sz="1400" b="0" dirty="0">
                <a:solidFill>
                  <a:schemeClr val="accent4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14420" y="796730"/>
            <a:ext cx="6309736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과제의 제안 목적은 다음 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 목표를 수행하기 위함입니다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69513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제안의 범위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AutoShape 32"/>
          <p:cNvSpPr>
            <a:spLocks noChangeArrowheads="1"/>
          </p:cNvSpPr>
          <p:nvPr/>
        </p:nvSpPr>
        <p:spPr bwMode="gray">
          <a:xfrm>
            <a:off x="1136575" y="1691316"/>
            <a:ext cx="3684083" cy="2297871"/>
          </a:xfrm>
          <a:prstGeom prst="roundRect">
            <a:avLst>
              <a:gd name="adj" fmla="val 11921"/>
            </a:avLst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algn="l">
              <a:spcBef>
                <a:spcPct val="0"/>
              </a:spcBef>
            </a:pPr>
            <a:endParaRPr lang="ko-KR" altLang="en-US" sz="900" b="0" u="none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AutoShape 33"/>
          <p:cNvSpPr>
            <a:spLocks noChangeArrowheads="1"/>
          </p:cNvSpPr>
          <p:nvPr/>
        </p:nvSpPr>
        <p:spPr bwMode="gray">
          <a:xfrm>
            <a:off x="4893684" y="1726180"/>
            <a:ext cx="3803732" cy="2263007"/>
          </a:xfrm>
          <a:prstGeom prst="roundRect">
            <a:avLst>
              <a:gd name="adj" fmla="val 11921"/>
            </a:avLst>
          </a:prstGeom>
          <a:noFill/>
          <a:ln w="1905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algn="l">
              <a:spcBef>
                <a:spcPct val="0"/>
              </a:spcBef>
            </a:pPr>
            <a:endParaRPr lang="ko-KR" altLang="en-US" sz="900" b="0" u="none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AutoShape 34"/>
          <p:cNvSpPr>
            <a:spLocks noChangeArrowheads="1"/>
          </p:cNvSpPr>
          <p:nvPr/>
        </p:nvSpPr>
        <p:spPr bwMode="gray">
          <a:xfrm>
            <a:off x="1136576" y="4068563"/>
            <a:ext cx="3684083" cy="2384773"/>
          </a:xfrm>
          <a:prstGeom prst="roundRect">
            <a:avLst>
              <a:gd name="adj" fmla="val 11921"/>
            </a:avLst>
          </a:prstGeom>
          <a:noFill/>
          <a:ln w="1905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algn="l">
              <a:spcBef>
                <a:spcPct val="0"/>
              </a:spcBef>
            </a:pPr>
            <a:endParaRPr lang="ko-KR" altLang="en-US" sz="900" b="0" u="none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AutoShape 35"/>
          <p:cNvSpPr>
            <a:spLocks noChangeArrowheads="1"/>
          </p:cNvSpPr>
          <p:nvPr/>
        </p:nvSpPr>
        <p:spPr bwMode="gray">
          <a:xfrm>
            <a:off x="4893684" y="4068563"/>
            <a:ext cx="3803732" cy="2384773"/>
          </a:xfrm>
          <a:prstGeom prst="roundRect">
            <a:avLst>
              <a:gd name="adj" fmla="val 9134"/>
            </a:avLst>
          </a:prstGeom>
          <a:noFill/>
          <a:ln w="1905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algn="l">
              <a:spcBef>
                <a:spcPct val="0"/>
              </a:spcBef>
            </a:pPr>
            <a:endParaRPr lang="ko-KR" altLang="en-US" sz="900" b="0" u="none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Rectangle 43"/>
          <p:cNvSpPr>
            <a:spLocks noChangeArrowheads="1"/>
          </p:cNvSpPr>
          <p:nvPr/>
        </p:nvSpPr>
        <p:spPr bwMode="auto">
          <a:xfrm>
            <a:off x="1359861" y="1691317"/>
            <a:ext cx="2815481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algn="l" latinLnBrk="0">
              <a:lnSpc>
                <a:spcPct val="110000"/>
              </a:lnSpc>
              <a:spcBef>
                <a:spcPct val="0"/>
              </a:spcBef>
            </a:pPr>
            <a:r>
              <a:rPr lang="en-US" altLang="ko-KR" sz="1200" u="none" dirty="0">
                <a:solidFill>
                  <a:srgbClr val="26508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Consulting</a:t>
            </a:r>
            <a:r>
              <a:rPr lang="ko-KR" altLang="en-US" sz="1200" u="none" dirty="0">
                <a:solidFill>
                  <a:srgbClr val="26508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10" name="Rectangle 44"/>
          <p:cNvSpPr>
            <a:spLocks noChangeArrowheads="1"/>
          </p:cNvSpPr>
          <p:nvPr/>
        </p:nvSpPr>
        <p:spPr bwMode="auto">
          <a:xfrm>
            <a:off x="5549361" y="1740598"/>
            <a:ext cx="4216401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algn="l">
              <a:lnSpc>
                <a:spcPct val="110000"/>
              </a:lnSpc>
              <a:spcBef>
                <a:spcPct val="0"/>
              </a:spcBef>
            </a:pPr>
            <a:r>
              <a:rPr lang="en-US" altLang="ko-KR" sz="1200" u="none" dirty="0">
                <a:solidFill>
                  <a:srgbClr val="26508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Constraint</a:t>
            </a:r>
            <a:endParaRPr lang="ko-KR" altLang="en-US" sz="1200" u="none" dirty="0">
              <a:solidFill>
                <a:srgbClr val="26508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Rectangle 48"/>
          <p:cNvSpPr>
            <a:spLocks noChangeArrowheads="1"/>
          </p:cNvSpPr>
          <p:nvPr/>
        </p:nvSpPr>
        <p:spPr bwMode="auto">
          <a:xfrm>
            <a:off x="6258221" y="4473841"/>
            <a:ext cx="258061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ko-KR" sz="1200" u="none" dirty="0">
                <a:solidFill>
                  <a:srgbClr val="26508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 Support</a:t>
            </a:r>
          </a:p>
        </p:txBody>
      </p:sp>
      <p:sp>
        <p:nvSpPr>
          <p:cNvPr id="12" name="Rectangle 51"/>
          <p:cNvSpPr>
            <a:spLocks noChangeArrowheads="1"/>
          </p:cNvSpPr>
          <p:nvPr/>
        </p:nvSpPr>
        <p:spPr bwMode="auto">
          <a:xfrm>
            <a:off x="1377505" y="4317177"/>
            <a:ext cx="2767012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ko-KR" sz="1200" u="none" dirty="0">
                <a:solidFill>
                  <a:srgbClr val="265082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Project Management</a:t>
            </a:r>
            <a:endParaRPr lang="ko-KR" altLang="en-US" sz="1200" u="none" dirty="0">
              <a:solidFill>
                <a:srgbClr val="265082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Arc 36"/>
          <p:cNvSpPr>
            <a:spLocks/>
          </p:cNvSpPr>
          <p:nvPr/>
        </p:nvSpPr>
        <p:spPr bwMode="auto">
          <a:xfrm rot="5400000" flipH="1" flipV="1">
            <a:off x="3415147" y="2584247"/>
            <a:ext cx="1365250" cy="1444625"/>
          </a:xfrm>
          <a:custGeom>
            <a:avLst/>
            <a:gdLst>
              <a:gd name="T0" fmla="*/ 2147483647 w 21600"/>
              <a:gd name="T1" fmla="*/ 0 h 21800"/>
              <a:gd name="T2" fmla="*/ 2147483647 w 21600"/>
              <a:gd name="T3" fmla="*/ 2147483647 h 21800"/>
              <a:gd name="T4" fmla="*/ 0 w 21600"/>
              <a:gd name="T5" fmla="*/ 2147483647 h 21800"/>
              <a:gd name="T6" fmla="*/ 0 60000 65536"/>
              <a:gd name="T7" fmla="*/ 0 60000 65536"/>
              <a:gd name="T8" fmla="*/ 0 60000 65536"/>
              <a:gd name="T9" fmla="*/ 0 w 21600"/>
              <a:gd name="T10" fmla="*/ 0 h 21800"/>
              <a:gd name="T11" fmla="*/ 21600 w 21600"/>
              <a:gd name="T12" fmla="*/ 21800 h 218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800" fill="none" extrusionOk="0">
                <a:moveTo>
                  <a:pt x="228" y="0"/>
                </a:moveTo>
                <a:cubicBezTo>
                  <a:pt x="12068" y="125"/>
                  <a:pt x="21600" y="9758"/>
                  <a:pt x="21600" y="21599"/>
                </a:cubicBezTo>
                <a:cubicBezTo>
                  <a:pt x="21600" y="21666"/>
                  <a:pt x="21599" y="21733"/>
                  <a:pt x="21599" y="21800"/>
                </a:cubicBezTo>
              </a:path>
              <a:path w="21600" h="21800" stroke="0" extrusionOk="0">
                <a:moveTo>
                  <a:pt x="228" y="0"/>
                </a:moveTo>
                <a:cubicBezTo>
                  <a:pt x="12068" y="125"/>
                  <a:pt x="21600" y="9758"/>
                  <a:pt x="21600" y="21599"/>
                </a:cubicBezTo>
                <a:cubicBezTo>
                  <a:pt x="21600" y="21666"/>
                  <a:pt x="21599" y="21733"/>
                  <a:pt x="21599" y="21800"/>
                </a:cubicBezTo>
                <a:lnTo>
                  <a:pt x="0" y="21599"/>
                </a:lnTo>
                <a:close/>
              </a:path>
            </a:pathLst>
          </a:custGeom>
          <a:solidFill>
            <a:srgbClr val="E2EBF6"/>
          </a:solidFill>
          <a:ln w="9525">
            <a:solidFill>
              <a:srgbClr val="6496D2"/>
            </a:solidFill>
            <a:round/>
            <a:headEnd/>
            <a:tailEnd/>
          </a:ln>
          <a:effectLst>
            <a:prstShdw prst="shdw17" dist="17961" dir="2700000">
              <a:srgbClr val="587732"/>
            </a:prstShdw>
          </a:effectLst>
        </p:spPr>
        <p:txBody>
          <a:bodyPr rot="10800000" wrap="none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Arc 37"/>
          <p:cNvSpPr>
            <a:spLocks/>
          </p:cNvSpPr>
          <p:nvPr/>
        </p:nvSpPr>
        <p:spPr bwMode="auto">
          <a:xfrm>
            <a:off x="4893685" y="2623932"/>
            <a:ext cx="1393825" cy="136525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496D2"/>
          </a:solidFill>
          <a:ln w="9525" algn="ctr">
            <a:solidFill>
              <a:srgbClr val="356FB5"/>
            </a:solidFill>
            <a:round/>
            <a:headEnd/>
            <a:tailEnd/>
          </a:ln>
          <a:effectLst>
            <a:prstShdw prst="shdw17" dist="17961" dir="2700000">
              <a:srgbClr val="99593F"/>
            </a:prstShdw>
          </a:effectLst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Arc 38"/>
          <p:cNvSpPr>
            <a:spLocks/>
          </p:cNvSpPr>
          <p:nvPr/>
        </p:nvSpPr>
        <p:spPr bwMode="auto">
          <a:xfrm rot="16200000" flipH="1">
            <a:off x="3415153" y="4011413"/>
            <a:ext cx="1347787" cy="1462087"/>
          </a:xfrm>
          <a:custGeom>
            <a:avLst/>
            <a:gdLst>
              <a:gd name="T0" fmla="*/ 0 w 21799"/>
              <a:gd name="T1" fmla="*/ 2147483647 h 21801"/>
              <a:gd name="T2" fmla="*/ 2147483647 w 21799"/>
              <a:gd name="T3" fmla="*/ 2147483647 h 21801"/>
              <a:gd name="T4" fmla="*/ 2147483647 w 21799"/>
              <a:gd name="T5" fmla="*/ 2147483647 h 21801"/>
              <a:gd name="T6" fmla="*/ 0 60000 65536"/>
              <a:gd name="T7" fmla="*/ 0 60000 65536"/>
              <a:gd name="T8" fmla="*/ 0 60000 65536"/>
              <a:gd name="T9" fmla="*/ 0 w 21799"/>
              <a:gd name="T10" fmla="*/ 0 h 21801"/>
              <a:gd name="T11" fmla="*/ 21799 w 21799"/>
              <a:gd name="T12" fmla="*/ 21801 h 21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99" h="21801" fill="none" extrusionOk="0">
                <a:moveTo>
                  <a:pt x="-1" y="0"/>
                </a:moveTo>
                <a:cubicBezTo>
                  <a:pt x="66" y="0"/>
                  <a:pt x="132" y="-1"/>
                  <a:pt x="199" y="0"/>
                </a:cubicBezTo>
                <a:cubicBezTo>
                  <a:pt x="12128" y="0"/>
                  <a:pt x="21799" y="9670"/>
                  <a:pt x="21799" y="21600"/>
                </a:cubicBezTo>
                <a:cubicBezTo>
                  <a:pt x="21799" y="21667"/>
                  <a:pt x="21798" y="21734"/>
                  <a:pt x="21798" y="21801"/>
                </a:cubicBezTo>
              </a:path>
              <a:path w="21799" h="21801" stroke="0" extrusionOk="0">
                <a:moveTo>
                  <a:pt x="-1" y="0"/>
                </a:moveTo>
                <a:cubicBezTo>
                  <a:pt x="66" y="0"/>
                  <a:pt x="132" y="-1"/>
                  <a:pt x="199" y="0"/>
                </a:cubicBezTo>
                <a:cubicBezTo>
                  <a:pt x="12128" y="0"/>
                  <a:pt x="21799" y="9670"/>
                  <a:pt x="21799" y="21600"/>
                </a:cubicBezTo>
                <a:cubicBezTo>
                  <a:pt x="21799" y="21667"/>
                  <a:pt x="21798" y="21734"/>
                  <a:pt x="21798" y="21801"/>
                </a:cubicBezTo>
                <a:lnTo>
                  <a:pt x="199" y="21600"/>
                </a:lnTo>
                <a:close/>
              </a:path>
            </a:pathLst>
          </a:custGeom>
          <a:solidFill>
            <a:srgbClr val="265082"/>
          </a:solidFill>
          <a:ln w="9525">
            <a:solidFill>
              <a:srgbClr val="356FB5"/>
            </a:solidFill>
            <a:round/>
            <a:headEnd/>
            <a:tailEnd/>
          </a:ln>
          <a:effectLst>
            <a:prstShdw prst="shdw17" dist="17961" dir="2700000">
              <a:srgbClr val="99593F"/>
            </a:prstShdw>
          </a:effectLst>
        </p:spPr>
        <p:txBody>
          <a:bodyPr vert="eaVert" wrap="none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Arc 39"/>
          <p:cNvSpPr>
            <a:spLocks/>
          </p:cNvSpPr>
          <p:nvPr/>
        </p:nvSpPr>
        <p:spPr bwMode="auto">
          <a:xfrm flipV="1">
            <a:off x="4893685" y="4068563"/>
            <a:ext cx="1393825" cy="1316037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356FB5"/>
          </a:solidFill>
          <a:ln w="9525" algn="ctr">
            <a:solidFill>
              <a:srgbClr val="356FB5"/>
            </a:solidFill>
            <a:round/>
            <a:headEnd/>
            <a:tailEnd/>
          </a:ln>
          <a:effectLst>
            <a:prstShdw prst="shdw17" dist="17961" dir="2700000">
              <a:srgbClr val="99593F"/>
            </a:prstShdw>
          </a:effectLst>
        </p:spPr>
        <p:txBody>
          <a:bodyPr rot="10800000" wrap="none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 Box 42"/>
          <p:cNvSpPr txBox="1">
            <a:spLocks noChangeArrowheads="1"/>
          </p:cNvSpPr>
          <p:nvPr/>
        </p:nvSpPr>
        <p:spPr bwMode="auto">
          <a:xfrm>
            <a:off x="3428424" y="4511023"/>
            <a:ext cx="1493837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latinLnBrk="0">
              <a:lnSpc>
                <a:spcPct val="110000"/>
              </a:lnSpc>
              <a:spcBef>
                <a:spcPct val="0"/>
              </a:spcBef>
            </a:pPr>
            <a:r>
              <a:rPr lang="ko-KR" altLang="en-US" sz="1200" u="none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관리</a:t>
            </a:r>
            <a:endParaRPr lang="en-US" altLang="ko-KR" sz="1200" u="none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 Box 47"/>
          <p:cNvSpPr txBox="1">
            <a:spLocks noChangeArrowheads="1"/>
          </p:cNvSpPr>
          <p:nvPr/>
        </p:nvSpPr>
        <p:spPr bwMode="auto">
          <a:xfrm>
            <a:off x="4892097" y="4512245"/>
            <a:ext cx="109356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algn="l" latinLnBrk="0">
              <a:spcBef>
                <a:spcPct val="0"/>
              </a:spcBef>
            </a:pPr>
            <a:r>
              <a:rPr lang="ko-KR" altLang="en-US" sz="1200" u="none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지원</a:t>
            </a:r>
          </a:p>
        </p:txBody>
      </p:sp>
      <p:sp>
        <p:nvSpPr>
          <p:cNvPr id="20" name="Text Box 54"/>
          <p:cNvSpPr txBox="1">
            <a:spLocks noChangeArrowheads="1"/>
          </p:cNvSpPr>
          <p:nvPr/>
        </p:nvSpPr>
        <p:spPr bwMode="auto">
          <a:xfrm>
            <a:off x="3835779" y="3205063"/>
            <a:ext cx="61747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sz="120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컨설팅</a:t>
            </a:r>
          </a:p>
        </p:txBody>
      </p:sp>
      <p:sp>
        <p:nvSpPr>
          <p:cNvPr id="21" name="Text Box 55"/>
          <p:cNvSpPr txBox="1">
            <a:spLocks noChangeArrowheads="1"/>
          </p:cNvSpPr>
          <p:nvPr/>
        </p:nvSpPr>
        <p:spPr bwMode="auto">
          <a:xfrm>
            <a:off x="4839749" y="3205063"/>
            <a:ext cx="141922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sz="120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제약사항</a:t>
            </a:r>
          </a:p>
        </p:txBody>
      </p:sp>
      <p:sp>
        <p:nvSpPr>
          <p:cNvPr id="22" name="Oval 40"/>
          <p:cNvSpPr>
            <a:spLocks noChangeArrowheads="1"/>
          </p:cNvSpPr>
          <p:nvPr/>
        </p:nvSpPr>
        <p:spPr bwMode="gray">
          <a:xfrm>
            <a:off x="4358695" y="3562144"/>
            <a:ext cx="982662" cy="9017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777777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algn="l">
              <a:spcBef>
                <a:spcPct val="0"/>
              </a:spcBef>
              <a:defRPr/>
            </a:pPr>
            <a:endParaRPr lang="ko-KR" altLang="en-US" sz="900" b="0" u="none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3" name="Rectangle 41"/>
          <p:cNvSpPr>
            <a:spLocks noChangeArrowheads="1"/>
          </p:cNvSpPr>
          <p:nvPr/>
        </p:nvSpPr>
        <p:spPr bwMode="auto">
          <a:xfrm>
            <a:off x="4319006" y="3873706"/>
            <a:ext cx="10922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ko-KR" altLang="en-US" sz="1200" u="none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제안 범위</a:t>
            </a:r>
            <a:endParaRPr lang="en-US" altLang="ko-KR" sz="1200" u="none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24" name="Rectangle 52"/>
          <p:cNvSpPr>
            <a:spLocks noChangeArrowheads="1"/>
          </p:cNvSpPr>
          <p:nvPr/>
        </p:nvSpPr>
        <p:spPr bwMode="auto">
          <a:xfrm>
            <a:off x="1388133" y="1994357"/>
            <a:ext cx="2104399" cy="179933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72001" tIns="36000" rIns="72001" bIns="3600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기술조사 분석 및 주요 업체 </a:t>
            </a:r>
            <a:r>
              <a:rPr lang="en-US" altLang="ko-KR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VMS </a:t>
            </a:r>
            <a:r>
              <a:rPr lang="ko-KR" altLang="en-US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en-US" altLang="ko-KR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가입중단</a:t>
            </a:r>
            <a:r>
              <a:rPr lang="en-US" altLang="ko-KR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시험 세부항목 구성</a:t>
            </a:r>
            <a:endParaRPr lang="en-US" altLang="ko-KR" sz="1100" b="0" u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설계 계획</a:t>
            </a:r>
            <a:endParaRPr lang="en-US" altLang="ko-KR" sz="1100" b="0" u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기반 테스트 에뮬레이터 설계</a:t>
            </a:r>
            <a:endParaRPr lang="en-US" altLang="ko-KR" sz="1100" b="0" u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시험기반 조성</a:t>
            </a:r>
            <a:endParaRPr lang="en-US" altLang="ko-KR" sz="1100" b="0" u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Rectangle 53"/>
          <p:cNvSpPr>
            <a:spLocks noChangeArrowheads="1"/>
          </p:cNvSpPr>
          <p:nvPr/>
        </p:nvSpPr>
        <p:spPr bwMode="auto">
          <a:xfrm>
            <a:off x="5692902" y="2122157"/>
            <a:ext cx="2873375" cy="51282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72001" tIns="36000" rIns="72001" bIns="3600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marL="185735" indent="-185735" algn="l" defTabSz="912797" latinLnBrk="0">
              <a:lnSpc>
                <a:spcPct val="120000"/>
              </a:lnSpc>
              <a:spcBef>
                <a:spcPct val="2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규격 적용 설계</a:t>
            </a:r>
            <a:endParaRPr lang="en-US" altLang="ko-KR" sz="1100" b="0" u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5735" indent="-185735" algn="l" defTabSz="912797" latinLnBrk="0">
              <a:lnSpc>
                <a:spcPct val="120000"/>
              </a:lnSpc>
              <a:spcBef>
                <a:spcPct val="2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시험장비 도입</a:t>
            </a:r>
          </a:p>
        </p:txBody>
      </p:sp>
      <p:sp>
        <p:nvSpPr>
          <p:cNvPr id="26" name="Rectangle 54"/>
          <p:cNvSpPr>
            <a:spLocks noChangeArrowheads="1"/>
          </p:cNvSpPr>
          <p:nvPr/>
        </p:nvSpPr>
        <p:spPr bwMode="auto">
          <a:xfrm>
            <a:off x="5945511" y="4979147"/>
            <a:ext cx="2895921" cy="68210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72001" tIns="36000" rIns="72001" bIns="3600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marL="185735" lvl="1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발주기관 시행 행사 지원</a:t>
            </a:r>
            <a:endParaRPr lang="en-US" altLang="ko-KR" sz="1100" b="0" u="none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5735" lvl="1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협의회 참여 관련 전문가 </a:t>
            </a:r>
            <a:r>
              <a:rPr lang="ko-KR" altLang="en-US" sz="1100" b="0" u="none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자문단</a:t>
            </a:r>
            <a:r>
              <a:rPr lang="ko-KR" altLang="en-US" sz="1100" b="0" u="none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운영 지원 </a:t>
            </a:r>
            <a:endParaRPr lang="en-US" altLang="ko-KR" sz="1100" b="0" u="none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5735" lvl="1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발주기관 관련자 대상 교육 실시 </a:t>
            </a:r>
            <a:endParaRPr lang="en-US" altLang="ko-KR" sz="1100" b="0" u="none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Rectangle 55"/>
          <p:cNvSpPr>
            <a:spLocks noChangeArrowheads="1"/>
          </p:cNvSpPr>
          <p:nvPr/>
        </p:nvSpPr>
        <p:spPr bwMode="auto">
          <a:xfrm>
            <a:off x="1427611" y="4746978"/>
            <a:ext cx="3332112" cy="156234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72001" tIns="36000" rIns="72001" bIns="3600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관리 방안 제시</a:t>
            </a:r>
            <a:endParaRPr lang="en-US" altLang="ko-KR" sz="1100" b="0" u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요구사항 추적 및 산출물 제출</a:t>
            </a:r>
            <a:endParaRPr lang="en-US" altLang="ko-KR" sz="1100" b="0" u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수행기간 동안 추진일정 계획</a:t>
            </a:r>
            <a:endParaRPr lang="en-US" altLang="ko-KR" sz="1100" b="0" u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품질보증계획 제시</a:t>
            </a:r>
            <a:endParaRPr lang="en-US" altLang="ko-KR" sz="1100" b="0" u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업무보고 및 검토계획 제시</a:t>
            </a:r>
            <a:endParaRPr lang="en-US" altLang="ko-KR" sz="1100" b="0" u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사업수행조직 및 업무분장 제시</a:t>
            </a:r>
            <a:endParaRPr lang="en-US" altLang="ko-KR" sz="1100" b="0" u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투입인력 및 이력사항 제시</a:t>
            </a:r>
            <a:endParaRPr lang="en-US" altLang="ko-KR" sz="1100" b="0" u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5579045" y="332655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Ⅰ.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제안개요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273050" y="764704"/>
            <a:ext cx="8928422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 제안의 범위는  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통합플랫폼 구축 및 시험기반 조성 사업을 수행하기 위한 컨설팅 수행과 </a:t>
            </a:r>
            <a:endParaRPr kumimoji="1"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제약사항 적용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관리와 지원 업무를 포함합니다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4243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핵심 수행전략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AutoShape 9"/>
          <p:cNvSpPr>
            <a:spLocks noChangeArrowheads="1"/>
          </p:cNvSpPr>
          <p:nvPr/>
        </p:nvSpPr>
        <p:spPr bwMode="blackWhite">
          <a:xfrm>
            <a:off x="1077762" y="1694944"/>
            <a:ext cx="1792711" cy="839787"/>
          </a:xfrm>
          <a:prstGeom prst="homePlate">
            <a:avLst>
              <a:gd name="adj" fmla="val 21410"/>
            </a:avLst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eaLnBrk="0" latinLnBrk="0" hangingPunct="0">
              <a:spcBef>
                <a:spcPct val="50000"/>
              </a:spcBef>
              <a:defRPr/>
            </a:pPr>
            <a:r>
              <a:rPr kumimoji="0" lang="en-US" altLang="ko-KR" sz="1200" b="1" kern="0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CCTV </a:t>
            </a:r>
            <a:r>
              <a:rPr kumimoji="0" lang="ko-KR" altLang="en-US" sz="1200" b="1" kern="0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연동 인터페이스 규격 정의</a:t>
            </a: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blackWhite">
          <a:xfrm>
            <a:off x="1144065" y="3727939"/>
            <a:ext cx="1792711" cy="869950"/>
          </a:xfrm>
          <a:prstGeom prst="homePlate">
            <a:avLst>
              <a:gd name="adj" fmla="val 19793"/>
            </a:avLst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200" b="1" kern="0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0" lang="ko-KR" altLang="en-US" sz="1200" b="1" kern="0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</a:t>
            </a:r>
            <a:r>
              <a:rPr lang="ko-KR" altLang="en-US" sz="1200" b="1" kern="0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기반 테스트 방안 설계</a:t>
            </a:r>
            <a:endParaRPr kumimoji="0" lang="ko-KR" altLang="en-US" sz="1200" b="1" kern="0" dirty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blackWhite">
          <a:xfrm>
            <a:off x="1144065" y="5369759"/>
            <a:ext cx="1792711" cy="817094"/>
          </a:xfrm>
          <a:prstGeom prst="homePlate">
            <a:avLst>
              <a:gd name="adj" fmla="val 18659"/>
            </a:avLst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kumimoji="0" lang="en-US" altLang="ko-KR" sz="1200" b="1" kern="0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CCTV </a:t>
            </a:r>
            <a:r>
              <a:rPr kumimoji="0" lang="ko-KR" altLang="en-US" sz="1200" b="1" kern="0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연동 </a:t>
            </a:r>
            <a:r>
              <a:rPr lang="ko-KR" altLang="en-US" sz="1200" b="1" kern="0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인터페이스 시험기반 및 환경조성 </a:t>
            </a:r>
            <a:endParaRPr kumimoji="0" lang="en-US" altLang="ko-KR" sz="1200" b="1" kern="0" dirty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8" name="모서리가 둥근 직사각형 27"/>
          <p:cNvSpPr/>
          <p:nvPr/>
        </p:nvSpPr>
        <p:spPr bwMode="auto">
          <a:xfrm>
            <a:off x="3368824" y="1412776"/>
            <a:ext cx="4968552" cy="1605725"/>
          </a:xfrm>
          <a:prstGeom prst="round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171450" marR="0" lvl="0" indent="-171450" algn="l" fontAlgn="auto" latinLnBrk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현행 </a:t>
            </a:r>
            <a:r>
              <a:rPr kumimoji="0" 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VMS </a:t>
            </a: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솔루션 인터페이스 분석 및 업체 현황 조사</a:t>
            </a:r>
            <a:endParaRPr kumimoji="0" lang="en-US" altLang="ko-KR" sz="1200" b="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fontAlgn="auto" latinLnBrk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표준 인터페이스 </a:t>
            </a:r>
            <a:r>
              <a:rPr kumimoji="0" lang="en-US" altLang="ko-KR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“K</a:t>
            </a: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프로토콜</a:t>
            </a:r>
            <a:r>
              <a:rPr kumimoji="0" lang="en-US" altLang="ko-KR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분석</a:t>
            </a:r>
            <a:endParaRPr kumimoji="0" lang="en-US" altLang="ko-KR" sz="1200" b="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fontAlgn="auto" latinLnBrk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국외 표준 </a:t>
            </a:r>
            <a:r>
              <a:rPr kumimoji="0" lang="en-US" altLang="ko-KR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“ONVIF” </a:t>
            </a: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분석</a:t>
            </a:r>
            <a:endParaRPr kumimoji="0" lang="en-US" altLang="ko-KR" sz="1200" b="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fontAlgn="auto" latinLnBrk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분석된 인터페이스 범용요소를 발굴하여 설계 반영</a:t>
            </a:r>
            <a:endParaRPr kumimoji="0" lang="en-US" altLang="ko-KR" sz="1200" b="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fontAlgn="auto" latinLnBrk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범주별</a:t>
            </a: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인터페이스 규격 정의</a:t>
            </a:r>
            <a:endParaRPr kumimoji="0" lang="en-US" sz="1200" b="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모서리가 둥근 직사각형 27"/>
          <p:cNvSpPr/>
          <p:nvPr/>
        </p:nvSpPr>
        <p:spPr bwMode="auto">
          <a:xfrm>
            <a:off x="3386926" y="5322758"/>
            <a:ext cx="4950450" cy="864096"/>
          </a:xfrm>
          <a:prstGeom prst="round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t"/>
          <a:lstStyle/>
          <a:p>
            <a:pPr marL="171450" marR="0" lvl="0" indent="-171450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영상시스템 시험용 도입장비 선정  </a:t>
            </a:r>
            <a:endParaRPr kumimoji="0" lang="en-US" altLang="ko-KR" sz="1200" b="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latinLnBrk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도입장비 설치</a:t>
            </a:r>
            <a:r>
              <a:rPr kumimoji="0" lang="en-US" altLang="ko-KR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 테스트 베드 설치계획 수립 </a:t>
            </a:r>
            <a:endParaRPr kumimoji="0" lang="en-US" altLang="ko-KR" sz="1200" b="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latinLnBrk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테스트베드 운영지원 체계 마련</a:t>
            </a:r>
            <a:endParaRPr kumimoji="0" lang="en-US" altLang="ko-KR" sz="1200" b="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모서리가 둥근 직사각형 27"/>
          <p:cNvSpPr/>
          <p:nvPr/>
        </p:nvSpPr>
        <p:spPr bwMode="auto">
          <a:xfrm>
            <a:off x="3368824" y="3090509"/>
            <a:ext cx="4968552" cy="2144810"/>
          </a:xfrm>
          <a:prstGeom prst="round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t"/>
          <a:lstStyle/>
          <a:p>
            <a:pPr marL="171450" marR="0" lvl="0" indent="-171450" algn="l" fontAlgn="auto" latinLnBrk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지방자치단체 </a:t>
            </a:r>
            <a:r>
              <a:rPr kumimoji="0" lang="en-US" altLang="ko-KR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도입 기준 분석</a:t>
            </a:r>
            <a:endParaRPr kumimoji="0" lang="en-US" altLang="ko-KR" sz="1200" b="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fontAlgn="auto" latinLnBrk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지능형 </a:t>
            </a:r>
            <a:r>
              <a:rPr kumimoji="0" lang="en-US" altLang="ko-KR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성능 향상을 위한 국내외 동향 분석</a:t>
            </a:r>
            <a:endParaRPr kumimoji="0" lang="en-US" altLang="ko-KR" sz="1200" b="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fontAlgn="auto" latinLnBrk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VMS </a:t>
            </a: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업체 시험검증항목 조사 및 분석</a:t>
            </a:r>
            <a:endParaRPr kumimoji="0" lang="en-US" altLang="ko-KR" sz="1200" b="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latinLnBrk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ko-KR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영상플랫폼 운영 기업 시험 검증 사례 분석</a:t>
            </a:r>
            <a:endParaRPr kumimoji="0" lang="en-US" altLang="ko-KR" sz="1200" b="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latinLnBrk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개인영상정보 보호 통합 관리 솔루션 조사 및 분석</a:t>
            </a:r>
            <a:endParaRPr kumimoji="0" lang="en-US" altLang="ko-KR" sz="1200" b="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latinLnBrk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 기반 시험검증항목 도출 </a:t>
            </a:r>
            <a:endParaRPr kumimoji="0" lang="en-US" altLang="ko-KR" sz="1200" b="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latinLnBrk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kumimoji="0"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시험용 에뮬레이터 구성방안 설계</a:t>
            </a:r>
            <a:endParaRPr kumimoji="0" lang="en-US" altLang="ko-KR" sz="1200" b="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ko-KR" altLang="en-US" sz="120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marR="0" lvl="0" indent="-171450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5579045" y="332655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Ⅰ.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제안개요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262283" y="796730"/>
            <a:ext cx="9227219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목표 수행을 위해 유사 사업 경험이 풍부한 인적자원을 중심으로 각 항목별 핵심 수행 전략을 다음과 같이 시행합니다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6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제안의 특장점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오각형 5"/>
          <p:cNvSpPr/>
          <p:nvPr/>
        </p:nvSpPr>
        <p:spPr bwMode="auto">
          <a:xfrm>
            <a:off x="303978" y="1814296"/>
            <a:ext cx="2860766" cy="785558"/>
          </a:xfrm>
          <a:prstGeom prst="homePlate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eaLnBrk="0" latinLnBrk="0" hangingPunct="0">
              <a:spcBef>
                <a:spcPct val="50000"/>
              </a:spcBef>
            </a:pPr>
            <a:r>
              <a:rPr lang="ko-KR" altLang="en-US" sz="1200" b="1" kern="0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유사과제 수행 경험 및 </a:t>
            </a:r>
            <a:r>
              <a:rPr lang="en-US" altLang="ko-KR" sz="1200" b="1" kern="0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CCTV </a:t>
            </a:r>
            <a:r>
              <a:rPr lang="ko-KR" altLang="en-US" sz="1200" b="1" kern="0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통합관제센터 산업에 대한 이해도</a:t>
            </a: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3272148" y="1722855"/>
            <a:ext cx="3192469" cy="1133792"/>
          </a:xfrm>
          <a:prstGeom prst="round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t"/>
          <a:lstStyle/>
          <a:p>
            <a:pPr marL="171450" indent="-171450" algn="l" latinLnBrk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ko-KR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LG U+</a:t>
            </a:r>
            <a:r>
              <a:rPr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영상플랫폼 운영</a:t>
            </a:r>
            <a:endParaRPr lang="en-US" altLang="ko-KR" sz="120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latinLnBrk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ko-KR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LG U+</a:t>
            </a:r>
            <a:r>
              <a:rPr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2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뷰어</a:t>
            </a:r>
            <a:r>
              <a:rPr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컴포넌트 개발</a:t>
            </a:r>
            <a:endParaRPr lang="en-US" altLang="ko-KR" sz="120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latinLnBrk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ko-KR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LG U+ </a:t>
            </a:r>
            <a:r>
              <a:rPr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  <a:r>
              <a:rPr lang="en-US" altLang="ko-KR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2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맘카</a:t>
            </a:r>
            <a:r>
              <a:rPr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사생활보호기능 개발</a:t>
            </a:r>
            <a:endParaRPr lang="en-US" altLang="ko-KR" sz="120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latinLnBrk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2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이통사</a:t>
            </a:r>
            <a:r>
              <a:rPr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디지털 영상 </a:t>
            </a:r>
            <a:r>
              <a:rPr lang="ko-KR" altLang="en-US" sz="12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컨텐츠</a:t>
            </a:r>
            <a:r>
              <a:rPr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플랫폼 운영</a:t>
            </a:r>
          </a:p>
        </p:txBody>
      </p:sp>
      <p:sp>
        <p:nvSpPr>
          <p:cNvPr id="8" name="오각형 7"/>
          <p:cNvSpPr/>
          <p:nvPr/>
        </p:nvSpPr>
        <p:spPr bwMode="auto">
          <a:xfrm>
            <a:off x="303978" y="3245925"/>
            <a:ext cx="2860766" cy="785558"/>
          </a:xfrm>
          <a:prstGeom prst="homePlate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eaLnBrk="0" latinLnBrk="0" hangingPunct="0">
              <a:spcBef>
                <a:spcPct val="50000"/>
              </a:spcBef>
            </a:pPr>
            <a:r>
              <a:rPr lang="en-US" altLang="ko-KR" sz="1200" b="1" kern="0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CCTV  </a:t>
            </a:r>
            <a:r>
              <a:rPr lang="ko-KR" altLang="en-US" sz="1200" b="1" kern="0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인터페이스 연동 규격  분석 역량 및 시스템 설계 기술 역량 보유 </a:t>
            </a: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3270560" y="3246859"/>
            <a:ext cx="3231296" cy="783691"/>
          </a:xfrm>
          <a:prstGeom prst="round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t"/>
          <a:lstStyle/>
          <a:p>
            <a:pPr marL="171450" indent="-171450" algn="l" latinLnBrk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ko-KR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ONVIF </a:t>
            </a:r>
            <a:r>
              <a:rPr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 </a:t>
            </a:r>
            <a:r>
              <a:rPr lang="en-US" altLang="ko-KR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기술 보유</a:t>
            </a:r>
            <a:endParaRPr lang="en-US" altLang="ko-KR" sz="120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 latinLnBrk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</a:t>
            </a:r>
            <a:r>
              <a:rPr lang="en-US" altLang="ko-KR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표준 기술 관련자료 분석 및 시스템 반영 경험</a:t>
            </a:r>
          </a:p>
        </p:txBody>
      </p:sp>
      <p:sp>
        <p:nvSpPr>
          <p:cNvPr id="10" name="오각형 9"/>
          <p:cNvSpPr/>
          <p:nvPr/>
        </p:nvSpPr>
        <p:spPr bwMode="auto">
          <a:xfrm>
            <a:off x="303978" y="4731674"/>
            <a:ext cx="2860766" cy="785558"/>
          </a:xfrm>
          <a:prstGeom prst="homePlate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36000" rIns="36000" bIns="36000" anchor="ctr"/>
          <a:lstStyle/>
          <a:p>
            <a:pPr eaLnBrk="0" latinLnBrk="0" hangingPunct="0">
              <a:spcBef>
                <a:spcPct val="50000"/>
              </a:spcBef>
            </a:pPr>
            <a:r>
              <a:rPr lang="ko-KR" altLang="en-US" sz="1200" b="1" kern="0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다수 국책과제  컨설팅 프로젝트 성공적 수행</a:t>
            </a:r>
          </a:p>
        </p:txBody>
      </p:sp>
      <p:sp>
        <p:nvSpPr>
          <p:cNvPr id="12" name="Freeform 61"/>
          <p:cNvSpPr>
            <a:spLocks/>
          </p:cNvSpPr>
          <p:nvPr/>
        </p:nvSpPr>
        <p:spPr bwMode="auto">
          <a:xfrm rot="16200000" flipV="1">
            <a:off x="5364178" y="3406255"/>
            <a:ext cx="2982359" cy="492347"/>
          </a:xfrm>
          <a:custGeom>
            <a:avLst/>
            <a:gdLst>
              <a:gd name="T0" fmla="*/ 0 w 3840"/>
              <a:gd name="T1" fmla="*/ 672 h 672"/>
              <a:gd name="T2" fmla="*/ 948 w 3840"/>
              <a:gd name="T3" fmla="*/ 444 h 672"/>
              <a:gd name="T4" fmla="*/ 1488 w 3840"/>
              <a:gd name="T5" fmla="*/ 192 h 672"/>
              <a:gd name="T6" fmla="*/ 1056 w 3840"/>
              <a:gd name="T7" fmla="*/ 192 h 672"/>
              <a:gd name="T8" fmla="*/ 1920 w 3840"/>
              <a:gd name="T9" fmla="*/ 0 h 672"/>
              <a:gd name="T10" fmla="*/ 2736 w 3840"/>
              <a:gd name="T11" fmla="*/ 192 h 672"/>
              <a:gd name="T12" fmla="*/ 2352 w 3840"/>
              <a:gd name="T13" fmla="*/ 192 h 672"/>
              <a:gd name="T14" fmla="*/ 2790 w 3840"/>
              <a:gd name="T15" fmla="*/ 420 h 672"/>
              <a:gd name="T16" fmla="*/ 3840 w 3840"/>
              <a:gd name="T17" fmla="*/ 672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23000">
                <a:schemeClr val="bg1">
                  <a:lumMod val="85000"/>
                  <a:alpha val="9000"/>
                </a:schemeClr>
              </a:gs>
              <a:gs pos="100000">
                <a:srgbClr val="417599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ot="10800000"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lang="ko-KR" altLang="ko-KR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4" name="Rectangle 153"/>
          <p:cNvSpPr/>
          <p:nvPr/>
        </p:nvSpPr>
        <p:spPr bwMode="auto">
          <a:xfrm>
            <a:off x="7233435" y="1514016"/>
            <a:ext cx="2160240" cy="4138435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7665483" y="1700808"/>
            <a:ext cx="1227822" cy="221018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2D2D8A">
                <a:lumMod val="60000"/>
                <a:lumOff val="40000"/>
              </a:srgbClr>
            </a:solidFill>
          </a:ln>
        </p:spPr>
        <p:txBody>
          <a:bodyPr lIns="36000" tIns="18000" rIns="36000" bIns="18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과제 목표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7665483" y="2140641"/>
            <a:ext cx="1227822" cy="221018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2D2D8A">
                <a:lumMod val="60000"/>
                <a:lumOff val="40000"/>
              </a:srgbClr>
            </a:solidFill>
          </a:ln>
        </p:spPr>
        <p:txBody>
          <a:bodyPr lIns="36000" tIns="18000" rIns="36000" bIns="18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요구 사항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7578456" y="3144505"/>
            <a:ext cx="1637096" cy="221018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>
            <a:solidFill>
              <a:srgbClr val="2D2D8A">
                <a:lumMod val="60000"/>
                <a:lumOff val="40000"/>
              </a:srgbClr>
            </a:solidFill>
          </a:ln>
        </p:spPr>
        <p:txBody>
          <a:bodyPr lIns="72000" tIns="18000" rIns="72000" bIns="18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산업 이해도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7578456" y="3463656"/>
            <a:ext cx="1637096" cy="221018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>
            <a:solidFill>
              <a:srgbClr val="2D2D8A">
                <a:lumMod val="60000"/>
                <a:lumOff val="40000"/>
              </a:srgbClr>
            </a:solidFill>
          </a:ln>
        </p:spPr>
        <p:txBody>
          <a:bodyPr lIns="72000" tIns="18000" rIns="72000" bIns="18000">
            <a:spAutoFit/>
          </a:bodyPr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ko-KR" altLang="en-US" sz="1200" b="0" kern="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국책과제 컨설팅 경험</a:t>
            </a:r>
            <a:endParaRPr kumimoji="0" lang="en-US" sz="1200" b="0" kern="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7544349" y="2829441"/>
            <a:ext cx="1705310" cy="221018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>
            <a:solidFill>
              <a:srgbClr val="2D2D8A">
                <a:lumMod val="60000"/>
                <a:lumOff val="40000"/>
              </a:srgbClr>
            </a:solidFill>
          </a:ln>
        </p:spPr>
        <p:txBody>
          <a:bodyPr wrap="square" lIns="72000" tIns="18000" rIns="72000" bIns="18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유관 사업 수행 노하우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Right Arrow 39"/>
          <p:cNvSpPr>
            <a:spLocks noChangeArrowheads="1"/>
          </p:cNvSpPr>
          <p:nvPr/>
        </p:nvSpPr>
        <p:spPr bwMode="auto">
          <a:xfrm rot="5400000">
            <a:off x="8177076" y="2083776"/>
            <a:ext cx="204635" cy="94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EAEA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Right Arrow 39"/>
          <p:cNvSpPr>
            <a:spLocks noChangeArrowheads="1"/>
          </p:cNvSpPr>
          <p:nvPr/>
        </p:nvSpPr>
        <p:spPr bwMode="auto">
          <a:xfrm rot="5400000">
            <a:off x="8177076" y="3465127"/>
            <a:ext cx="204635" cy="94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EAEA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7370153" y="4197826"/>
            <a:ext cx="1886804" cy="405683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2D2D8A">
                <a:lumMod val="60000"/>
                <a:lumOff val="40000"/>
              </a:srgbClr>
            </a:solidFill>
          </a:ln>
        </p:spPr>
        <p:txBody>
          <a:bodyPr wrap="square" lIns="36000" tIns="18000" rIns="36000" bIns="18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인터페이</a:t>
            </a:r>
            <a:r>
              <a:rPr lang="en-US" altLang="ko-KR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통합플랫폼 규격 </a:t>
            </a:r>
            <a:br>
              <a:rPr lang="en-US" altLang="ko-KR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정립 완성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7370153" y="4678921"/>
            <a:ext cx="1886804" cy="405683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2D2D8A">
                <a:lumMod val="60000"/>
                <a:lumOff val="40000"/>
              </a:srgbClr>
            </a:solidFill>
          </a:ln>
        </p:spPr>
        <p:txBody>
          <a:bodyPr wrap="square" lIns="36000" tIns="18000" rIns="36000" bIns="18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시험용 테스트에뮬레이터 설계 완료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7370153" y="5133892"/>
            <a:ext cx="1886804" cy="405683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solidFill>
              <a:srgbClr val="2D2D8A">
                <a:lumMod val="60000"/>
                <a:lumOff val="40000"/>
              </a:srgbClr>
            </a:solidFill>
          </a:ln>
        </p:spPr>
        <p:txBody>
          <a:bodyPr wrap="square" lIns="36000" tIns="18000" rIns="36000" bIns="18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시험정비 테스트베드 </a:t>
            </a:r>
            <a:b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구성 완료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579045" y="332655"/>
            <a:ext cx="4198491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304800" indent="-304800" algn="r"/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Ⅰ.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제안개요</a:t>
            </a:r>
            <a:endParaRPr lang="en-US" altLang="ko-KR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3233321" y="4428447"/>
            <a:ext cx="3231296" cy="1312313"/>
          </a:xfrm>
          <a:prstGeom prst="roundRect">
            <a:avLst/>
          </a:prstGeom>
          <a:solidFill>
            <a:srgbClr val="EAEAE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lIns="90000" rIns="36000" anchor="ctr"/>
          <a:lstStyle/>
          <a:p>
            <a:pPr marL="171450" indent="-171450" latinLnBrk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가정용 </a:t>
            </a:r>
            <a:r>
              <a:rPr lang="ko-KR" altLang="en-US" sz="12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하이브리드</a:t>
            </a:r>
            <a:r>
              <a:rPr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기술 과제 수행</a:t>
            </a:r>
            <a:endParaRPr lang="en-US" altLang="ko-KR" sz="120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2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클라우딩</a:t>
            </a:r>
            <a:r>
              <a:rPr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패러데이션</a:t>
            </a:r>
            <a:r>
              <a:rPr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개발 과제 </a:t>
            </a:r>
            <a:r>
              <a:rPr lang="ko-KR" altLang="en-US" sz="1200" kern="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수랭</a:t>
            </a:r>
            <a:endParaRPr lang="en-US" altLang="ko-KR" sz="1200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latinLnBrk="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ko-KR" altLang="en-US" sz="1200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전자영수증 서비스 사업화 용역 과제 수행 </a:t>
            </a: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185433" y="836712"/>
            <a:ext cx="9401549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kumimoji="1" lang="ko-KR" altLang="en-US" sz="14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제안사는</a:t>
            </a: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본 과제를 수행에 밑거름이 될 유사 프로젝트 수행 및 운영에 대한 폭넓은 경험과 관련 산업에 대한 높은 이해도를 </a:t>
            </a:r>
            <a:endParaRPr kumimoji="1" lang="en-US" altLang="ko-KR" sz="14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11013" indent="-211013"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바탕으로 성공적인 사업수행을 약속합니다</a:t>
            </a:r>
            <a:r>
              <a:rPr kumimoji="1" lang="en-US" altLang="ko-KR" sz="14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563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2" y="-144"/>
            <a:ext cx="9906000" cy="6858000"/>
          </a:xfrm>
          <a:prstGeom prst="rect">
            <a:avLst/>
          </a:prstGeom>
        </p:spPr>
      </p:pic>
      <p:sp>
        <p:nvSpPr>
          <p:cNvPr id="4098" name="Rectangle 3"/>
          <p:cNvSpPr>
            <a:spLocks noChangeArrowheads="1"/>
          </p:cNvSpPr>
          <p:nvPr/>
        </p:nvSpPr>
        <p:spPr bwMode="auto">
          <a:xfrm>
            <a:off x="0" y="980728"/>
            <a:ext cx="9906000" cy="500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II. </a:t>
            </a:r>
            <a:r>
              <a:rPr lang="ko-KR" altLang="en-US" sz="24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제안업체 일반현황</a:t>
            </a:r>
            <a:endParaRPr lang="en-US" altLang="ko-KR" sz="24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 flipV="1">
            <a:off x="152400" y="1560930"/>
            <a:ext cx="9625136" cy="45720"/>
          </a:xfrm>
          <a:prstGeom prst="rect">
            <a:avLst/>
          </a:prstGeom>
          <a:solidFill>
            <a:srgbClr val="AE272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50000"/>
              </a:lnSpc>
              <a:spcBef>
                <a:spcPct val="20000"/>
              </a:spcBef>
              <a:defRPr/>
            </a:pPr>
            <a:endParaRPr lang="en-US" sz="1200" b="0" baseline="-25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29064" y="2204864"/>
            <a:ext cx="4464496" cy="175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r>
              <a:rPr kumimoji="1" lang="ko-KR" altLang="en-US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일반현황</a:t>
            </a:r>
            <a:endParaRPr kumimoji="1" lang="en-US" altLang="ko-KR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조직 및 인원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주요사업내용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주요사업실적</a:t>
            </a:r>
            <a:endParaRPr kumimoji="1" lang="en-US" altLang="ko-KR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4866068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HY헤드라인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HY헤드라인M" pitchFamily="18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63192</TotalTime>
  <Words>6432</Words>
  <Application>Microsoft Office PowerPoint</Application>
  <PresentationFormat>A4 용지(210x297mm)</PresentationFormat>
  <Paragraphs>1888</Paragraphs>
  <Slides>47</Slides>
  <Notes>7</Notes>
  <HiddenSlides>0</HiddenSlides>
  <MMClips>0</MMClips>
  <ScaleCrop>false</ScaleCrop>
  <HeadingPairs>
    <vt:vector size="8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64" baseType="lpstr">
      <vt:lpstr>산돌고딕B</vt:lpstr>
      <vt:lpstr>SandTg</vt:lpstr>
      <vt:lpstr>Japanese Gothic</vt:lpstr>
      <vt:lpstr>산돌고딕 L</vt:lpstr>
      <vt:lpstr>Wingdings</vt:lpstr>
      <vt:lpstr>휴먼새내기체</vt:lpstr>
      <vt:lpstr>나눔명조 ExtraBold</vt:lpstr>
      <vt:lpstr>나눔고딕</vt:lpstr>
      <vt:lpstr>Arial</vt:lpstr>
      <vt:lpstr>굴림</vt:lpstr>
      <vt:lpstr>Monotype Sorts</vt:lpstr>
      <vt:lpstr>바탕</vt:lpstr>
      <vt:lpstr>HY헤드라인M</vt:lpstr>
      <vt:lpstr>맑은 고딕</vt:lpstr>
      <vt:lpstr>Tahoma</vt:lpstr>
      <vt:lpstr>기본 디자인</vt:lpstr>
      <vt:lpstr>클립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DQMS_Kick-Off</dc:title>
  <dc:creator>강형창</dc:creator>
  <cp:lastModifiedBy>황해연</cp:lastModifiedBy>
  <cp:revision>7629</cp:revision>
  <cp:lastPrinted>2015-01-11T06:37:40Z</cp:lastPrinted>
  <dcterms:created xsi:type="dcterms:W3CDTF">2003-07-01T00:36:00Z</dcterms:created>
  <dcterms:modified xsi:type="dcterms:W3CDTF">2016-10-25T08:09:21Z</dcterms:modified>
</cp:coreProperties>
</file>